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184" r:id="rId4"/>
    <p:sldMasterId id="2147484444" r:id="rId5"/>
    <p:sldMasterId id="2147484456" r:id="rId6"/>
  </p:sldMasterIdLst>
  <p:notesMasterIdLst>
    <p:notesMasterId r:id="rId183"/>
  </p:notesMasterIdLst>
  <p:handoutMasterIdLst>
    <p:handoutMasterId r:id="rId184"/>
  </p:handoutMasterIdLst>
  <p:sldIdLst>
    <p:sldId id="1498" r:id="rId7"/>
    <p:sldId id="1695" r:id="rId8"/>
    <p:sldId id="2900" r:id="rId9"/>
    <p:sldId id="2901" r:id="rId10"/>
    <p:sldId id="2806" r:id="rId11"/>
    <p:sldId id="1551" r:id="rId12"/>
    <p:sldId id="1553" r:id="rId13"/>
    <p:sldId id="2743" r:id="rId14"/>
    <p:sldId id="2744" r:id="rId15"/>
    <p:sldId id="1501" r:id="rId16"/>
    <p:sldId id="1500" r:id="rId17"/>
    <p:sldId id="1555" r:id="rId18"/>
    <p:sldId id="1556" r:id="rId19"/>
    <p:sldId id="2745" r:id="rId20"/>
    <p:sldId id="2760" r:id="rId21"/>
    <p:sldId id="1703" r:id="rId22"/>
    <p:sldId id="2785" r:id="rId23"/>
    <p:sldId id="2784" r:id="rId24"/>
    <p:sldId id="256" r:id="rId25"/>
    <p:sldId id="2779" r:id="rId26"/>
    <p:sldId id="1554" r:id="rId27"/>
    <p:sldId id="1699" r:id="rId28"/>
    <p:sldId id="2781" r:id="rId29"/>
    <p:sldId id="2782" r:id="rId30"/>
    <p:sldId id="2783" r:id="rId31"/>
    <p:sldId id="2780" r:id="rId32"/>
    <p:sldId id="2845" r:id="rId33"/>
    <p:sldId id="1576" r:id="rId34"/>
    <p:sldId id="2788" r:id="rId35"/>
    <p:sldId id="1682" r:id="rId36"/>
    <p:sldId id="2790" r:id="rId37"/>
    <p:sldId id="2746" r:id="rId38"/>
    <p:sldId id="2791" r:id="rId39"/>
    <p:sldId id="2789" r:id="rId40"/>
    <p:sldId id="1571" r:id="rId41"/>
    <p:sldId id="2792" r:id="rId42"/>
    <p:sldId id="2846" r:id="rId43"/>
    <p:sldId id="2793" r:id="rId44"/>
    <p:sldId id="1565" r:id="rId45"/>
    <p:sldId id="1669" r:id="rId46"/>
    <p:sldId id="1598" r:id="rId47"/>
    <p:sldId id="1586" r:id="rId48"/>
    <p:sldId id="1693" r:id="rId49"/>
    <p:sldId id="1604" r:id="rId50"/>
    <p:sldId id="2794" r:id="rId51"/>
    <p:sldId id="1591" r:id="rId52"/>
    <p:sldId id="1605" r:id="rId53"/>
    <p:sldId id="2795" r:id="rId54"/>
    <p:sldId id="2796" r:id="rId55"/>
    <p:sldId id="2803" r:id="rId56"/>
    <p:sldId id="2847" r:id="rId57"/>
    <p:sldId id="2820" r:id="rId58"/>
    <p:sldId id="2821" r:id="rId59"/>
    <p:sldId id="2822" r:id="rId60"/>
    <p:sldId id="1587" r:id="rId61"/>
    <p:sldId id="2811" r:id="rId62"/>
    <p:sldId id="2812" r:id="rId63"/>
    <p:sldId id="2824" r:id="rId64"/>
    <p:sldId id="1506" r:id="rId65"/>
    <p:sldId id="1665" r:id="rId66"/>
    <p:sldId id="1507" r:id="rId67"/>
    <p:sldId id="2823" r:id="rId68"/>
    <p:sldId id="2813" r:id="rId69"/>
    <p:sldId id="2814" r:id="rId70"/>
    <p:sldId id="2805" r:id="rId71"/>
    <p:sldId id="2859" r:id="rId72"/>
    <p:sldId id="2860" r:id="rId73"/>
    <p:sldId id="2848" r:id="rId74"/>
    <p:sldId id="1635" r:id="rId75"/>
    <p:sldId id="1675" r:id="rId76"/>
    <p:sldId id="1642" r:id="rId77"/>
    <p:sldId id="1638" r:id="rId78"/>
    <p:sldId id="1644" r:id="rId79"/>
    <p:sldId id="2764" r:id="rId80"/>
    <p:sldId id="1646" r:id="rId81"/>
    <p:sldId id="1654" r:id="rId82"/>
    <p:sldId id="1647" r:id="rId83"/>
    <p:sldId id="1659" r:id="rId84"/>
    <p:sldId id="1639" r:id="rId85"/>
    <p:sldId id="2815" r:id="rId86"/>
    <p:sldId id="2816" r:id="rId87"/>
    <p:sldId id="1656" r:id="rId88"/>
    <p:sldId id="1649" r:id="rId89"/>
    <p:sldId id="1650" r:id="rId90"/>
    <p:sldId id="1657" r:id="rId91"/>
    <p:sldId id="2817" r:id="rId92"/>
    <p:sldId id="2818" r:id="rId93"/>
    <p:sldId id="1653" r:id="rId94"/>
    <p:sldId id="1640" r:id="rId95"/>
    <p:sldId id="1658" r:id="rId96"/>
    <p:sldId id="1660" r:id="rId97"/>
    <p:sldId id="2849" r:id="rId98"/>
    <p:sldId id="2749" r:id="rId99"/>
    <p:sldId id="2819" r:id="rId100"/>
    <p:sldId id="2829" r:id="rId101"/>
    <p:sldId id="2830" r:id="rId102"/>
    <p:sldId id="2753" r:id="rId103"/>
    <p:sldId id="2754" r:id="rId104"/>
    <p:sldId id="2759" r:id="rId105"/>
    <p:sldId id="2755" r:id="rId106"/>
    <p:sldId id="2756" r:id="rId107"/>
    <p:sldId id="2757" r:id="rId108"/>
    <p:sldId id="2831" r:id="rId109"/>
    <p:sldId id="2758" r:id="rId110"/>
    <p:sldId id="2851" r:id="rId111"/>
    <p:sldId id="2871" r:id="rId112"/>
    <p:sldId id="2872" r:id="rId113"/>
    <p:sldId id="2873" r:id="rId114"/>
    <p:sldId id="2868" r:id="rId115"/>
    <p:sldId id="2869" r:id="rId116"/>
    <p:sldId id="2870" r:id="rId117"/>
    <p:sldId id="2863" r:id="rId118"/>
    <p:sldId id="2867" r:id="rId119"/>
    <p:sldId id="2865" r:id="rId120"/>
    <p:sldId id="2894" r:id="rId121"/>
    <p:sldId id="2893" r:id="rId122"/>
    <p:sldId id="2895" r:id="rId123"/>
    <p:sldId id="2896" r:id="rId124"/>
    <p:sldId id="2897" r:id="rId125"/>
    <p:sldId id="2898" r:id="rId126"/>
    <p:sldId id="2891" r:id="rId127"/>
    <p:sldId id="2899" r:id="rId128"/>
    <p:sldId id="2889" r:id="rId129"/>
    <p:sldId id="2890" r:id="rId130"/>
    <p:sldId id="366" r:id="rId131"/>
    <p:sldId id="2850" r:id="rId132"/>
    <p:sldId id="2843" r:id="rId133"/>
    <p:sldId id="2874" r:id="rId134"/>
    <p:sldId id="2875" r:id="rId135"/>
    <p:sldId id="2876" r:id="rId136"/>
    <p:sldId id="2877" r:id="rId137"/>
    <p:sldId id="2878" r:id="rId138"/>
    <p:sldId id="2879" r:id="rId139"/>
    <p:sldId id="2880" r:id="rId140"/>
    <p:sldId id="2881" r:id="rId141"/>
    <p:sldId id="2882" r:id="rId142"/>
    <p:sldId id="2883" r:id="rId143"/>
    <p:sldId id="2884" r:id="rId144"/>
    <p:sldId id="2885" r:id="rId145"/>
    <p:sldId id="2886" r:id="rId146"/>
    <p:sldId id="2861" r:id="rId147"/>
    <p:sldId id="2887" r:id="rId148"/>
    <p:sldId id="2888" r:id="rId149"/>
    <p:sldId id="2844" r:id="rId150"/>
    <p:sldId id="2748" r:id="rId151"/>
    <p:sldId id="2834" r:id="rId152"/>
    <p:sldId id="1683" r:id="rId153"/>
    <p:sldId id="1625" r:id="rId154"/>
    <p:sldId id="1626" r:id="rId155"/>
    <p:sldId id="1627" r:id="rId156"/>
    <p:sldId id="1628" r:id="rId157"/>
    <p:sldId id="1629" r:id="rId158"/>
    <p:sldId id="1630" r:id="rId159"/>
    <p:sldId id="2833" r:id="rId160"/>
    <p:sldId id="505" r:id="rId161"/>
    <p:sldId id="507" r:id="rId162"/>
    <p:sldId id="2832" r:id="rId163"/>
    <p:sldId id="506" r:id="rId164"/>
    <p:sldId id="508" r:id="rId165"/>
    <p:sldId id="2837" r:id="rId166"/>
    <p:sldId id="1632" r:id="rId167"/>
    <p:sldId id="2798" r:id="rId168"/>
    <p:sldId id="2797" r:id="rId169"/>
    <p:sldId id="2800" r:id="rId170"/>
    <p:sldId id="2799" r:id="rId171"/>
    <p:sldId id="2836" r:id="rId172"/>
    <p:sldId id="1582" r:id="rId173"/>
    <p:sldId id="1686" r:id="rId174"/>
    <p:sldId id="1685" r:id="rId175"/>
    <p:sldId id="1581" r:id="rId176"/>
    <p:sldId id="2827" r:id="rId177"/>
    <p:sldId id="2828" r:id="rId178"/>
    <p:sldId id="2862" r:id="rId179"/>
    <p:sldId id="2839" r:id="rId180"/>
    <p:sldId id="2841" r:id="rId181"/>
    <p:sldId id="2842" r:id="rId182"/>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Tahoma" pitchFamily="34" charset="0"/>
        <a:ea typeface="+mn-ea"/>
        <a:cs typeface="Arial" pitchFamily="34" charset="0"/>
      </a:defRPr>
    </a:lvl1pPr>
    <a:lvl2pPr marL="457200" algn="l" rtl="0" fontAlgn="base">
      <a:spcBef>
        <a:spcPct val="0"/>
      </a:spcBef>
      <a:spcAft>
        <a:spcPct val="0"/>
      </a:spcAft>
      <a:defRPr kern="1200">
        <a:solidFill>
          <a:schemeClr val="tx1"/>
        </a:solidFill>
        <a:latin typeface="Tahoma" pitchFamily="34" charset="0"/>
        <a:ea typeface="+mn-ea"/>
        <a:cs typeface="Arial" pitchFamily="34" charset="0"/>
      </a:defRPr>
    </a:lvl2pPr>
    <a:lvl3pPr marL="914400" algn="l" rtl="0" fontAlgn="base">
      <a:spcBef>
        <a:spcPct val="0"/>
      </a:spcBef>
      <a:spcAft>
        <a:spcPct val="0"/>
      </a:spcAft>
      <a:defRPr kern="1200">
        <a:solidFill>
          <a:schemeClr val="tx1"/>
        </a:solidFill>
        <a:latin typeface="Tahoma" pitchFamily="34" charset="0"/>
        <a:ea typeface="+mn-ea"/>
        <a:cs typeface="Arial" pitchFamily="34" charset="0"/>
      </a:defRPr>
    </a:lvl3pPr>
    <a:lvl4pPr marL="1371600" algn="l" rtl="0" fontAlgn="base">
      <a:spcBef>
        <a:spcPct val="0"/>
      </a:spcBef>
      <a:spcAft>
        <a:spcPct val="0"/>
      </a:spcAft>
      <a:defRPr kern="1200">
        <a:solidFill>
          <a:schemeClr val="tx1"/>
        </a:solidFill>
        <a:latin typeface="Tahoma" pitchFamily="34" charset="0"/>
        <a:ea typeface="+mn-ea"/>
        <a:cs typeface="Arial" pitchFamily="34" charset="0"/>
      </a:defRPr>
    </a:lvl4pPr>
    <a:lvl5pPr marL="1828800" algn="l" rtl="0" fontAlgn="base">
      <a:spcBef>
        <a:spcPct val="0"/>
      </a:spcBef>
      <a:spcAft>
        <a:spcPct val="0"/>
      </a:spcAft>
      <a:defRPr kern="1200">
        <a:solidFill>
          <a:schemeClr val="tx1"/>
        </a:solidFill>
        <a:latin typeface="Tahoma" pitchFamily="34" charset="0"/>
        <a:ea typeface="+mn-ea"/>
        <a:cs typeface="Arial" pitchFamily="34" charset="0"/>
      </a:defRPr>
    </a:lvl5pPr>
    <a:lvl6pPr marL="2286000" algn="l" defTabSz="914400" rtl="0" eaLnBrk="1" latinLnBrk="0" hangingPunct="1">
      <a:defRPr kern="1200">
        <a:solidFill>
          <a:schemeClr val="tx1"/>
        </a:solidFill>
        <a:latin typeface="Tahoma" pitchFamily="34" charset="0"/>
        <a:ea typeface="+mn-ea"/>
        <a:cs typeface="Arial" pitchFamily="34" charset="0"/>
      </a:defRPr>
    </a:lvl6pPr>
    <a:lvl7pPr marL="2743200" algn="l" defTabSz="914400" rtl="0" eaLnBrk="1" latinLnBrk="0" hangingPunct="1">
      <a:defRPr kern="1200">
        <a:solidFill>
          <a:schemeClr val="tx1"/>
        </a:solidFill>
        <a:latin typeface="Tahoma" pitchFamily="34" charset="0"/>
        <a:ea typeface="+mn-ea"/>
        <a:cs typeface="Arial" pitchFamily="34" charset="0"/>
      </a:defRPr>
    </a:lvl7pPr>
    <a:lvl8pPr marL="3200400" algn="l" defTabSz="914400" rtl="0" eaLnBrk="1" latinLnBrk="0" hangingPunct="1">
      <a:defRPr kern="1200">
        <a:solidFill>
          <a:schemeClr val="tx1"/>
        </a:solidFill>
        <a:latin typeface="Tahoma" pitchFamily="34" charset="0"/>
        <a:ea typeface="+mn-ea"/>
        <a:cs typeface="Arial" pitchFamily="34" charset="0"/>
      </a:defRPr>
    </a:lvl8pPr>
    <a:lvl9pPr marL="3657600" algn="l" defTabSz="914400" rtl="0" eaLnBrk="1" latinLnBrk="0" hangingPunct="1">
      <a:defRPr kern="1200">
        <a:solidFill>
          <a:schemeClr val="tx1"/>
        </a:solidFill>
        <a:latin typeface="Tahoma" pitchFamily="34" charset="0"/>
        <a:ea typeface="+mn-ea"/>
        <a:cs typeface="Arial" pitchFamily="34" charset="0"/>
      </a:defRPr>
    </a:lvl9pPr>
  </p:defaultTextStyle>
  <p:extLst>
    <p:ext uri="{EFAFB233-063F-42B5-8137-9DF3F51BA10A}">
      <p15:sldGuideLst xmlns:p15="http://schemas.microsoft.com/office/powerpoint/2012/main">
        <p15:guide id="1" orient="horz" pos="2784" userDrawn="1">
          <p15:clr>
            <a:srgbClr val="A4A3A4"/>
          </p15:clr>
        </p15:guide>
        <p15:guide id="2" pos="2808"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2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FFE8D5"/>
    <a:srgbClr val="FFFBFF"/>
    <a:srgbClr val="0000FF"/>
    <a:srgbClr val="FFFFEB"/>
    <a:srgbClr val="FFFFC1"/>
    <a:srgbClr val="FFE5FF"/>
    <a:srgbClr val="CAFEC6"/>
    <a:srgbClr val="FFCCFF"/>
    <a:srgbClr val="DDFF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70" autoAdjust="0"/>
    <p:restoredTop sz="92925" autoAdjust="0"/>
  </p:normalViewPr>
  <p:slideViewPr>
    <p:cSldViewPr snapToGrid="0" showGuides="1">
      <p:cViewPr varScale="1">
        <p:scale>
          <a:sx n="109" d="100"/>
          <a:sy n="109" d="100"/>
        </p:scale>
        <p:origin x="144" y="96"/>
      </p:cViewPr>
      <p:guideLst>
        <p:guide orient="horz" pos="2784"/>
        <p:guide pos="2808"/>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howGuides="1">
      <p:cViewPr>
        <p:scale>
          <a:sx n="140" d="100"/>
          <a:sy n="140" d="100"/>
        </p:scale>
        <p:origin x="-72" y="379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slideMaster" Target="slideMasters/slideMaster2.xml"/><Relationship Id="rId95" Type="http://schemas.openxmlformats.org/officeDocument/2006/relationships/slide" Target="slides/slide89.xml"/><Relationship Id="rId160" Type="http://schemas.openxmlformats.org/officeDocument/2006/relationships/slide" Target="slides/slide154.xml"/><Relationship Id="rId181" Type="http://schemas.openxmlformats.org/officeDocument/2006/relationships/slide" Target="slides/slide175.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182" Type="http://schemas.openxmlformats.org/officeDocument/2006/relationships/slide" Target="slides/slide176.xml"/><Relationship Id="rId6" Type="http://schemas.openxmlformats.org/officeDocument/2006/relationships/slideMaster" Target="slideMasters/slideMaster3.xml"/><Relationship Id="rId23" Type="http://schemas.openxmlformats.org/officeDocument/2006/relationships/slide" Target="slides/slide17.xml"/><Relationship Id="rId119" Type="http://schemas.openxmlformats.org/officeDocument/2006/relationships/slide" Target="slides/slide113.xml"/><Relationship Id="rId44" Type="http://schemas.openxmlformats.org/officeDocument/2006/relationships/slide" Target="slides/slide38.xml"/><Relationship Id="rId65" Type="http://schemas.openxmlformats.org/officeDocument/2006/relationships/slide" Target="slides/slide59.xml"/><Relationship Id="rId86" Type="http://schemas.openxmlformats.org/officeDocument/2006/relationships/slide" Target="slides/slide80.xml"/><Relationship Id="rId130" Type="http://schemas.openxmlformats.org/officeDocument/2006/relationships/slide" Target="slides/slide124.xml"/><Relationship Id="rId151" Type="http://schemas.openxmlformats.org/officeDocument/2006/relationships/slide" Target="slides/slide145.xml"/><Relationship Id="rId172" Type="http://schemas.openxmlformats.org/officeDocument/2006/relationships/slide" Target="slides/slide166.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theme" Target="theme/theme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183"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slide" Target="slides/slide167.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handoutMaster" Target="handoutMasters/handoutMaster1.xml"/><Relationship Id="rId189"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79" Type="http://schemas.openxmlformats.org/officeDocument/2006/relationships/slide" Target="slides/slide173.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18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180" Type="http://schemas.openxmlformats.org/officeDocument/2006/relationships/slide" Target="slides/slide174.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186" Type="http://schemas.openxmlformats.org/officeDocument/2006/relationships/presProps" Target="presProps.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87" Type="http://schemas.openxmlformats.org/officeDocument/2006/relationships/viewProps" Target="viewProps.xml"/><Relationship Id="rId1" Type="http://schemas.openxmlformats.org/officeDocument/2006/relationships/customXml" Target="../customXml/item1.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60" Type="http://schemas.openxmlformats.org/officeDocument/2006/relationships/slide" Target="slides/slide54.xml"/><Relationship Id="rId81" Type="http://schemas.openxmlformats.org/officeDocument/2006/relationships/slide" Target="slides/slide75.xml"/><Relationship Id="rId135" Type="http://schemas.openxmlformats.org/officeDocument/2006/relationships/slide" Target="slides/slide129.xml"/><Relationship Id="rId156" Type="http://schemas.openxmlformats.org/officeDocument/2006/relationships/slide" Target="slides/slide150.xml"/><Relationship Id="rId177" Type="http://schemas.openxmlformats.org/officeDocument/2006/relationships/slide" Target="slides/slide17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145" cy="465743"/>
          </a:xfrm>
          <a:prstGeom prst="rect">
            <a:avLst/>
          </a:prstGeom>
        </p:spPr>
        <p:txBody>
          <a:bodyPr vert="horz" lIns="88139" tIns="44070" rIns="88139" bIns="44070" rtlCol="0"/>
          <a:lstStyle>
            <a:lvl1pPr algn="l">
              <a:defRPr sz="1200"/>
            </a:lvl1pPr>
          </a:lstStyle>
          <a:p>
            <a:endParaRPr lang="en-US"/>
          </a:p>
        </p:txBody>
      </p:sp>
      <p:sp>
        <p:nvSpPr>
          <p:cNvPr id="3" name="Date Placeholder 2"/>
          <p:cNvSpPr>
            <a:spLocks noGrp="1"/>
          </p:cNvSpPr>
          <p:nvPr>
            <p:ph type="dt" sz="quarter" idx="1"/>
          </p:nvPr>
        </p:nvSpPr>
        <p:spPr>
          <a:xfrm>
            <a:off x="3970734" y="0"/>
            <a:ext cx="3038145" cy="465743"/>
          </a:xfrm>
          <a:prstGeom prst="rect">
            <a:avLst/>
          </a:prstGeom>
        </p:spPr>
        <p:txBody>
          <a:bodyPr vert="horz" lIns="88139" tIns="44070" rIns="88139" bIns="44070" rtlCol="0"/>
          <a:lstStyle>
            <a:lvl1pPr algn="r">
              <a:defRPr sz="1200"/>
            </a:lvl1pPr>
          </a:lstStyle>
          <a:p>
            <a:fld id="{4AFE46CE-50AB-47D2-9E09-E05D8D618E63}" type="datetimeFigureOut">
              <a:rPr lang="en-US" smtClean="0"/>
              <a:t>6/17/2021</a:t>
            </a:fld>
            <a:endParaRPr lang="en-US"/>
          </a:p>
        </p:txBody>
      </p:sp>
      <p:sp>
        <p:nvSpPr>
          <p:cNvPr id="4" name="Footer Placeholder 3"/>
          <p:cNvSpPr>
            <a:spLocks noGrp="1"/>
          </p:cNvSpPr>
          <p:nvPr>
            <p:ph type="ftr" sz="quarter" idx="2"/>
          </p:nvPr>
        </p:nvSpPr>
        <p:spPr>
          <a:xfrm>
            <a:off x="0" y="8830658"/>
            <a:ext cx="3038145" cy="465742"/>
          </a:xfrm>
          <a:prstGeom prst="rect">
            <a:avLst/>
          </a:prstGeom>
        </p:spPr>
        <p:txBody>
          <a:bodyPr vert="horz" lIns="88139" tIns="44070" rIns="88139" bIns="44070" rtlCol="0" anchor="b"/>
          <a:lstStyle>
            <a:lvl1pPr algn="l">
              <a:defRPr sz="1200"/>
            </a:lvl1pPr>
          </a:lstStyle>
          <a:p>
            <a:endParaRPr lang="en-US"/>
          </a:p>
        </p:txBody>
      </p:sp>
      <p:sp>
        <p:nvSpPr>
          <p:cNvPr id="5" name="Slide Number Placeholder 4"/>
          <p:cNvSpPr>
            <a:spLocks noGrp="1"/>
          </p:cNvSpPr>
          <p:nvPr>
            <p:ph type="sldNum" sz="quarter" idx="3"/>
          </p:nvPr>
        </p:nvSpPr>
        <p:spPr>
          <a:xfrm>
            <a:off x="3970734" y="8830658"/>
            <a:ext cx="3038145" cy="465742"/>
          </a:xfrm>
          <a:prstGeom prst="rect">
            <a:avLst/>
          </a:prstGeom>
        </p:spPr>
        <p:txBody>
          <a:bodyPr vert="horz" lIns="88139" tIns="44070" rIns="88139" bIns="44070" rtlCol="0" anchor="b"/>
          <a:lstStyle>
            <a:lvl1pPr algn="r">
              <a:defRPr sz="1200"/>
            </a:lvl1pPr>
          </a:lstStyle>
          <a:p>
            <a:fld id="{E5B1275E-BB55-41B0-89B9-E26EFCCB5721}" type="slidenum">
              <a:rPr lang="en-US" smtClean="0"/>
              <a:t>‹#›</a:t>
            </a:fld>
            <a:endParaRPr lang="en-US"/>
          </a:p>
        </p:txBody>
      </p:sp>
    </p:spTree>
    <p:extLst>
      <p:ext uri="{BB962C8B-B14F-4D97-AF65-F5344CB8AC3E}">
        <p14:creationId xmlns:p14="http://schemas.microsoft.com/office/powerpoint/2010/main" val="17820559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1"/>
            <a:ext cx="3037840" cy="464820"/>
          </a:xfrm>
          <a:prstGeom prst="rect">
            <a:avLst/>
          </a:prstGeom>
          <a:noFill/>
          <a:ln w="9525">
            <a:noFill/>
            <a:miter lim="800000"/>
            <a:headEnd/>
            <a:tailEnd/>
          </a:ln>
          <a:effectLst/>
        </p:spPr>
        <p:txBody>
          <a:bodyPr vert="horz" wrap="square" lIns="93167" tIns="46583" rIns="93167" bIns="46583" numCol="1" anchor="t" anchorCtr="0" compatLnSpc="1">
            <a:prstTxWarp prst="textNoShape">
              <a:avLst/>
            </a:prstTxWarp>
          </a:bodyPr>
          <a:lstStyle>
            <a:lvl1pPr>
              <a:defRPr sz="1200">
                <a:latin typeface="Arial" charset="0"/>
                <a:cs typeface="Arial" charset="0"/>
              </a:defRPr>
            </a:lvl1pPr>
          </a:lstStyle>
          <a:p>
            <a:pPr>
              <a:defRPr/>
            </a:pPr>
            <a:endParaRPr lang="en-US"/>
          </a:p>
        </p:txBody>
      </p:sp>
      <p:sp>
        <p:nvSpPr>
          <p:cNvPr id="39939" name="Rectangle 3"/>
          <p:cNvSpPr>
            <a:spLocks noGrp="1" noChangeArrowheads="1"/>
          </p:cNvSpPr>
          <p:nvPr>
            <p:ph type="dt" idx="1"/>
          </p:nvPr>
        </p:nvSpPr>
        <p:spPr bwMode="auto">
          <a:xfrm>
            <a:off x="3970939" y="1"/>
            <a:ext cx="3037840" cy="464820"/>
          </a:xfrm>
          <a:prstGeom prst="rect">
            <a:avLst/>
          </a:prstGeom>
          <a:noFill/>
          <a:ln w="9525">
            <a:noFill/>
            <a:miter lim="800000"/>
            <a:headEnd/>
            <a:tailEnd/>
          </a:ln>
          <a:effectLst/>
        </p:spPr>
        <p:txBody>
          <a:bodyPr vert="horz" wrap="square" lIns="93167" tIns="46583" rIns="93167" bIns="46583" numCol="1" anchor="t" anchorCtr="0" compatLnSpc="1">
            <a:prstTxWarp prst="textNoShape">
              <a:avLst/>
            </a:prstTxWarp>
          </a:bodyPr>
          <a:lstStyle>
            <a:lvl1pPr algn="r">
              <a:defRPr sz="1200">
                <a:latin typeface="Arial" charset="0"/>
                <a:cs typeface="Arial" charset="0"/>
              </a:defRPr>
            </a:lvl1pPr>
          </a:lstStyle>
          <a:p>
            <a:pPr>
              <a:defRPr/>
            </a:pPr>
            <a:endParaRPr lang="en-US"/>
          </a:p>
        </p:txBody>
      </p:sp>
      <p:sp>
        <p:nvSpPr>
          <p:cNvPr id="35844" name="Rectangle 4"/>
          <p:cNvSpPr>
            <a:spLocks noGrp="1" noRot="1" noChangeAspect="1" noChangeArrowheads="1" noTextEdit="1"/>
          </p:cNvSpPr>
          <p:nvPr>
            <p:ph type="sldImg" idx="2"/>
          </p:nvPr>
        </p:nvSpPr>
        <p:spPr bwMode="auto">
          <a:xfrm>
            <a:off x="1181100" y="698500"/>
            <a:ext cx="4648200" cy="3486150"/>
          </a:xfrm>
          <a:prstGeom prst="rect">
            <a:avLst/>
          </a:prstGeom>
          <a:noFill/>
          <a:ln w="9525">
            <a:solidFill>
              <a:srgbClr val="000000"/>
            </a:solidFill>
            <a:miter lim="800000"/>
            <a:headEnd/>
            <a:tailEnd/>
          </a:ln>
        </p:spPr>
      </p:sp>
      <p:sp>
        <p:nvSpPr>
          <p:cNvPr id="39941" name="Rectangle 5"/>
          <p:cNvSpPr>
            <a:spLocks noGrp="1" noChangeArrowheads="1"/>
          </p:cNvSpPr>
          <p:nvPr>
            <p:ph type="body" sz="quarter" idx="3"/>
          </p:nvPr>
        </p:nvSpPr>
        <p:spPr bwMode="auto">
          <a:xfrm>
            <a:off x="701040" y="4415791"/>
            <a:ext cx="5608320" cy="4183380"/>
          </a:xfrm>
          <a:prstGeom prst="rect">
            <a:avLst/>
          </a:prstGeom>
          <a:noFill/>
          <a:ln w="9525">
            <a:noFill/>
            <a:miter lim="800000"/>
            <a:headEnd/>
            <a:tailEnd/>
          </a:ln>
          <a:effectLst/>
        </p:spPr>
        <p:txBody>
          <a:bodyPr vert="horz" wrap="square" lIns="93167" tIns="46583" rIns="93167" bIns="4658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9942" name="Rectangle 6"/>
          <p:cNvSpPr>
            <a:spLocks noGrp="1" noChangeArrowheads="1"/>
          </p:cNvSpPr>
          <p:nvPr>
            <p:ph type="ftr" sz="quarter" idx="4"/>
          </p:nvPr>
        </p:nvSpPr>
        <p:spPr bwMode="auto">
          <a:xfrm>
            <a:off x="0" y="8829967"/>
            <a:ext cx="3037840" cy="464820"/>
          </a:xfrm>
          <a:prstGeom prst="rect">
            <a:avLst/>
          </a:prstGeom>
          <a:noFill/>
          <a:ln w="9525">
            <a:noFill/>
            <a:miter lim="800000"/>
            <a:headEnd/>
            <a:tailEnd/>
          </a:ln>
          <a:effectLst/>
        </p:spPr>
        <p:txBody>
          <a:bodyPr vert="horz" wrap="square" lIns="93167" tIns="46583" rIns="93167" bIns="46583" numCol="1" anchor="b" anchorCtr="0" compatLnSpc="1">
            <a:prstTxWarp prst="textNoShape">
              <a:avLst/>
            </a:prstTxWarp>
          </a:bodyPr>
          <a:lstStyle>
            <a:lvl1pPr>
              <a:defRPr sz="1200">
                <a:latin typeface="Arial" charset="0"/>
                <a:cs typeface="Arial" charset="0"/>
              </a:defRPr>
            </a:lvl1pPr>
          </a:lstStyle>
          <a:p>
            <a:pPr>
              <a:defRPr/>
            </a:pPr>
            <a:endParaRPr lang="en-US"/>
          </a:p>
        </p:txBody>
      </p:sp>
      <p:sp>
        <p:nvSpPr>
          <p:cNvPr id="39943" name="Rectangle 7"/>
          <p:cNvSpPr>
            <a:spLocks noGrp="1" noChangeArrowheads="1"/>
          </p:cNvSpPr>
          <p:nvPr>
            <p:ph type="sldNum" sz="quarter" idx="5"/>
          </p:nvPr>
        </p:nvSpPr>
        <p:spPr bwMode="auto">
          <a:xfrm>
            <a:off x="3970939" y="8829967"/>
            <a:ext cx="3037840" cy="464820"/>
          </a:xfrm>
          <a:prstGeom prst="rect">
            <a:avLst/>
          </a:prstGeom>
          <a:noFill/>
          <a:ln w="9525">
            <a:noFill/>
            <a:miter lim="800000"/>
            <a:headEnd/>
            <a:tailEnd/>
          </a:ln>
          <a:effectLst/>
        </p:spPr>
        <p:txBody>
          <a:bodyPr vert="horz" wrap="square" lIns="93167" tIns="46583" rIns="93167" bIns="46583" numCol="1" anchor="b" anchorCtr="0" compatLnSpc="1">
            <a:prstTxWarp prst="textNoShape">
              <a:avLst/>
            </a:prstTxWarp>
          </a:bodyPr>
          <a:lstStyle>
            <a:lvl1pPr algn="r">
              <a:defRPr sz="1200">
                <a:latin typeface="Arial" charset="0"/>
                <a:cs typeface="Arial" charset="0"/>
              </a:defRPr>
            </a:lvl1pPr>
          </a:lstStyle>
          <a:p>
            <a:pPr>
              <a:defRPr/>
            </a:pPr>
            <a:fld id="{3BF2AF2D-A2BD-466E-9695-73900C6E2041}" type="slidenum">
              <a:rPr lang="en-US"/>
              <a:pPr>
                <a:defRPr/>
              </a:pPr>
              <a:t>‹#›</a:t>
            </a:fld>
            <a:endParaRPr lang="en-US"/>
          </a:p>
        </p:txBody>
      </p:sp>
    </p:spTree>
    <p:extLst>
      <p:ext uri="{BB962C8B-B14F-4D97-AF65-F5344CB8AC3E}">
        <p14:creationId xmlns:p14="http://schemas.microsoft.com/office/powerpoint/2010/main" val="39664218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graphblas.tk/"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202F2D3B-DFB6-427F-86CD-8BB479E38748}" type="slidenum">
              <a:rPr lang="en-US" smtClean="0">
                <a:solidFill>
                  <a:prstClr val="black"/>
                </a:solidFill>
              </a:rPr>
              <a:pPr/>
              <a:t>1</a:t>
            </a:fld>
            <a:endParaRPr lang="en-US">
              <a:solidFill>
                <a:prstClr val="black"/>
              </a:solidFill>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en-US" dirty="0">
              <a:latin typeface="Arial" pitchFamily="34" charset="0"/>
              <a:cs typeface="Arial" pitchFamily="34" charset="0"/>
            </a:endParaRPr>
          </a:p>
        </p:txBody>
      </p:sp>
    </p:spTree>
    <p:extLst>
      <p:ext uri="{BB962C8B-B14F-4D97-AF65-F5344CB8AC3E}">
        <p14:creationId xmlns:p14="http://schemas.microsoft.com/office/powerpoint/2010/main" val="5845584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14</a:t>
            </a:fld>
            <a:endParaRPr lang="en-US"/>
          </a:p>
        </p:txBody>
      </p:sp>
    </p:spTree>
    <p:extLst>
      <p:ext uri="{BB962C8B-B14F-4D97-AF65-F5344CB8AC3E}">
        <p14:creationId xmlns:p14="http://schemas.microsoft.com/office/powerpoint/2010/main" val="2173991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16</a:t>
            </a:fld>
            <a:endParaRPr lang="en-US"/>
          </a:p>
        </p:txBody>
      </p:sp>
    </p:spTree>
    <p:extLst>
      <p:ext uri="{BB962C8B-B14F-4D97-AF65-F5344CB8AC3E}">
        <p14:creationId xmlns:p14="http://schemas.microsoft.com/office/powerpoint/2010/main" val="3974742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18</a:t>
            </a:fld>
            <a:endParaRPr lang="en-US"/>
          </a:p>
        </p:txBody>
      </p:sp>
    </p:spTree>
    <p:extLst>
      <p:ext uri="{BB962C8B-B14F-4D97-AF65-F5344CB8AC3E}">
        <p14:creationId xmlns:p14="http://schemas.microsoft.com/office/powerpoint/2010/main" val="2891481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Arial" charset="0"/>
                <a:ea typeface="+mn-ea"/>
                <a:cs typeface="Arial" charset="0"/>
              </a:rPr>
              <a:t>IBM Cloud has graciously provided us with cloud resources for this tutorial.  Each of you will have an individual </a:t>
            </a:r>
            <a:r>
              <a:rPr lang="en-US" sz="1200" b="0" i="0" u="none" strike="noStrike" kern="1200" dirty="0" err="1">
                <a:solidFill>
                  <a:schemeClr val="tx1"/>
                </a:solidFill>
                <a:effectLst/>
                <a:latin typeface="Arial" charset="0"/>
                <a:ea typeface="+mn-ea"/>
                <a:cs typeface="Arial" charset="0"/>
              </a:rPr>
              <a:t>Jupyter</a:t>
            </a:r>
            <a:r>
              <a:rPr lang="en-US" sz="1200" b="0" i="0" u="none" strike="noStrike" kern="1200" dirty="0">
                <a:solidFill>
                  <a:schemeClr val="tx1"/>
                </a:solidFill>
                <a:effectLst/>
                <a:latin typeface="Arial" charset="0"/>
                <a:ea typeface="+mn-ea"/>
                <a:cs typeface="Arial" charset="0"/>
              </a:rPr>
              <a:t> Notebook that you can use for the duration of this tutorial, both today and tomorrow.  To create your notebook, you will SSH into the host `</a:t>
            </a:r>
            <a:r>
              <a:rPr lang="en-US" sz="1200" b="0" i="0" u="none" strike="noStrike" kern="1200" dirty="0">
                <a:solidFill>
                  <a:schemeClr val="tx1"/>
                </a:solidFill>
                <a:effectLst/>
                <a:latin typeface="Arial" charset="0"/>
                <a:ea typeface="+mn-ea"/>
                <a:cs typeface="Arial" charset="0"/>
                <a:hlinkClick r:id="rId3"/>
              </a:rPr>
              <a:t>graphblas.tk</a:t>
            </a:r>
            <a:r>
              <a:rPr lang="en-US" sz="1200" b="0" i="0" u="none" strike="noStrike" kern="1200" dirty="0">
                <a:solidFill>
                  <a:schemeClr val="tx1"/>
                </a:solidFill>
                <a:effectLst/>
                <a:latin typeface="Arial" charset="0"/>
                <a:ea typeface="+mn-ea"/>
                <a:cs typeface="Arial" charset="0"/>
              </a:rPr>
              <a:t>` with the username `user` and password `graphblastutorial2021`.  This will boot up a Docker container with a </a:t>
            </a:r>
            <a:r>
              <a:rPr lang="en-US" sz="1200" b="0" i="0" u="none" strike="noStrike" kern="1200" dirty="0" err="1">
                <a:solidFill>
                  <a:schemeClr val="tx1"/>
                </a:solidFill>
                <a:effectLst/>
                <a:latin typeface="Arial" charset="0"/>
                <a:ea typeface="+mn-ea"/>
                <a:cs typeface="Arial" charset="0"/>
              </a:rPr>
              <a:t>Jupyter</a:t>
            </a:r>
            <a:r>
              <a:rPr lang="en-US" sz="1200" b="0" i="0" u="none" strike="noStrike" kern="1200" dirty="0">
                <a:solidFill>
                  <a:schemeClr val="tx1"/>
                </a:solidFill>
                <a:effectLst/>
                <a:latin typeface="Arial" charset="0"/>
                <a:ea typeface="+mn-ea"/>
                <a:cs typeface="Arial" charset="0"/>
              </a:rPr>
              <a:t> Notebook for you to use.  Be sure to save the URL printed out, as you will need it for both days of the tutorial.</a:t>
            </a:r>
          </a:p>
          <a:p>
            <a:br>
              <a:rPr lang="en-US" sz="1200" b="0" i="0" u="none" strike="noStrike" kern="1200" dirty="0">
                <a:solidFill>
                  <a:schemeClr val="tx1"/>
                </a:solidFill>
                <a:effectLst/>
                <a:latin typeface="Arial" charset="0"/>
                <a:ea typeface="+mn-ea"/>
                <a:cs typeface="Arial" charset="0"/>
              </a:rPr>
            </a:br>
            <a:endParaRPr lang="en-US" sz="1200" b="0" i="0" u="none" strike="noStrike" kern="1200" dirty="0">
              <a:solidFill>
                <a:schemeClr val="tx1"/>
              </a:solidFill>
              <a:effectLst/>
              <a:latin typeface="Arial" charset="0"/>
              <a:ea typeface="+mn-ea"/>
              <a:cs typeface="Arial" charset="0"/>
            </a:endParaRPr>
          </a:p>
          <a:p>
            <a:r>
              <a:rPr lang="en-US" sz="1200" b="0" i="0" u="none" strike="noStrike" kern="1200" dirty="0">
                <a:solidFill>
                  <a:schemeClr val="tx1"/>
                </a:solidFill>
                <a:effectLst/>
                <a:latin typeface="Arial" charset="0"/>
                <a:ea typeface="+mn-ea"/>
                <a:cs typeface="Arial" charset="0"/>
              </a:rPr>
              <a:t>As for the actual technical details of how this happens: when you SSH in, it will call Docker to create a new Docker container running </a:t>
            </a:r>
            <a:r>
              <a:rPr lang="en-US" sz="1200" b="0" i="0" u="none" strike="noStrike" kern="1200" dirty="0" err="1">
                <a:solidFill>
                  <a:schemeClr val="tx1"/>
                </a:solidFill>
                <a:effectLst/>
                <a:latin typeface="Arial" charset="0"/>
                <a:ea typeface="+mn-ea"/>
                <a:cs typeface="Arial" charset="0"/>
              </a:rPr>
              <a:t>Jupyter</a:t>
            </a:r>
            <a:r>
              <a:rPr lang="en-US" sz="1200" b="0" i="0" u="none" strike="noStrike" kern="1200" dirty="0">
                <a:solidFill>
                  <a:schemeClr val="tx1"/>
                </a:solidFill>
                <a:effectLst/>
                <a:latin typeface="Arial" charset="0"/>
                <a:ea typeface="+mn-ea"/>
                <a:cs typeface="Arial" charset="0"/>
              </a:rPr>
              <a:t> Notebook and print out its URL.  I just modified it so that the containers will be persistent, so there should be no need to save the state between days.  (However, they'll probably need to save anything that's important at the end of the second day, since we'll be powering down our IBM Cloud time sometime after the tutorial ends.)</a:t>
            </a:r>
            <a:br>
              <a:rPr lang="en-US" sz="1200" b="0" i="0" u="none" strike="noStrike" kern="1200" dirty="0">
                <a:solidFill>
                  <a:schemeClr val="tx1"/>
                </a:solidFill>
                <a:effectLst/>
                <a:latin typeface="Arial" charset="0"/>
                <a:ea typeface="+mn-ea"/>
                <a:cs typeface="Arial" charset="0"/>
              </a:rPr>
            </a:br>
            <a:br>
              <a:rPr lang="en-US" sz="1200" b="0" i="0" u="none" strike="noStrike" kern="1200" dirty="0">
                <a:solidFill>
                  <a:schemeClr val="tx1"/>
                </a:solidFill>
                <a:effectLst/>
                <a:latin typeface="Arial" charset="0"/>
                <a:ea typeface="+mn-ea"/>
                <a:cs typeface="Arial" charset="0"/>
              </a:rPr>
            </a:br>
            <a:endParaRPr lang="en-US" sz="1200" b="0" i="0" u="none" strike="noStrike" kern="1200" dirty="0">
              <a:solidFill>
                <a:schemeClr val="tx1"/>
              </a:solidFill>
              <a:effectLst/>
              <a:latin typeface="Arial" charset="0"/>
              <a:ea typeface="+mn-ea"/>
              <a:cs typeface="Arial" charset="0"/>
            </a:endParaRPr>
          </a:p>
          <a:p>
            <a:r>
              <a:rPr lang="en-US" sz="1200" b="0" i="0" u="none" strike="noStrike" kern="1200" dirty="0">
                <a:solidFill>
                  <a:schemeClr val="tx1"/>
                </a:solidFill>
                <a:effectLst/>
                <a:latin typeface="Arial" charset="0"/>
                <a:ea typeface="+mn-ea"/>
                <a:cs typeface="Arial" charset="0"/>
              </a:rPr>
              <a:t>Ben</a:t>
            </a:r>
          </a:p>
          <a:p>
            <a:br>
              <a:rPr lang="en-US" dirty="0"/>
            </a:br>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19</a:t>
            </a:fld>
            <a:endParaRPr lang="en-US"/>
          </a:p>
        </p:txBody>
      </p:sp>
    </p:spTree>
    <p:extLst>
      <p:ext uri="{BB962C8B-B14F-4D97-AF65-F5344CB8AC3E}">
        <p14:creationId xmlns:p14="http://schemas.microsoft.com/office/powerpoint/2010/main" val="28765091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make sure that Ben changes the scripts to not kill the instance between days.  Or we should show them how to download their notebooks at the end of the day 1 and upload them to start day 2.</a:t>
            </a:r>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20</a:t>
            </a:fld>
            <a:endParaRPr lang="en-US"/>
          </a:p>
        </p:txBody>
      </p:sp>
    </p:spTree>
    <p:extLst>
      <p:ext uri="{BB962C8B-B14F-4D97-AF65-F5344CB8AC3E}">
        <p14:creationId xmlns:p14="http://schemas.microsoft.com/office/powerpoint/2010/main" val="1919029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first program should load a larger graph (real data) and perform a few statistics on them like average degree, </a:t>
            </a:r>
            <a:r>
              <a:rPr lang="en-US" baseline="0" dirty="0" err="1"/>
              <a:t>num_nodes</a:t>
            </a:r>
            <a:r>
              <a:rPr lang="en-US" baseline="0" dirty="0"/>
              <a:t>, </a:t>
            </a:r>
            <a:r>
              <a:rPr lang="en-US" baseline="0" dirty="0" err="1"/>
              <a:t>num_edges</a:t>
            </a:r>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21</a:t>
            </a:fld>
            <a:endParaRPr lang="en-US"/>
          </a:p>
        </p:txBody>
      </p:sp>
    </p:spTree>
    <p:extLst>
      <p:ext uri="{BB962C8B-B14F-4D97-AF65-F5344CB8AC3E}">
        <p14:creationId xmlns:p14="http://schemas.microsoft.com/office/powerpoint/2010/main" val="3800546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0" dirty="0"/>
              <a:t>Connected components: a subgraph of vertices connected to each other by a path, but not to vertices outside the subgraph</a:t>
            </a:r>
          </a:p>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22</a:t>
            </a:fld>
            <a:endParaRPr lang="en-US"/>
          </a:p>
        </p:txBody>
      </p:sp>
    </p:spTree>
    <p:extLst>
      <p:ext uri="{BB962C8B-B14F-4D97-AF65-F5344CB8AC3E}">
        <p14:creationId xmlns:p14="http://schemas.microsoft.com/office/powerpoint/2010/main" val="3102038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24</a:t>
            </a:fld>
            <a:endParaRPr lang="en-US"/>
          </a:p>
        </p:txBody>
      </p:sp>
    </p:spTree>
    <p:extLst>
      <p:ext uri="{BB962C8B-B14F-4D97-AF65-F5344CB8AC3E}">
        <p14:creationId xmlns:p14="http://schemas.microsoft.com/office/powerpoint/2010/main" val="25245069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27</a:t>
            </a:fld>
            <a:endParaRPr lang="en-US"/>
          </a:p>
        </p:txBody>
      </p:sp>
    </p:spTree>
    <p:extLst>
      <p:ext uri="{BB962C8B-B14F-4D97-AF65-F5344CB8AC3E}">
        <p14:creationId xmlns:p14="http://schemas.microsoft.com/office/powerpoint/2010/main" val="191497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28</a:t>
            </a:fld>
            <a:endParaRPr lang="en-US"/>
          </a:p>
        </p:txBody>
      </p:sp>
    </p:spTree>
    <p:extLst>
      <p:ext uri="{BB962C8B-B14F-4D97-AF65-F5344CB8AC3E}">
        <p14:creationId xmlns:p14="http://schemas.microsoft.com/office/powerpoint/2010/main" val="1437293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3</a:t>
            </a:fld>
            <a:endParaRPr lang="en-US"/>
          </a:p>
        </p:txBody>
      </p:sp>
    </p:spTree>
    <p:extLst>
      <p:ext uri="{BB962C8B-B14F-4D97-AF65-F5344CB8AC3E}">
        <p14:creationId xmlns:p14="http://schemas.microsoft.com/office/powerpoint/2010/main" val="41515599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29</a:t>
            </a:fld>
            <a:endParaRPr lang="en-US"/>
          </a:p>
        </p:txBody>
      </p:sp>
    </p:spTree>
    <p:extLst>
      <p:ext uri="{BB962C8B-B14F-4D97-AF65-F5344CB8AC3E}">
        <p14:creationId xmlns:p14="http://schemas.microsoft.com/office/powerpoint/2010/main" val="4060097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 Davis</a:t>
            </a:r>
            <a:r>
              <a:rPr lang="en-US" baseline="0" dirty="0"/>
              <a:t> says: “</a:t>
            </a:r>
            <a:r>
              <a:rPr lang="en-US" kern="0" dirty="0" err="1">
                <a:solidFill>
                  <a:srgbClr val="000000"/>
                </a:solidFill>
              </a:rPr>
              <a:t>SuiteSparse:GraphBLAS</a:t>
            </a:r>
            <a:r>
              <a:rPr lang="en-US" kern="0" dirty="0">
                <a:solidFill>
                  <a:srgbClr val="000000"/>
                </a:solidFill>
              </a:rPr>
              <a:t> uses non-blocking for assign and </a:t>
            </a:r>
            <a:r>
              <a:rPr lang="en-US" kern="0" dirty="0" err="1">
                <a:solidFill>
                  <a:srgbClr val="000000"/>
                </a:solidFill>
              </a:rPr>
              <a:t>setElement</a:t>
            </a:r>
            <a:r>
              <a:rPr lang="en-US" baseline="0" dirty="0"/>
              <a:t>”</a:t>
            </a:r>
          </a:p>
          <a:p>
            <a:r>
              <a:rPr lang="en-US" baseline="0" dirty="0"/>
              <a:t>Scott may disagree with the terminology.</a:t>
            </a:r>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30</a:t>
            </a:fld>
            <a:endParaRPr lang="en-US"/>
          </a:p>
        </p:txBody>
      </p:sp>
    </p:spTree>
    <p:extLst>
      <p:ext uri="{BB962C8B-B14F-4D97-AF65-F5344CB8AC3E}">
        <p14:creationId xmlns:p14="http://schemas.microsoft.com/office/powerpoint/2010/main" val="172121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took us an hour to reach this point in the tutorial when we taught this content at HPEC’19</a:t>
            </a:r>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31</a:t>
            </a:fld>
            <a:endParaRPr lang="en-US"/>
          </a:p>
        </p:txBody>
      </p:sp>
    </p:spTree>
    <p:extLst>
      <p:ext uri="{BB962C8B-B14F-4D97-AF65-F5344CB8AC3E}">
        <p14:creationId xmlns:p14="http://schemas.microsoft.com/office/powerpoint/2010/main" val="27591798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took us an hour to reach this point in the tutorial when we taught this content at HPEC’19</a:t>
            </a:r>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32</a:t>
            </a:fld>
            <a:endParaRPr lang="en-US"/>
          </a:p>
        </p:txBody>
      </p:sp>
    </p:spTree>
    <p:extLst>
      <p:ext uri="{BB962C8B-B14F-4D97-AF65-F5344CB8AC3E}">
        <p14:creationId xmlns:p14="http://schemas.microsoft.com/office/powerpoint/2010/main" val="36296863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took us an hour to reach this point in the tutorial when we taught this content at HPEC’19</a:t>
            </a:r>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33</a:t>
            </a:fld>
            <a:endParaRPr lang="en-US"/>
          </a:p>
        </p:txBody>
      </p:sp>
    </p:spTree>
    <p:extLst>
      <p:ext uri="{BB962C8B-B14F-4D97-AF65-F5344CB8AC3E}">
        <p14:creationId xmlns:p14="http://schemas.microsoft.com/office/powerpoint/2010/main" val="36056548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took us an hour to reach this tutorial when we taught this content at HPEC’19</a:t>
            </a:r>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34</a:t>
            </a:fld>
            <a:endParaRPr lang="en-US"/>
          </a:p>
        </p:txBody>
      </p:sp>
    </p:spTree>
    <p:extLst>
      <p:ext uri="{BB962C8B-B14F-4D97-AF65-F5344CB8AC3E}">
        <p14:creationId xmlns:p14="http://schemas.microsoft.com/office/powerpoint/2010/main" val="7239410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35</a:t>
            </a:fld>
            <a:endParaRPr lang="en-US"/>
          </a:p>
        </p:txBody>
      </p:sp>
    </p:spTree>
    <p:extLst>
      <p:ext uri="{BB962C8B-B14F-4D97-AF65-F5344CB8AC3E}">
        <p14:creationId xmlns:p14="http://schemas.microsoft.com/office/powerpoint/2010/main" val="3120043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36</a:t>
            </a:fld>
            <a:endParaRPr lang="en-US"/>
          </a:p>
        </p:txBody>
      </p:sp>
    </p:spTree>
    <p:extLst>
      <p:ext uri="{BB962C8B-B14F-4D97-AF65-F5344CB8AC3E}">
        <p14:creationId xmlns:p14="http://schemas.microsoft.com/office/powerpoint/2010/main" val="11078140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37</a:t>
            </a:fld>
            <a:endParaRPr lang="en-US"/>
          </a:p>
        </p:txBody>
      </p:sp>
    </p:spTree>
    <p:extLst>
      <p:ext uri="{BB962C8B-B14F-4D97-AF65-F5344CB8AC3E}">
        <p14:creationId xmlns:p14="http://schemas.microsoft.com/office/powerpoint/2010/main" val="19715850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www.mit.edu</a:t>
            </a:r>
            <a:r>
              <a:rPr lang="en-US" dirty="0"/>
              <a:t>/~</a:t>
            </a:r>
            <a:r>
              <a:rPr lang="en-US" dirty="0" err="1"/>
              <a:t>kepner</a:t>
            </a:r>
            <a:r>
              <a:rPr lang="en-US" dirty="0"/>
              <a:t>/</a:t>
            </a:r>
            <a:r>
              <a:rPr lang="en-US" dirty="0" err="1"/>
              <a:t>GraphBLAS</a:t>
            </a:r>
            <a:r>
              <a:rPr lang="en-US" dirty="0"/>
              <a:t>/</a:t>
            </a:r>
            <a:r>
              <a:rPr lang="en-US" dirty="0" err="1"/>
              <a:t>GraphBLAS</a:t>
            </a:r>
            <a:r>
              <a:rPr lang="en-US" dirty="0"/>
              <a:t>-Math-</a:t>
            </a:r>
            <a:r>
              <a:rPr lang="en-US" dirty="0" err="1"/>
              <a:t>release.pdf</a:t>
            </a:r>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39</a:t>
            </a:fld>
            <a:endParaRPr lang="en-US"/>
          </a:p>
        </p:txBody>
      </p:sp>
    </p:spTree>
    <p:extLst>
      <p:ext uri="{BB962C8B-B14F-4D97-AF65-F5344CB8AC3E}">
        <p14:creationId xmlns:p14="http://schemas.microsoft.com/office/powerpoint/2010/main" val="413089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4</a:t>
            </a:fld>
            <a:endParaRPr lang="en-US"/>
          </a:p>
        </p:txBody>
      </p:sp>
    </p:spTree>
    <p:extLst>
      <p:ext uri="{BB962C8B-B14F-4D97-AF65-F5344CB8AC3E}">
        <p14:creationId xmlns:p14="http://schemas.microsoft.com/office/powerpoint/2010/main" val="9395939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42</a:t>
            </a:fld>
            <a:endParaRPr lang="en-US"/>
          </a:p>
        </p:txBody>
      </p:sp>
    </p:spTree>
    <p:extLst>
      <p:ext uri="{BB962C8B-B14F-4D97-AF65-F5344CB8AC3E}">
        <p14:creationId xmlns:p14="http://schemas.microsoft.com/office/powerpoint/2010/main" val="20029222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43</a:t>
            </a:fld>
            <a:endParaRPr lang="en-US"/>
          </a:p>
        </p:txBody>
      </p:sp>
    </p:spTree>
    <p:extLst>
      <p:ext uri="{BB962C8B-B14F-4D97-AF65-F5344CB8AC3E}">
        <p14:creationId xmlns:p14="http://schemas.microsoft.com/office/powerpoint/2010/main" val="40911064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src</a:t>
            </a:r>
            <a:r>
              <a:rPr lang="en-US" dirty="0"/>
              <a:t>/Solutions/</a:t>
            </a:r>
            <a:r>
              <a:rPr lang="en-US" dirty="0" err="1"/>
              <a:t>matvec.c</a:t>
            </a:r>
            <a:endParaRPr lang="en-US" dirty="0"/>
          </a:p>
          <a:p>
            <a:pPr defTabSz="912856">
              <a:defRPr/>
            </a:pPr>
            <a:r>
              <a:rPr lang="en-US" dirty="0" err="1">
                <a:solidFill>
                  <a:srgbClr val="FF0000"/>
                </a:solidFill>
              </a:rPr>
              <a:t>Todo</a:t>
            </a:r>
            <a:r>
              <a:rPr lang="en-US" dirty="0">
                <a:solidFill>
                  <a:srgbClr val="FF0000"/>
                </a:solidFill>
              </a:rPr>
              <a:t>: mention 1-hop in the explanation.  This helps build to BFS. This is traversing edges backwards!</a:t>
            </a:r>
          </a:p>
          <a:p>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44</a:t>
            </a:fld>
            <a:endParaRPr lang="en-US"/>
          </a:p>
        </p:txBody>
      </p:sp>
    </p:spTree>
    <p:extLst>
      <p:ext uri="{BB962C8B-B14F-4D97-AF65-F5344CB8AC3E}">
        <p14:creationId xmlns:p14="http://schemas.microsoft.com/office/powerpoint/2010/main" val="32017584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src</a:t>
            </a:r>
            <a:r>
              <a:rPr lang="en-US" dirty="0"/>
              <a:t>/Solutions/</a:t>
            </a:r>
            <a:r>
              <a:rPr lang="en-US" dirty="0" err="1"/>
              <a:t>matvec.c</a:t>
            </a:r>
            <a:endParaRPr lang="en-US" dirty="0"/>
          </a:p>
          <a:p>
            <a:pPr defTabSz="912856">
              <a:defRPr/>
            </a:pPr>
            <a:r>
              <a:rPr lang="en-US" dirty="0" err="1">
                <a:solidFill>
                  <a:srgbClr val="FF0000"/>
                </a:solidFill>
              </a:rPr>
              <a:t>Todo</a:t>
            </a:r>
            <a:r>
              <a:rPr lang="en-US" dirty="0">
                <a:solidFill>
                  <a:srgbClr val="FF0000"/>
                </a:solidFill>
              </a:rPr>
              <a:t>: mention 1-hop in the explanation.  This helps build to BFS. This is traversing edges backwards!</a:t>
            </a:r>
          </a:p>
          <a:p>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45</a:t>
            </a:fld>
            <a:endParaRPr lang="en-US"/>
          </a:p>
        </p:txBody>
      </p:sp>
    </p:spTree>
    <p:extLst>
      <p:ext uri="{BB962C8B-B14F-4D97-AF65-F5344CB8AC3E}">
        <p14:creationId xmlns:p14="http://schemas.microsoft.com/office/powerpoint/2010/main" val="3592531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48</a:t>
            </a:fld>
            <a:endParaRPr lang="en-US"/>
          </a:p>
        </p:txBody>
      </p:sp>
    </p:spTree>
    <p:extLst>
      <p:ext uri="{BB962C8B-B14F-4D97-AF65-F5344CB8AC3E}">
        <p14:creationId xmlns:p14="http://schemas.microsoft.com/office/powerpoint/2010/main" val="14417143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src</a:t>
            </a:r>
            <a:r>
              <a:rPr lang="en-US" dirty="0"/>
              <a:t>/Solutions/</a:t>
            </a:r>
            <a:r>
              <a:rPr lang="en-US" dirty="0" err="1"/>
              <a:t>matvec.c</a:t>
            </a:r>
            <a:endParaRPr lang="en-US" dirty="0"/>
          </a:p>
          <a:p>
            <a:pPr defTabSz="912856">
              <a:defRPr/>
            </a:pPr>
            <a:r>
              <a:rPr lang="en-US" dirty="0" err="1">
                <a:solidFill>
                  <a:srgbClr val="FF0000"/>
                </a:solidFill>
              </a:rPr>
              <a:t>Todo</a:t>
            </a:r>
            <a:r>
              <a:rPr lang="en-US" dirty="0">
                <a:solidFill>
                  <a:srgbClr val="FF0000"/>
                </a:solidFill>
              </a:rPr>
              <a:t>: mention 1-hop in the explanation.  This helps build to BFS. This is traversing edges backwards!</a:t>
            </a:r>
          </a:p>
          <a:p>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49</a:t>
            </a:fld>
            <a:endParaRPr lang="en-US"/>
          </a:p>
        </p:txBody>
      </p:sp>
    </p:spTree>
    <p:extLst>
      <p:ext uri="{BB962C8B-B14F-4D97-AF65-F5344CB8AC3E}">
        <p14:creationId xmlns:p14="http://schemas.microsoft.com/office/powerpoint/2010/main" val="42555161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50</a:t>
            </a:fld>
            <a:endParaRPr lang="en-US"/>
          </a:p>
        </p:txBody>
      </p:sp>
    </p:spTree>
    <p:extLst>
      <p:ext uri="{BB962C8B-B14F-4D97-AF65-F5344CB8AC3E}">
        <p14:creationId xmlns:p14="http://schemas.microsoft.com/office/powerpoint/2010/main" val="31046456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51</a:t>
            </a:fld>
            <a:endParaRPr lang="en-US"/>
          </a:p>
        </p:txBody>
      </p:sp>
    </p:spTree>
    <p:extLst>
      <p:ext uri="{BB962C8B-B14F-4D97-AF65-F5344CB8AC3E}">
        <p14:creationId xmlns:p14="http://schemas.microsoft.com/office/powerpoint/2010/main" val="35260827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Ipython</a:t>
            </a:r>
            <a:r>
              <a:rPr lang="en-US" dirty="0"/>
              <a:t> is an interactive shell for use with python.</a:t>
            </a:r>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52</a:t>
            </a:fld>
            <a:endParaRPr lang="en-US"/>
          </a:p>
        </p:txBody>
      </p:sp>
    </p:spTree>
    <p:extLst>
      <p:ext uri="{BB962C8B-B14F-4D97-AF65-F5344CB8AC3E}">
        <p14:creationId xmlns:p14="http://schemas.microsoft.com/office/powerpoint/2010/main" val="27097484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53</a:t>
            </a:fld>
            <a:endParaRPr lang="en-US"/>
          </a:p>
        </p:txBody>
      </p:sp>
    </p:spTree>
    <p:extLst>
      <p:ext uri="{BB962C8B-B14F-4D97-AF65-F5344CB8AC3E}">
        <p14:creationId xmlns:p14="http://schemas.microsoft.com/office/powerpoint/2010/main" val="1131903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5</a:t>
            </a:fld>
            <a:endParaRPr lang="en-US"/>
          </a:p>
        </p:txBody>
      </p:sp>
    </p:spTree>
    <p:extLst>
      <p:ext uri="{BB962C8B-B14F-4D97-AF65-F5344CB8AC3E}">
        <p14:creationId xmlns:p14="http://schemas.microsoft.com/office/powerpoint/2010/main" val="3372180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54</a:t>
            </a:fld>
            <a:endParaRPr lang="en-US"/>
          </a:p>
        </p:txBody>
      </p:sp>
    </p:spTree>
    <p:extLst>
      <p:ext uri="{BB962C8B-B14F-4D97-AF65-F5344CB8AC3E}">
        <p14:creationId xmlns:p14="http://schemas.microsoft.com/office/powerpoint/2010/main" val="9264239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55</a:t>
            </a:fld>
            <a:endParaRPr lang="en-US"/>
          </a:p>
        </p:txBody>
      </p:sp>
    </p:spTree>
    <p:extLst>
      <p:ext uri="{BB962C8B-B14F-4D97-AF65-F5344CB8AC3E}">
        <p14:creationId xmlns:p14="http://schemas.microsoft.com/office/powerpoint/2010/main" val="23947798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56</a:t>
            </a:fld>
            <a:endParaRPr lang="en-US"/>
          </a:p>
        </p:txBody>
      </p:sp>
    </p:spTree>
    <p:extLst>
      <p:ext uri="{BB962C8B-B14F-4D97-AF65-F5344CB8AC3E}">
        <p14:creationId xmlns:p14="http://schemas.microsoft.com/office/powerpoint/2010/main" val="22219901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src</a:t>
            </a:r>
            <a:r>
              <a:rPr lang="en-US" dirty="0"/>
              <a:t>/Solutions/</a:t>
            </a:r>
            <a:r>
              <a:rPr lang="en-US" dirty="0" err="1"/>
              <a:t>matvec.c</a:t>
            </a:r>
            <a:endParaRPr lang="en-US" dirty="0"/>
          </a:p>
          <a:p>
            <a:pPr defTabSz="912856">
              <a:defRPr/>
            </a:pPr>
            <a:r>
              <a:rPr lang="en-US" dirty="0" err="1">
                <a:solidFill>
                  <a:srgbClr val="FF0000"/>
                </a:solidFill>
              </a:rPr>
              <a:t>Todo</a:t>
            </a:r>
            <a:r>
              <a:rPr lang="en-US" dirty="0">
                <a:solidFill>
                  <a:srgbClr val="FF0000"/>
                </a:solidFill>
              </a:rPr>
              <a:t>: mention 1-hop in the explanation.  This helps build to BFS. This is traversing edges backwards!</a:t>
            </a:r>
          </a:p>
          <a:p>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57</a:t>
            </a:fld>
            <a:endParaRPr lang="en-US"/>
          </a:p>
        </p:txBody>
      </p:sp>
    </p:spTree>
    <p:extLst>
      <p:ext uri="{BB962C8B-B14F-4D97-AF65-F5344CB8AC3E}">
        <p14:creationId xmlns:p14="http://schemas.microsoft.com/office/powerpoint/2010/main" val="25112710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58</a:t>
            </a:fld>
            <a:endParaRPr lang="en-US"/>
          </a:p>
        </p:txBody>
      </p:sp>
    </p:spTree>
    <p:extLst>
      <p:ext uri="{BB962C8B-B14F-4D97-AF65-F5344CB8AC3E}">
        <p14:creationId xmlns:p14="http://schemas.microsoft.com/office/powerpoint/2010/main" val="38669887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60</a:t>
            </a:fld>
            <a:endParaRPr lang="en-US"/>
          </a:p>
        </p:txBody>
      </p:sp>
    </p:spTree>
    <p:extLst>
      <p:ext uri="{BB962C8B-B14F-4D97-AF65-F5344CB8AC3E}">
        <p14:creationId xmlns:p14="http://schemas.microsoft.com/office/powerpoint/2010/main" val="31580383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and true for </a:t>
            </a:r>
            <a:r>
              <a:rPr lang="en-US" dirty="0" err="1"/>
              <a:t>boolean</a:t>
            </a:r>
            <a:r>
              <a:rPr lang="en-US" baseline="0" dirty="0"/>
              <a:t> semiring???</a:t>
            </a:r>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61</a:t>
            </a:fld>
            <a:endParaRPr lang="en-US"/>
          </a:p>
        </p:txBody>
      </p:sp>
    </p:spTree>
    <p:extLst>
      <p:ext uri="{BB962C8B-B14F-4D97-AF65-F5344CB8AC3E}">
        <p14:creationId xmlns:p14="http://schemas.microsoft.com/office/powerpoint/2010/main" val="31396095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62</a:t>
            </a:fld>
            <a:endParaRPr lang="en-US"/>
          </a:p>
        </p:txBody>
      </p:sp>
    </p:spTree>
    <p:extLst>
      <p:ext uri="{BB962C8B-B14F-4D97-AF65-F5344CB8AC3E}">
        <p14:creationId xmlns:p14="http://schemas.microsoft.com/office/powerpoint/2010/main" val="12147268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63</a:t>
            </a:fld>
            <a:endParaRPr lang="en-US"/>
          </a:p>
        </p:txBody>
      </p:sp>
    </p:spTree>
    <p:extLst>
      <p:ext uri="{BB962C8B-B14F-4D97-AF65-F5344CB8AC3E}">
        <p14:creationId xmlns:p14="http://schemas.microsoft.com/office/powerpoint/2010/main" val="35089454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src</a:t>
            </a:r>
            <a:r>
              <a:rPr lang="en-US" dirty="0"/>
              <a:t>/Solutions/</a:t>
            </a:r>
            <a:r>
              <a:rPr lang="en-US" dirty="0" err="1"/>
              <a:t>matvec.c</a:t>
            </a:r>
            <a:endParaRPr lang="en-US" dirty="0"/>
          </a:p>
          <a:p>
            <a:pPr defTabSz="912856">
              <a:defRPr/>
            </a:pPr>
            <a:r>
              <a:rPr lang="en-US" dirty="0" err="1">
                <a:solidFill>
                  <a:srgbClr val="FF0000"/>
                </a:solidFill>
              </a:rPr>
              <a:t>Todo</a:t>
            </a:r>
            <a:r>
              <a:rPr lang="en-US" dirty="0">
                <a:solidFill>
                  <a:srgbClr val="FF0000"/>
                </a:solidFill>
              </a:rPr>
              <a:t>: mention 1-hop in the explanation.  This helps build to BFS. This is traversing edges backwards!</a:t>
            </a:r>
          </a:p>
          <a:p>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64</a:t>
            </a:fld>
            <a:endParaRPr lang="en-US"/>
          </a:p>
        </p:txBody>
      </p:sp>
    </p:spTree>
    <p:extLst>
      <p:ext uri="{BB962C8B-B14F-4D97-AF65-F5344CB8AC3E}">
        <p14:creationId xmlns:p14="http://schemas.microsoft.com/office/powerpoint/2010/main" val="2633126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turn them into semi-ring algebra.  </a:t>
            </a:r>
          </a:p>
          <a:p>
            <a:endParaRPr lang="en-US" dirty="0"/>
          </a:p>
          <a:p>
            <a:r>
              <a:rPr lang="en-US" dirty="0"/>
              <a:t>Tim answers … No, its linear algebra.  The semi-ring is the algebraic structure used when defining the domain and operations in the linear vector space.  </a:t>
            </a:r>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7</a:t>
            </a:fld>
            <a:endParaRPr lang="en-US"/>
          </a:p>
        </p:txBody>
      </p:sp>
    </p:spTree>
    <p:extLst>
      <p:ext uri="{BB962C8B-B14F-4D97-AF65-F5344CB8AC3E}">
        <p14:creationId xmlns:p14="http://schemas.microsoft.com/office/powerpoint/2010/main" val="12400492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68</a:t>
            </a:fld>
            <a:endParaRPr lang="en-US"/>
          </a:p>
        </p:txBody>
      </p:sp>
    </p:spTree>
    <p:extLst>
      <p:ext uri="{BB962C8B-B14F-4D97-AF65-F5344CB8AC3E}">
        <p14:creationId xmlns:p14="http://schemas.microsoft.com/office/powerpoint/2010/main" val="17916965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the concept of a wavefront (which is the result of the first mxv that is fed in as input to the second (the initial source vertex vector is also a wavefront).</a:t>
            </a:r>
          </a:p>
          <a:p>
            <a:r>
              <a:rPr lang="en-US" dirty="0"/>
              <a:t>So you have to add a loop, the exit condition for the loop is an empty vector so using call to </a:t>
            </a:r>
            <a:r>
              <a:rPr lang="en-US" dirty="0" err="1"/>
              <a:t>Vector_nvals</a:t>
            </a:r>
            <a:endParaRPr lang="en-US" dirty="0"/>
          </a:p>
          <a:p>
            <a:r>
              <a:rPr lang="en-US" dirty="0"/>
              <a:t>But without doing anything this will traverse back to previously visited vectors (infinite loop).</a:t>
            </a:r>
          </a:p>
          <a:p>
            <a:r>
              <a:rPr lang="en-US" dirty="0"/>
              <a:t>Need to create a visited vector which is </a:t>
            </a:r>
            <a:r>
              <a:rPr lang="en-US" dirty="0" err="1"/>
              <a:t>boolean</a:t>
            </a:r>
            <a:r>
              <a:rPr lang="en-US" dirty="0"/>
              <a:t> and ANDs with the results of each mxv (introduces </a:t>
            </a:r>
            <a:r>
              <a:rPr lang="en-US" dirty="0" err="1"/>
              <a:t>eWiseMult</a:t>
            </a:r>
            <a:r>
              <a:rPr lang="en-US" dirty="0"/>
              <a:t>)</a:t>
            </a:r>
          </a:p>
          <a:p>
            <a:r>
              <a:rPr lang="en-US" dirty="0" err="1"/>
              <a:t>GrB_eWiseAdd</a:t>
            </a:r>
            <a:r>
              <a:rPr lang="en-US" dirty="0"/>
              <a:t>(visited, NULL, NULL, LAND, wavefront, visited, NULL);</a:t>
            </a:r>
          </a:p>
          <a:p>
            <a:r>
              <a:rPr lang="en-US" dirty="0"/>
              <a:t>(LEAP) you can use complement of the visited vector as a mask to the wavefront (in self-assignment</a:t>
            </a:r>
          </a:p>
          <a:p>
            <a:r>
              <a:rPr lang="en-US" dirty="0"/>
              <a:t>Need to introduce mask, SCMP descriptor, and apply:</a:t>
            </a:r>
          </a:p>
          <a:p>
            <a:r>
              <a:rPr lang="en-US" dirty="0"/>
              <a:t>wavefront = apply(IDENTITY) of wavefront masked by complement of visited (AND you need to use replace) </a:t>
            </a:r>
          </a:p>
          <a:p>
            <a:r>
              <a:rPr lang="en-US" dirty="0"/>
              <a:t>(Alternative) UGH</a:t>
            </a:r>
          </a:p>
          <a:p>
            <a:endParaRPr lang="en-US" dirty="0"/>
          </a:p>
          <a:p>
            <a:r>
              <a:rPr lang="en-US" dirty="0"/>
              <a:t>It is too hard to introduce a new binary op in order to avoid the use of mask</a:t>
            </a:r>
          </a:p>
          <a:p>
            <a:r>
              <a:rPr lang="en-US" dirty="0"/>
              <a:t>After step 4 it is easy to roll the SCMP mask into the mxv itself and avoid the assign.</a:t>
            </a:r>
          </a:p>
          <a:p>
            <a:r>
              <a:rPr lang="en-US" dirty="0"/>
              <a:t>Turning this into a level BFS means that the visited vector uses integer domain</a:t>
            </a:r>
          </a:p>
          <a:p>
            <a:r>
              <a:rPr lang="en-US" dirty="0"/>
              <a:t>Introduce a depth/level variable and use assign constant variant (before the mxv) to assign elements of visited with the depth variable: </a:t>
            </a:r>
            <a:r>
              <a:rPr lang="en-US" dirty="0" err="1"/>
              <a:t>GrB_assign</a:t>
            </a:r>
            <a:r>
              <a:rPr lang="en-US" dirty="0"/>
              <a:t>(levels, wavefront, NULL, depth, </a:t>
            </a:r>
            <a:r>
              <a:rPr lang="en-US" dirty="0" err="1"/>
              <a:t>GrB_ALL</a:t>
            </a:r>
            <a:r>
              <a:rPr lang="en-US" dirty="0"/>
              <a:t>, NUM_NODES, NULL)</a:t>
            </a:r>
          </a:p>
          <a:p>
            <a:r>
              <a:rPr lang="en-US" dirty="0"/>
              <a:t>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2299192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dirty="0" err="1">
                <a:latin typeface="Courier New" panose="02070309020205020404" pitchFamily="49" charset="0"/>
                <a:cs typeface="Courier New" panose="02070309020205020404" pitchFamily="49" charset="0"/>
              </a:rPr>
              <a:t>GrB_Vector</a:t>
            </a:r>
            <a:r>
              <a:rPr lang="en-US" b="1" dirty="0">
                <a:latin typeface="Courier New" panose="02070309020205020404" pitchFamily="49" charset="0"/>
                <a:cs typeface="Courier New" panose="02070309020205020404" pitchFamily="49" charset="0"/>
              </a:rPr>
              <a:t> result, </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a:t>
            </a:r>
          </a:p>
          <a:p>
            <a:pPr lvl="1"/>
            <a:r>
              <a:rPr lang="en-US" b="1" dirty="0">
                <a:latin typeface="Courier New" panose="02070309020205020404" pitchFamily="49" charset="0"/>
                <a:cs typeface="Courier New" panose="02070309020205020404" pitchFamily="49" charset="0"/>
              </a:rPr>
              <a:t>GrB_Index NODE;</a:t>
            </a:r>
          </a:p>
          <a:p>
            <a:pPr lvl="1"/>
            <a:r>
              <a:rPr lang="en-US" b="1" dirty="0" err="1">
                <a:latin typeface="Courier New" panose="02070309020205020404" pitchFamily="49" charset="0"/>
                <a:cs typeface="Courier New" panose="02070309020205020404" pitchFamily="49" charset="0"/>
              </a:rPr>
              <a:t>GrB_Vector_new</a:t>
            </a:r>
            <a:r>
              <a:rPr lang="en-US" b="1" dirty="0">
                <a:latin typeface="Courier New" panose="02070309020205020404" pitchFamily="49" charset="0"/>
                <a:cs typeface="Courier New" panose="02070309020205020404" pitchFamily="49" charset="0"/>
              </a:rPr>
              <a:t>(&amp;</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GrB_BOOL</a:t>
            </a:r>
            <a:r>
              <a:rPr lang="en-US" b="1" dirty="0">
                <a:latin typeface="Courier New" panose="02070309020205020404" pitchFamily="49" charset="0"/>
                <a:cs typeface="Courier New" panose="02070309020205020404" pitchFamily="49" charset="0"/>
              </a:rPr>
              <a:t>, NUM_NODES);</a:t>
            </a:r>
          </a:p>
          <a:p>
            <a:pPr lvl="1"/>
            <a:r>
              <a:rPr lang="en-US" b="1" dirty="0" err="1">
                <a:latin typeface="Courier New" panose="02070309020205020404" pitchFamily="49" charset="0"/>
                <a:cs typeface="Courier New" panose="02070309020205020404" pitchFamily="49" charset="0"/>
              </a:rPr>
              <a:t>GrB_Vector_setElement</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true, NODE);</a:t>
            </a:r>
          </a:p>
          <a:p>
            <a:pPr lvl="1"/>
            <a:r>
              <a:rPr lang="en-US" b="1" dirty="0">
                <a:latin typeface="Courier New" panose="02070309020205020404" pitchFamily="49" charset="0"/>
                <a:cs typeface="Courier New" panose="02070309020205020404" pitchFamily="49" charset="0"/>
              </a:rPr>
              <a:t>pretty_print_vector_UINT64(</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"Input node");</a:t>
            </a:r>
          </a:p>
          <a:p>
            <a:pPr lvl="1"/>
            <a:r>
              <a:rPr lang="en-US" b="1" dirty="0" err="1">
                <a:latin typeface="Courier New" panose="02070309020205020404" pitchFamily="49" charset="0"/>
                <a:cs typeface="Courier New" panose="02070309020205020404" pitchFamily="49" charset="0"/>
              </a:rPr>
              <a:t>GrB_Descriptor</a:t>
            </a:r>
            <a:r>
              <a:rPr lang="en-US" b="1" dirty="0">
                <a:latin typeface="Courier New" panose="02070309020205020404" pitchFamily="49" charset="0"/>
                <a:cs typeface="Courier New" panose="02070309020205020404" pitchFamily="49" charset="0"/>
              </a:rPr>
              <a:t> desc;</a:t>
            </a:r>
          </a:p>
          <a:p>
            <a:pPr lvl="1"/>
            <a:r>
              <a:rPr lang="en-US" b="1" dirty="0" err="1">
                <a:latin typeface="Courier New" panose="02070309020205020404" pitchFamily="49" charset="0"/>
                <a:cs typeface="Courier New" panose="02070309020205020404" pitchFamily="49" charset="0"/>
              </a:rPr>
              <a:t>GrB_Descriptor_new</a:t>
            </a:r>
            <a:r>
              <a:rPr lang="en-US" b="1" dirty="0">
                <a:latin typeface="Courier New" panose="02070309020205020404" pitchFamily="49" charset="0"/>
                <a:cs typeface="Courier New" panose="02070309020205020404" pitchFamily="49" charset="0"/>
              </a:rPr>
              <a:t>(&amp;desc);</a:t>
            </a:r>
          </a:p>
          <a:p>
            <a:pPr lvl="1"/>
            <a:r>
              <a:rPr lang="en-US" b="1" dirty="0" err="1">
                <a:latin typeface="Courier New" panose="02070309020205020404" pitchFamily="49" charset="0"/>
                <a:cs typeface="Courier New" panose="02070309020205020404" pitchFamily="49" charset="0"/>
              </a:rPr>
              <a:t>GrB_Descriptor_set</a:t>
            </a:r>
            <a:r>
              <a:rPr lang="en-US" b="1" dirty="0">
                <a:latin typeface="Courier New" panose="02070309020205020404" pitchFamily="49" charset="0"/>
                <a:cs typeface="Courier New" panose="02070309020205020404" pitchFamily="49" charset="0"/>
              </a:rPr>
              <a:t>(desc, FIELD, VALUE)</a:t>
            </a:r>
          </a:p>
          <a:p>
            <a:pPr lvl="1"/>
            <a:r>
              <a:rPr lang="en-US" b="1" dirty="0" err="1">
                <a:latin typeface="Courier New" panose="02070309020205020404" pitchFamily="49" charset="0"/>
                <a:cs typeface="Courier New" panose="02070309020205020404" pitchFamily="49" charset="0"/>
              </a:rPr>
              <a:t>GrB_mxv</a:t>
            </a:r>
            <a:r>
              <a:rPr lang="en-US" b="1" dirty="0">
                <a:latin typeface="Courier New" panose="02070309020205020404" pitchFamily="49" charset="0"/>
                <a:cs typeface="Courier New" panose="02070309020205020404" pitchFamily="49" charset="0"/>
              </a:rPr>
              <a:t>(result, </a:t>
            </a:r>
            <a:r>
              <a:rPr lang="en-US" b="1" dirty="0" err="1">
                <a:latin typeface="Courier New" panose="02070309020205020404" pitchFamily="49" charset="0"/>
                <a:cs typeface="Courier New" panose="02070309020205020404" pitchFamily="49" charset="0"/>
              </a:rPr>
              <a:t>GrB_NULL</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GrB_NULL</a:t>
            </a:r>
            <a:r>
              <a:rPr lang="en-US" b="1" dirty="0">
                <a:latin typeface="Courier New" panose="02070309020205020404" pitchFamily="49" charset="0"/>
                <a:cs typeface="Courier New" panose="02070309020205020404" pitchFamily="49" charset="0"/>
              </a:rPr>
              <a:t>,</a:t>
            </a:r>
          </a:p>
          <a:p>
            <a:pPr marL="339725" lvl="1" indent="0">
              <a:buNone/>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GxB_LOR_LAND_BOOL</a:t>
            </a:r>
            <a:r>
              <a:rPr lang="en-US" b="1" dirty="0">
                <a:latin typeface="Courier New" panose="02070309020205020404" pitchFamily="49" charset="0"/>
                <a:cs typeface="Courier New" panose="02070309020205020404" pitchFamily="49" charset="0"/>
              </a:rPr>
              <a:t>, graph, </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desc);</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72</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23704233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src</a:t>
            </a:r>
            <a:r>
              <a:rPr lang="en-US" dirty="0"/>
              <a:t>/Solutions/</a:t>
            </a:r>
            <a:r>
              <a:rPr lang="en-US" dirty="0" err="1"/>
              <a:t>matvecTransIter</a:t>
            </a:r>
            <a:r>
              <a:rPr lang="en-US" dirty="0"/>
              <a:t> (v2)</a:t>
            </a:r>
          </a:p>
          <a:p>
            <a:endParaRPr lang="en-US" dirty="0"/>
          </a:p>
          <a:p>
            <a:r>
              <a:rPr lang="en-US" dirty="0"/>
              <a:t>It should start repeating at about the diameter of the graph</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34541156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performing</a:t>
            </a:r>
            <a:r>
              <a:rPr lang="en-US" baseline="0" dirty="0"/>
              <a:t> \</a:t>
            </a:r>
            <a:r>
              <a:rPr lang="en-US" baseline="0" dirty="0" err="1"/>
              <a:t>circleplus</a:t>
            </a:r>
            <a:r>
              <a:rPr lang="en-US" baseline="0" dirty="0"/>
              <a:t> and \</a:t>
            </a:r>
            <a:r>
              <a:rPr lang="en-US" baseline="0" dirty="0" err="1"/>
              <a:t>circletimes</a:t>
            </a:r>
            <a:r>
              <a:rPr lang="en-US" baseline="0" dirty="0"/>
              <a:t> on the same containers the </a:t>
            </a:r>
            <a:r>
              <a:rPr lang="en-US" baseline="0" dirty="0" err="1"/>
              <a:t>unstored</a:t>
            </a:r>
            <a:r>
              <a:rPr lang="en-US" baseline="0" dirty="0"/>
              <a:t> element should be interpreted as the same.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0F18498-1159-498D-8DC7-E1A69C582DF5}"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76</a:t>
            </a:fld>
            <a:endParaRPr kumimoji="0" lang="en-US" sz="1200" b="0" i="0" u="none" strike="noStrike" kern="1200" cap="none" spc="0" normalizeH="0" baseline="0" noProof="0" dirty="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42867750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12625980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78</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30178240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79</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8501058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src</a:t>
            </a:r>
            <a:r>
              <a:rPr lang="en-US" dirty="0"/>
              <a:t>/Solutions/</a:t>
            </a:r>
            <a:r>
              <a:rPr lang="en-US" dirty="0" err="1"/>
              <a:t>matvecTransIter</a:t>
            </a:r>
            <a:r>
              <a:rPr lang="en-US" dirty="0"/>
              <a:t> (v2)</a:t>
            </a:r>
          </a:p>
          <a:p>
            <a:endParaRPr lang="en-US" dirty="0"/>
          </a:p>
          <a:p>
            <a:r>
              <a:rPr lang="en-US" dirty="0"/>
              <a:t>It should start repeating at about the diameter of the graph</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80</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24045300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src</a:t>
            </a:r>
            <a:r>
              <a:rPr lang="en-US" dirty="0"/>
              <a:t>/Solutions/</a:t>
            </a:r>
            <a:r>
              <a:rPr lang="en-US" dirty="0" err="1"/>
              <a:t>matvecTransIter</a:t>
            </a:r>
            <a:r>
              <a:rPr lang="en-US" dirty="0"/>
              <a:t> (v2)</a:t>
            </a:r>
          </a:p>
          <a:p>
            <a:endParaRPr lang="en-US" dirty="0"/>
          </a:p>
          <a:p>
            <a:r>
              <a:rPr lang="en-US" dirty="0"/>
              <a:t>It should start repeating at about the diameter of the graph</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81</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126417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turn them into semi-ring algebra.  </a:t>
            </a:r>
          </a:p>
          <a:p>
            <a:endParaRPr lang="en-US" dirty="0"/>
          </a:p>
          <a:p>
            <a:r>
              <a:rPr lang="en-US" dirty="0"/>
              <a:t>Tim answers … No, its linear algebra.  The semi-ring is the algebraic structure used when defining the domain and operations in the linear vector space.  </a:t>
            </a:r>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8</a:t>
            </a:fld>
            <a:endParaRPr lang="en-US"/>
          </a:p>
        </p:txBody>
      </p:sp>
    </p:spTree>
    <p:extLst>
      <p:ext uri="{BB962C8B-B14F-4D97-AF65-F5344CB8AC3E}">
        <p14:creationId xmlns:p14="http://schemas.microsoft.com/office/powerpoint/2010/main" val="1080068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37097077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89</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41144808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src</a:t>
            </a:r>
            <a:r>
              <a:rPr lang="en-US" dirty="0"/>
              <a:t>/Solutions/</a:t>
            </a:r>
            <a:r>
              <a:rPr lang="en-US" dirty="0" err="1"/>
              <a:t>matvecTransIterVisitedExitFlag.c</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90</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17307848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92</a:t>
            </a:fld>
            <a:endParaRPr lang="en-US"/>
          </a:p>
        </p:txBody>
      </p:sp>
    </p:spTree>
    <p:extLst>
      <p:ext uri="{BB962C8B-B14F-4D97-AF65-F5344CB8AC3E}">
        <p14:creationId xmlns:p14="http://schemas.microsoft.com/office/powerpoint/2010/main" val="16407467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94</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21165273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95</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42694782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96</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4299901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src/Solutions/</a:t>
            </a:r>
            <a:r>
              <a:rPr lang="en-US" dirty="0" err="1"/>
              <a:t>connected_components.c</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100</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15005636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src</a:t>
            </a:r>
            <a:r>
              <a:rPr lang="en-US" dirty="0"/>
              <a:t>/Solutions/</a:t>
            </a:r>
            <a:r>
              <a:rPr lang="en-US" dirty="0" err="1"/>
              <a:t>connected_components.c</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101</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20029765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src</a:t>
            </a:r>
            <a:r>
              <a:rPr lang="en-US" dirty="0"/>
              <a:t>/Solutions/</a:t>
            </a:r>
            <a:r>
              <a:rPr lang="en-US" dirty="0" err="1"/>
              <a:t>connected_components.c</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102</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3072586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turn them into semi-ring algebra.  </a:t>
            </a:r>
          </a:p>
          <a:p>
            <a:endParaRPr lang="en-US" dirty="0"/>
          </a:p>
          <a:p>
            <a:r>
              <a:rPr lang="en-US" dirty="0"/>
              <a:t>Tim answers … No, its linear algebra.  The semi-ring is the algebraic structure used when defining the domain and operations in the linear vector space.  </a:t>
            </a:r>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9</a:t>
            </a:fld>
            <a:endParaRPr lang="en-US"/>
          </a:p>
        </p:txBody>
      </p:sp>
    </p:spTree>
    <p:extLst>
      <p:ext uri="{BB962C8B-B14F-4D97-AF65-F5344CB8AC3E}">
        <p14:creationId xmlns:p14="http://schemas.microsoft.com/office/powerpoint/2010/main" val="427383386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src</a:t>
            </a:r>
            <a:r>
              <a:rPr lang="en-US" dirty="0"/>
              <a:t>/Solutions/</a:t>
            </a:r>
            <a:r>
              <a:rPr lang="en-US" dirty="0" err="1"/>
              <a:t>connected_components.c</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103</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24092599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src</a:t>
            </a:r>
            <a:r>
              <a:rPr lang="en-US" dirty="0"/>
              <a:t>/Solutions/</a:t>
            </a:r>
            <a:r>
              <a:rPr lang="en-US" dirty="0" err="1"/>
              <a:t>AnalyzeGraph_final.c</a:t>
            </a:r>
            <a:endParaRPr lang="en-US" dirty="0"/>
          </a:p>
          <a:p>
            <a:r>
              <a:rPr lang="en-US" dirty="0"/>
              <a:t>vs.</a:t>
            </a:r>
          </a:p>
          <a:p>
            <a:r>
              <a:rPr lang="en-US" dirty="0" err="1"/>
              <a:t>src</a:t>
            </a:r>
            <a:r>
              <a:rPr lang="en-US" dirty="0"/>
              <a:t>/</a:t>
            </a:r>
            <a:r>
              <a:rPr lang="en-US" dirty="0" err="1"/>
              <a:t>AnalyzeGraph.c</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104</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389549153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105</a:t>
            </a:fld>
            <a:endParaRPr lang="en-US"/>
          </a:p>
        </p:txBody>
      </p:sp>
    </p:spTree>
    <p:extLst>
      <p:ext uri="{BB962C8B-B14F-4D97-AF65-F5344CB8AC3E}">
        <p14:creationId xmlns:p14="http://schemas.microsoft.com/office/powerpoint/2010/main" val="56250831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dirty="0" err="1">
                <a:latin typeface="Courier New" panose="02070309020205020404" pitchFamily="49" charset="0"/>
                <a:cs typeface="Courier New" panose="02070309020205020404" pitchFamily="49" charset="0"/>
              </a:rPr>
              <a:t>GrB_Vector</a:t>
            </a:r>
            <a:r>
              <a:rPr lang="en-US" b="1" dirty="0">
                <a:latin typeface="Courier New" panose="02070309020205020404" pitchFamily="49" charset="0"/>
                <a:cs typeface="Courier New" panose="02070309020205020404" pitchFamily="49" charset="0"/>
              </a:rPr>
              <a:t> result, </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a:t>
            </a:r>
          </a:p>
          <a:p>
            <a:pPr lvl="1"/>
            <a:r>
              <a:rPr lang="en-US" b="1" dirty="0">
                <a:latin typeface="Courier New" panose="02070309020205020404" pitchFamily="49" charset="0"/>
                <a:cs typeface="Courier New" panose="02070309020205020404" pitchFamily="49" charset="0"/>
              </a:rPr>
              <a:t>GrB_Index NODE;</a:t>
            </a:r>
          </a:p>
          <a:p>
            <a:pPr lvl="1"/>
            <a:r>
              <a:rPr lang="en-US" b="1" dirty="0" err="1">
                <a:latin typeface="Courier New" panose="02070309020205020404" pitchFamily="49" charset="0"/>
                <a:cs typeface="Courier New" panose="02070309020205020404" pitchFamily="49" charset="0"/>
              </a:rPr>
              <a:t>GrB_Vector_new</a:t>
            </a:r>
            <a:r>
              <a:rPr lang="en-US" b="1" dirty="0">
                <a:latin typeface="Courier New" panose="02070309020205020404" pitchFamily="49" charset="0"/>
                <a:cs typeface="Courier New" panose="02070309020205020404" pitchFamily="49" charset="0"/>
              </a:rPr>
              <a:t>(&amp;</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GrB_BOOL</a:t>
            </a:r>
            <a:r>
              <a:rPr lang="en-US" b="1" dirty="0">
                <a:latin typeface="Courier New" panose="02070309020205020404" pitchFamily="49" charset="0"/>
                <a:cs typeface="Courier New" panose="02070309020205020404" pitchFamily="49" charset="0"/>
              </a:rPr>
              <a:t>, NUM_NODES);</a:t>
            </a:r>
          </a:p>
          <a:p>
            <a:pPr lvl="1"/>
            <a:r>
              <a:rPr lang="en-US" b="1" dirty="0" err="1">
                <a:latin typeface="Courier New" panose="02070309020205020404" pitchFamily="49" charset="0"/>
                <a:cs typeface="Courier New" panose="02070309020205020404" pitchFamily="49" charset="0"/>
              </a:rPr>
              <a:t>GrB_Vector_setElement</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true, NODE);</a:t>
            </a:r>
          </a:p>
          <a:p>
            <a:pPr lvl="1"/>
            <a:r>
              <a:rPr lang="en-US" b="1" dirty="0">
                <a:latin typeface="Courier New" panose="02070309020205020404" pitchFamily="49" charset="0"/>
                <a:cs typeface="Courier New" panose="02070309020205020404" pitchFamily="49" charset="0"/>
              </a:rPr>
              <a:t>pretty_print_vector_UINT64(</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"Input node");</a:t>
            </a:r>
          </a:p>
          <a:p>
            <a:pPr lvl="1"/>
            <a:r>
              <a:rPr lang="en-US" b="1" dirty="0" err="1">
                <a:latin typeface="Courier New" panose="02070309020205020404" pitchFamily="49" charset="0"/>
                <a:cs typeface="Courier New" panose="02070309020205020404" pitchFamily="49" charset="0"/>
              </a:rPr>
              <a:t>GrB_Descriptor</a:t>
            </a:r>
            <a:r>
              <a:rPr lang="en-US" b="1" dirty="0">
                <a:latin typeface="Courier New" panose="02070309020205020404" pitchFamily="49" charset="0"/>
                <a:cs typeface="Courier New" panose="02070309020205020404" pitchFamily="49" charset="0"/>
              </a:rPr>
              <a:t> desc;</a:t>
            </a:r>
          </a:p>
          <a:p>
            <a:pPr lvl="1"/>
            <a:r>
              <a:rPr lang="en-US" b="1" dirty="0" err="1">
                <a:latin typeface="Courier New" panose="02070309020205020404" pitchFamily="49" charset="0"/>
                <a:cs typeface="Courier New" panose="02070309020205020404" pitchFamily="49" charset="0"/>
              </a:rPr>
              <a:t>GrB_Descriptor_new</a:t>
            </a:r>
            <a:r>
              <a:rPr lang="en-US" b="1" dirty="0">
                <a:latin typeface="Courier New" panose="02070309020205020404" pitchFamily="49" charset="0"/>
                <a:cs typeface="Courier New" panose="02070309020205020404" pitchFamily="49" charset="0"/>
              </a:rPr>
              <a:t>(&amp;desc);</a:t>
            </a:r>
          </a:p>
          <a:p>
            <a:pPr lvl="1"/>
            <a:r>
              <a:rPr lang="en-US" b="1" dirty="0" err="1">
                <a:latin typeface="Courier New" panose="02070309020205020404" pitchFamily="49" charset="0"/>
                <a:cs typeface="Courier New" panose="02070309020205020404" pitchFamily="49" charset="0"/>
              </a:rPr>
              <a:t>GrB_Descriptor_set</a:t>
            </a:r>
            <a:r>
              <a:rPr lang="en-US" b="1" dirty="0">
                <a:latin typeface="Courier New" panose="02070309020205020404" pitchFamily="49" charset="0"/>
                <a:cs typeface="Courier New" panose="02070309020205020404" pitchFamily="49" charset="0"/>
              </a:rPr>
              <a:t>(desc, FIELD, VALUE)</a:t>
            </a:r>
          </a:p>
          <a:p>
            <a:pPr lvl="1"/>
            <a:r>
              <a:rPr lang="en-US" b="1" dirty="0" err="1">
                <a:latin typeface="Courier New" panose="02070309020205020404" pitchFamily="49" charset="0"/>
                <a:cs typeface="Courier New" panose="02070309020205020404" pitchFamily="49" charset="0"/>
              </a:rPr>
              <a:t>GrB_mxv</a:t>
            </a:r>
            <a:r>
              <a:rPr lang="en-US" b="1" dirty="0">
                <a:latin typeface="Courier New" panose="02070309020205020404" pitchFamily="49" charset="0"/>
                <a:cs typeface="Courier New" panose="02070309020205020404" pitchFamily="49" charset="0"/>
              </a:rPr>
              <a:t>(result, </a:t>
            </a:r>
            <a:r>
              <a:rPr lang="en-US" b="1" dirty="0" err="1">
                <a:latin typeface="Courier New" panose="02070309020205020404" pitchFamily="49" charset="0"/>
                <a:cs typeface="Courier New" panose="02070309020205020404" pitchFamily="49" charset="0"/>
              </a:rPr>
              <a:t>GrB_NULL</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GrB_NULL</a:t>
            </a:r>
            <a:r>
              <a:rPr lang="en-US" b="1" dirty="0">
                <a:latin typeface="Courier New" panose="02070309020205020404" pitchFamily="49" charset="0"/>
                <a:cs typeface="Courier New" panose="02070309020205020404" pitchFamily="49" charset="0"/>
              </a:rPr>
              <a:t>,</a:t>
            </a:r>
          </a:p>
          <a:p>
            <a:pPr marL="339725" lvl="1" indent="0">
              <a:buNone/>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GxB_LOR_LAND_BOOL</a:t>
            </a:r>
            <a:r>
              <a:rPr lang="en-US" b="1" dirty="0">
                <a:latin typeface="Courier New" panose="02070309020205020404" pitchFamily="49" charset="0"/>
                <a:cs typeface="Courier New" panose="02070309020205020404" pitchFamily="49" charset="0"/>
              </a:rPr>
              <a:t>, graph, </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desc);</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112</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419250498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dirty="0" err="1">
                <a:latin typeface="Courier New" panose="02070309020205020404" pitchFamily="49" charset="0"/>
                <a:cs typeface="Courier New" panose="02070309020205020404" pitchFamily="49" charset="0"/>
              </a:rPr>
              <a:t>GrB_Vector</a:t>
            </a:r>
            <a:r>
              <a:rPr lang="en-US" b="1" dirty="0">
                <a:latin typeface="Courier New" panose="02070309020205020404" pitchFamily="49" charset="0"/>
                <a:cs typeface="Courier New" panose="02070309020205020404" pitchFamily="49" charset="0"/>
              </a:rPr>
              <a:t> result, </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a:t>
            </a:r>
          </a:p>
          <a:p>
            <a:pPr lvl="1"/>
            <a:r>
              <a:rPr lang="en-US" b="1" dirty="0">
                <a:latin typeface="Courier New" panose="02070309020205020404" pitchFamily="49" charset="0"/>
                <a:cs typeface="Courier New" panose="02070309020205020404" pitchFamily="49" charset="0"/>
              </a:rPr>
              <a:t>GrB_Index NODE;</a:t>
            </a:r>
          </a:p>
          <a:p>
            <a:pPr lvl="1"/>
            <a:r>
              <a:rPr lang="en-US" b="1" dirty="0" err="1">
                <a:latin typeface="Courier New" panose="02070309020205020404" pitchFamily="49" charset="0"/>
                <a:cs typeface="Courier New" panose="02070309020205020404" pitchFamily="49" charset="0"/>
              </a:rPr>
              <a:t>GrB_Vector_new</a:t>
            </a:r>
            <a:r>
              <a:rPr lang="en-US" b="1" dirty="0">
                <a:latin typeface="Courier New" panose="02070309020205020404" pitchFamily="49" charset="0"/>
                <a:cs typeface="Courier New" panose="02070309020205020404" pitchFamily="49" charset="0"/>
              </a:rPr>
              <a:t>(&amp;</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GrB_BOOL</a:t>
            </a:r>
            <a:r>
              <a:rPr lang="en-US" b="1" dirty="0">
                <a:latin typeface="Courier New" panose="02070309020205020404" pitchFamily="49" charset="0"/>
                <a:cs typeface="Courier New" panose="02070309020205020404" pitchFamily="49" charset="0"/>
              </a:rPr>
              <a:t>, NUM_NODES);</a:t>
            </a:r>
          </a:p>
          <a:p>
            <a:pPr lvl="1"/>
            <a:r>
              <a:rPr lang="en-US" b="1" dirty="0" err="1">
                <a:latin typeface="Courier New" panose="02070309020205020404" pitchFamily="49" charset="0"/>
                <a:cs typeface="Courier New" panose="02070309020205020404" pitchFamily="49" charset="0"/>
              </a:rPr>
              <a:t>GrB_Vector_setElement</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true, NODE);</a:t>
            </a:r>
          </a:p>
          <a:p>
            <a:pPr lvl="1"/>
            <a:r>
              <a:rPr lang="en-US" b="1" dirty="0">
                <a:latin typeface="Courier New" panose="02070309020205020404" pitchFamily="49" charset="0"/>
                <a:cs typeface="Courier New" panose="02070309020205020404" pitchFamily="49" charset="0"/>
              </a:rPr>
              <a:t>pretty_print_vector_UINT64(</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"Input node");</a:t>
            </a:r>
          </a:p>
          <a:p>
            <a:pPr lvl="1"/>
            <a:r>
              <a:rPr lang="en-US" b="1" dirty="0" err="1">
                <a:latin typeface="Courier New" panose="02070309020205020404" pitchFamily="49" charset="0"/>
                <a:cs typeface="Courier New" panose="02070309020205020404" pitchFamily="49" charset="0"/>
              </a:rPr>
              <a:t>GrB_Descriptor</a:t>
            </a:r>
            <a:r>
              <a:rPr lang="en-US" b="1" dirty="0">
                <a:latin typeface="Courier New" panose="02070309020205020404" pitchFamily="49" charset="0"/>
                <a:cs typeface="Courier New" panose="02070309020205020404" pitchFamily="49" charset="0"/>
              </a:rPr>
              <a:t> desc;</a:t>
            </a:r>
          </a:p>
          <a:p>
            <a:pPr lvl="1"/>
            <a:r>
              <a:rPr lang="en-US" b="1" dirty="0" err="1">
                <a:latin typeface="Courier New" panose="02070309020205020404" pitchFamily="49" charset="0"/>
                <a:cs typeface="Courier New" panose="02070309020205020404" pitchFamily="49" charset="0"/>
              </a:rPr>
              <a:t>GrB_Descriptor_new</a:t>
            </a:r>
            <a:r>
              <a:rPr lang="en-US" b="1" dirty="0">
                <a:latin typeface="Courier New" panose="02070309020205020404" pitchFamily="49" charset="0"/>
                <a:cs typeface="Courier New" panose="02070309020205020404" pitchFamily="49" charset="0"/>
              </a:rPr>
              <a:t>(&amp;desc);</a:t>
            </a:r>
          </a:p>
          <a:p>
            <a:pPr lvl="1"/>
            <a:r>
              <a:rPr lang="en-US" b="1" dirty="0" err="1">
                <a:latin typeface="Courier New" panose="02070309020205020404" pitchFamily="49" charset="0"/>
                <a:cs typeface="Courier New" panose="02070309020205020404" pitchFamily="49" charset="0"/>
              </a:rPr>
              <a:t>GrB_Descriptor_set</a:t>
            </a:r>
            <a:r>
              <a:rPr lang="en-US" b="1" dirty="0">
                <a:latin typeface="Courier New" panose="02070309020205020404" pitchFamily="49" charset="0"/>
                <a:cs typeface="Courier New" panose="02070309020205020404" pitchFamily="49" charset="0"/>
              </a:rPr>
              <a:t>(desc, FIELD, VALUE)</a:t>
            </a:r>
          </a:p>
          <a:p>
            <a:pPr lvl="1"/>
            <a:r>
              <a:rPr lang="en-US" b="1" dirty="0" err="1">
                <a:latin typeface="Courier New" panose="02070309020205020404" pitchFamily="49" charset="0"/>
                <a:cs typeface="Courier New" panose="02070309020205020404" pitchFamily="49" charset="0"/>
              </a:rPr>
              <a:t>GrB_mxv</a:t>
            </a:r>
            <a:r>
              <a:rPr lang="en-US" b="1" dirty="0">
                <a:latin typeface="Courier New" panose="02070309020205020404" pitchFamily="49" charset="0"/>
                <a:cs typeface="Courier New" panose="02070309020205020404" pitchFamily="49" charset="0"/>
              </a:rPr>
              <a:t>(result, </a:t>
            </a:r>
            <a:r>
              <a:rPr lang="en-US" b="1" dirty="0" err="1">
                <a:latin typeface="Courier New" panose="02070309020205020404" pitchFamily="49" charset="0"/>
                <a:cs typeface="Courier New" panose="02070309020205020404" pitchFamily="49" charset="0"/>
              </a:rPr>
              <a:t>GrB_NULL</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GrB_NULL</a:t>
            </a:r>
            <a:r>
              <a:rPr lang="en-US" b="1" dirty="0">
                <a:latin typeface="Courier New" panose="02070309020205020404" pitchFamily="49" charset="0"/>
                <a:cs typeface="Courier New" panose="02070309020205020404" pitchFamily="49" charset="0"/>
              </a:rPr>
              <a:t>,</a:t>
            </a:r>
          </a:p>
          <a:p>
            <a:pPr marL="339725" lvl="1" indent="0">
              <a:buNone/>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GxB_LOR_LAND_BOOL</a:t>
            </a:r>
            <a:r>
              <a:rPr lang="en-US" b="1" dirty="0">
                <a:latin typeface="Courier New" panose="02070309020205020404" pitchFamily="49" charset="0"/>
                <a:cs typeface="Courier New" panose="02070309020205020404" pitchFamily="49" charset="0"/>
              </a:rPr>
              <a:t>, graph, </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desc);</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113</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54108924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dirty="0" err="1">
                <a:latin typeface="Courier New" panose="02070309020205020404" pitchFamily="49" charset="0"/>
                <a:cs typeface="Courier New" panose="02070309020205020404" pitchFamily="49" charset="0"/>
              </a:rPr>
              <a:t>GrB_Vector</a:t>
            </a:r>
            <a:r>
              <a:rPr lang="en-US" b="1" dirty="0">
                <a:latin typeface="Courier New" panose="02070309020205020404" pitchFamily="49" charset="0"/>
                <a:cs typeface="Courier New" panose="02070309020205020404" pitchFamily="49" charset="0"/>
              </a:rPr>
              <a:t> result, </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a:t>
            </a:r>
          </a:p>
          <a:p>
            <a:pPr lvl="1"/>
            <a:r>
              <a:rPr lang="en-US" b="1" dirty="0">
                <a:latin typeface="Courier New" panose="02070309020205020404" pitchFamily="49" charset="0"/>
                <a:cs typeface="Courier New" panose="02070309020205020404" pitchFamily="49" charset="0"/>
              </a:rPr>
              <a:t>GrB_Index NODE;</a:t>
            </a:r>
          </a:p>
          <a:p>
            <a:pPr lvl="1"/>
            <a:r>
              <a:rPr lang="en-US" b="1" dirty="0" err="1">
                <a:latin typeface="Courier New" panose="02070309020205020404" pitchFamily="49" charset="0"/>
                <a:cs typeface="Courier New" panose="02070309020205020404" pitchFamily="49" charset="0"/>
              </a:rPr>
              <a:t>GrB_Vector_new</a:t>
            </a:r>
            <a:r>
              <a:rPr lang="en-US" b="1" dirty="0">
                <a:latin typeface="Courier New" panose="02070309020205020404" pitchFamily="49" charset="0"/>
                <a:cs typeface="Courier New" panose="02070309020205020404" pitchFamily="49" charset="0"/>
              </a:rPr>
              <a:t>(&amp;</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GrB_BOOL</a:t>
            </a:r>
            <a:r>
              <a:rPr lang="en-US" b="1" dirty="0">
                <a:latin typeface="Courier New" panose="02070309020205020404" pitchFamily="49" charset="0"/>
                <a:cs typeface="Courier New" panose="02070309020205020404" pitchFamily="49" charset="0"/>
              </a:rPr>
              <a:t>, NUM_NODES);</a:t>
            </a:r>
          </a:p>
          <a:p>
            <a:pPr lvl="1"/>
            <a:r>
              <a:rPr lang="en-US" b="1" dirty="0" err="1">
                <a:latin typeface="Courier New" panose="02070309020205020404" pitchFamily="49" charset="0"/>
                <a:cs typeface="Courier New" panose="02070309020205020404" pitchFamily="49" charset="0"/>
              </a:rPr>
              <a:t>GrB_Vector_setElement</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true, NODE);</a:t>
            </a:r>
          </a:p>
          <a:p>
            <a:pPr lvl="1"/>
            <a:r>
              <a:rPr lang="en-US" b="1" dirty="0">
                <a:latin typeface="Courier New" panose="02070309020205020404" pitchFamily="49" charset="0"/>
                <a:cs typeface="Courier New" panose="02070309020205020404" pitchFamily="49" charset="0"/>
              </a:rPr>
              <a:t>pretty_print_vector_UINT64(</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"Input node");</a:t>
            </a:r>
          </a:p>
          <a:p>
            <a:pPr lvl="1"/>
            <a:r>
              <a:rPr lang="en-US" b="1" dirty="0" err="1">
                <a:latin typeface="Courier New" panose="02070309020205020404" pitchFamily="49" charset="0"/>
                <a:cs typeface="Courier New" panose="02070309020205020404" pitchFamily="49" charset="0"/>
              </a:rPr>
              <a:t>GrB_Descriptor</a:t>
            </a:r>
            <a:r>
              <a:rPr lang="en-US" b="1" dirty="0">
                <a:latin typeface="Courier New" panose="02070309020205020404" pitchFamily="49" charset="0"/>
                <a:cs typeface="Courier New" panose="02070309020205020404" pitchFamily="49" charset="0"/>
              </a:rPr>
              <a:t> desc;</a:t>
            </a:r>
          </a:p>
          <a:p>
            <a:pPr lvl="1"/>
            <a:r>
              <a:rPr lang="en-US" b="1" dirty="0" err="1">
                <a:latin typeface="Courier New" panose="02070309020205020404" pitchFamily="49" charset="0"/>
                <a:cs typeface="Courier New" panose="02070309020205020404" pitchFamily="49" charset="0"/>
              </a:rPr>
              <a:t>GrB_Descriptor_new</a:t>
            </a:r>
            <a:r>
              <a:rPr lang="en-US" b="1" dirty="0">
                <a:latin typeface="Courier New" panose="02070309020205020404" pitchFamily="49" charset="0"/>
                <a:cs typeface="Courier New" panose="02070309020205020404" pitchFamily="49" charset="0"/>
              </a:rPr>
              <a:t>(&amp;desc);</a:t>
            </a:r>
          </a:p>
          <a:p>
            <a:pPr lvl="1"/>
            <a:r>
              <a:rPr lang="en-US" b="1" dirty="0" err="1">
                <a:latin typeface="Courier New" panose="02070309020205020404" pitchFamily="49" charset="0"/>
                <a:cs typeface="Courier New" panose="02070309020205020404" pitchFamily="49" charset="0"/>
              </a:rPr>
              <a:t>GrB_Descriptor_set</a:t>
            </a:r>
            <a:r>
              <a:rPr lang="en-US" b="1" dirty="0">
                <a:latin typeface="Courier New" panose="02070309020205020404" pitchFamily="49" charset="0"/>
                <a:cs typeface="Courier New" panose="02070309020205020404" pitchFamily="49" charset="0"/>
              </a:rPr>
              <a:t>(desc, FIELD, VALUE)</a:t>
            </a:r>
          </a:p>
          <a:p>
            <a:pPr lvl="1"/>
            <a:r>
              <a:rPr lang="en-US" b="1" dirty="0" err="1">
                <a:latin typeface="Courier New" panose="02070309020205020404" pitchFamily="49" charset="0"/>
                <a:cs typeface="Courier New" panose="02070309020205020404" pitchFamily="49" charset="0"/>
              </a:rPr>
              <a:t>GrB_mxv</a:t>
            </a:r>
            <a:r>
              <a:rPr lang="en-US" b="1" dirty="0">
                <a:latin typeface="Courier New" panose="02070309020205020404" pitchFamily="49" charset="0"/>
                <a:cs typeface="Courier New" panose="02070309020205020404" pitchFamily="49" charset="0"/>
              </a:rPr>
              <a:t>(result, </a:t>
            </a:r>
            <a:r>
              <a:rPr lang="en-US" b="1" dirty="0" err="1">
                <a:latin typeface="Courier New" panose="02070309020205020404" pitchFamily="49" charset="0"/>
                <a:cs typeface="Courier New" panose="02070309020205020404" pitchFamily="49" charset="0"/>
              </a:rPr>
              <a:t>GrB_NULL</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GrB_NULL</a:t>
            </a:r>
            <a:r>
              <a:rPr lang="en-US" b="1" dirty="0">
                <a:latin typeface="Courier New" panose="02070309020205020404" pitchFamily="49" charset="0"/>
                <a:cs typeface="Courier New" panose="02070309020205020404" pitchFamily="49" charset="0"/>
              </a:rPr>
              <a:t>,</a:t>
            </a:r>
          </a:p>
          <a:p>
            <a:pPr marL="339725" lvl="1" indent="0">
              <a:buNone/>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GxB_LOR_LAND_BOOL</a:t>
            </a:r>
            <a:r>
              <a:rPr lang="en-US" b="1" dirty="0">
                <a:latin typeface="Courier New" panose="02070309020205020404" pitchFamily="49" charset="0"/>
                <a:cs typeface="Courier New" panose="02070309020205020404" pitchFamily="49" charset="0"/>
              </a:rPr>
              <a:t>, graph, </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desc);</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114</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354414378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120</a:t>
            </a:fld>
            <a:endParaRPr lang="en-US"/>
          </a:p>
        </p:txBody>
      </p:sp>
    </p:spTree>
    <p:extLst>
      <p:ext uri="{BB962C8B-B14F-4D97-AF65-F5344CB8AC3E}">
        <p14:creationId xmlns:p14="http://schemas.microsoft.com/office/powerpoint/2010/main" val="191330913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dirty="0" err="1">
                <a:latin typeface="Courier New" panose="02070309020205020404" pitchFamily="49" charset="0"/>
                <a:cs typeface="Courier New" panose="02070309020205020404" pitchFamily="49" charset="0"/>
              </a:rPr>
              <a:t>GrB_Vector</a:t>
            </a:r>
            <a:r>
              <a:rPr lang="en-US" b="1" dirty="0">
                <a:latin typeface="Courier New" panose="02070309020205020404" pitchFamily="49" charset="0"/>
                <a:cs typeface="Courier New" panose="02070309020205020404" pitchFamily="49" charset="0"/>
              </a:rPr>
              <a:t> result, </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a:t>
            </a:r>
          </a:p>
          <a:p>
            <a:pPr lvl="1"/>
            <a:r>
              <a:rPr lang="en-US" b="1" dirty="0">
                <a:latin typeface="Courier New" panose="02070309020205020404" pitchFamily="49" charset="0"/>
                <a:cs typeface="Courier New" panose="02070309020205020404" pitchFamily="49" charset="0"/>
              </a:rPr>
              <a:t>GrB_Index NODE;</a:t>
            </a:r>
          </a:p>
          <a:p>
            <a:pPr lvl="1"/>
            <a:r>
              <a:rPr lang="en-US" b="1" dirty="0" err="1">
                <a:latin typeface="Courier New" panose="02070309020205020404" pitchFamily="49" charset="0"/>
                <a:cs typeface="Courier New" panose="02070309020205020404" pitchFamily="49" charset="0"/>
              </a:rPr>
              <a:t>GrB_Vector_new</a:t>
            </a:r>
            <a:r>
              <a:rPr lang="en-US" b="1" dirty="0">
                <a:latin typeface="Courier New" panose="02070309020205020404" pitchFamily="49" charset="0"/>
                <a:cs typeface="Courier New" panose="02070309020205020404" pitchFamily="49" charset="0"/>
              </a:rPr>
              <a:t>(&amp;</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GrB_BOOL</a:t>
            </a:r>
            <a:r>
              <a:rPr lang="en-US" b="1" dirty="0">
                <a:latin typeface="Courier New" panose="02070309020205020404" pitchFamily="49" charset="0"/>
                <a:cs typeface="Courier New" panose="02070309020205020404" pitchFamily="49" charset="0"/>
              </a:rPr>
              <a:t>, NUM_NODES);</a:t>
            </a:r>
          </a:p>
          <a:p>
            <a:pPr lvl="1"/>
            <a:r>
              <a:rPr lang="en-US" b="1" dirty="0" err="1">
                <a:latin typeface="Courier New" panose="02070309020205020404" pitchFamily="49" charset="0"/>
                <a:cs typeface="Courier New" panose="02070309020205020404" pitchFamily="49" charset="0"/>
              </a:rPr>
              <a:t>GrB_Vector_setElement</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true, NODE);</a:t>
            </a:r>
          </a:p>
          <a:p>
            <a:pPr lvl="1"/>
            <a:r>
              <a:rPr lang="en-US" b="1" dirty="0">
                <a:latin typeface="Courier New" panose="02070309020205020404" pitchFamily="49" charset="0"/>
                <a:cs typeface="Courier New" panose="02070309020205020404" pitchFamily="49" charset="0"/>
              </a:rPr>
              <a:t>pretty_print_vector_UINT64(</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"Input node");</a:t>
            </a:r>
          </a:p>
          <a:p>
            <a:pPr lvl="1"/>
            <a:r>
              <a:rPr lang="en-US" b="1" dirty="0" err="1">
                <a:latin typeface="Courier New" panose="02070309020205020404" pitchFamily="49" charset="0"/>
                <a:cs typeface="Courier New" panose="02070309020205020404" pitchFamily="49" charset="0"/>
              </a:rPr>
              <a:t>GrB_Descriptor</a:t>
            </a:r>
            <a:r>
              <a:rPr lang="en-US" b="1" dirty="0">
                <a:latin typeface="Courier New" panose="02070309020205020404" pitchFamily="49" charset="0"/>
                <a:cs typeface="Courier New" panose="02070309020205020404" pitchFamily="49" charset="0"/>
              </a:rPr>
              <a:t> desc;</a:t>
            </a:r>
          </a:p>
          <a:p>
            <a:pPr lvl="1"/>
            <a:r>
              <a:rPr lang="en-US" b="1" dirty="0" err="1">
                <a:latin typeface="Courier New" panose="02070309020205020404" pitchFamily="49" charset="0"/>
                <a:cs typeface="Courier New" panose="02070309020205020404" pitchFamily="49" charset="0"/>
              </a:rPr>
              <a:t>GrB_Descriptor_new</a:t>
            </a:r>
            <a:r>
              <a:rPr lang="en-US" b="1" dirty="0">
                <a:latin typeface="Courier New" panose="02070309020205020404" pitchFamily="49" charset="0"/>
                <a:cs typeface="Courier New" panose="02070309020205020404" pitchFamily="49" charset="0"/>
              </a:rPr>
              <a:t>(&amp;desc);</a:t>
            </a:r>
          </a:p>
          <a:p>
            <a:pPr lvl="1"/>
            <a:r>
              <a:rPr lang="en-US" b="1" dirty="0" err="1">
                <a:latin typeface="Courier New" panose="02070309020205020404" pitchFamily="49" charset="0"/>
                <a:cs typeface="Courier New" panose="02070309020205020404" pitchFamily="49" charset="0"/>
              </a:rPr>
              <a:t>GrB_Descriptor_set</a:t>
            </a:r>
            <a:r>
              <a:rPr lang="en-US" b="1" dirty="0">
                <a:latin typeface="Courier New" panose="02070309020205020404" pitchFamily="49" charset="0"/>
                <a:cs typeface="Courier New" panose="02070309020205020404" pitchFamily="49" charset="0"/>
              </a:rPr>
              <a:t>(desc, FIELD, VALUE)</a:t>
            </a:r>
          </a:p>
          <a:p>
            <a:pPr lvl="1"/>
            <a:r>
              <a:rPr lang="en-US" b="1" dirty="0" err="1">
                <a:latin typeface="Courier New" panose="02070309020205020404" pitchFamily="49" charset="0"/>
                <a:cs typeface="Courier New" panose="02070309020205020404" pitchFamily="49" charset="0"/>
              </a:rPr>
              <a:t>GrB_mxv</a:t>
            </a:r>
            <a:r>
              <a:rPr lang="en-US" b="1" dirty="0">
                <a:latin typeface="Courier New" panose="02070309020205020404" pitchFamily="49" charset="0"/>
                <a:cs typeface="Courier New" panose="02070309020205020404" pitchFamily="49" charset="0"/>
              </a:rPr>
              <a:t>(result, </a:t>
            </a:r>
            <a:r>
              <a:rPr lang="en-US" b="1" dirty="0" err="1">
                <a:latin typeface="Courier New" panose="02070309020205020404" pitchFamily="49" charset="0"/>
                <a:cs typeface="Courier New" panose="02070309020205020404" pitchFamily="49" charset="0"/>
              </a:rPr>
              <a:t>GrB_NULL</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GrB_NULL</a:t>
            </a:r>
            <a:r>
              <a:rPr lang="en-US" b="1" dirty="0">
                <a:latin typeface="Courier New" panose="02070309020205020404" pitchFamily="49" charset="0"/>
                <a:cs typeface="Courier New" panose="02070309020205020404" pitchFamily="49" charset="0"/>
              </a:rPr>
              <a:t>,</a:t>
            </a:r>
          </a:p>
          <a:p>
            <a:pPr marL="339725" lvl="1" indent="0">
              <a:buNone/>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GxB_LOR_LAND_BOOL</a:t>
            </a:r>
            <a:r>
              <a:rPr lang="en-US" b="1" dirty="0">
                <a:latin typeface="Courier New" panose="02070309020205020404" pitchFamily="49" charset="0"/>
                <a:cs typeface="Courier New" panose="02070309020205020404" pitchFamily="49" charset="0"/>
              </a:rPr>
              <a:t>, graph, </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desc);</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122</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28744344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dirty="0" err="1">
                <a:latin typeface="Courier New" panose="02070309020205020404" pitchFamily="49" charset="0"/>
                <a:cs typeface="Courier New" panose="02070309020205020404" pitchFamily="49" charset="0"/>
              </a:rPr>
              <a:t>GrB_Vector</a:t>
            </a:r>
            <a:r>
              <a:rPr lang="en-US" b="1" dirty="0">
                <a:latin typeface="Courier New" panose="02070309020205020404" pitchFamily="49" charset="0"/>
                <a:cs typeface="Courier New" panose="02070309020205020404" pitchFamily="49" charset="0"/>
              </a:rPr>
              <a:t> result, </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a:t>
            </a:r>
          </a:p>
          <a:p>
            <a:pPr lvl="1"/>
            <a:r>
              <a:rPr lang="en-US" b="1" dirty="0">
                <a:latin typeface="Courier New" panose="02070309020205020404" pitchFamily="49" charset="0"/>
                <a:cs typeface="Courier New" panose="02070309020205020404" pitchFamily="49" charset="0"/>
              </a:rPr>
              <a:t>GrB_Index NODE;</a:t>
            </a:r>
          </a:p>
          <a:p>
            <a:pPr lvl="1"/>
            <a:r>
              <a:rPr lang="en-US" b="1" dirty="0" err="1">
                <a:latin typeface="Courier New" panose="02070309020205020404" pitchFamily="49" charset="0"/>
                <a:cs typeface="Courier New" panose="02070309020205020404" pitchFamily="49" charset="0"/>
              </a:rPr>
              <a:t>GrB_Vector_new</a:t>
            </a:r>
            <a:r>
              <a:rPr lang="en-US" b="1" dirty="0">
                <a:latin typeface="Courier New" panose="02070309020205020404" pitchFamily="49" charset="0"/>
                <a:cs typeface="Courier New" panose="02070309020205020404" pitchFamily="49" charset="0"/>
              </a:rPr>
              <a:t>(&amp;</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GrB_BOOL</a:t>
            </a:r>
            <a:r>
              <a:rPr lang="en-US" b="1" dirty="0">
                <a:latin typeface="Courier New" panose="02070309020205020404" pitchFamily="49" charset="0"/>
                <a:cs typeface="Courier New" panose="02070309020205020404" pitchFamily="49" charset="0"/>
              </a:rPr>
              <a:t>, NUM_NODES);</a:t>
            </a:r>
          </a:p>
          <a:p>
            <a:pPr lvl="1"/>
            <a:r>
              <a:rPr lang="en-US" b="1" dirty="0" err="1">
                <a:latin typeface="Courier New" panose="02070309020205020404" pitchFamily="49" charset="0"/>
                <a:cs typeface="Courier New" panose="02070309020205020404" pitchFamily="49" charset="0"/>
              </a:rPr>
              <a:t>GrB_Vector_setElement</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true, NODE);</a:t>
            </a:r>
          </a:p>
          <a:p>
            <a:pPr lvl="1"/>
            <a:r>
              <a:rPr lang="en-US" b="1" dirty="0">
                <a:latin typeface="Courier New" panose="02070309020205020404" pitchFamily="49" charset="0"/>
                <a:cs typeface="Courier New" panose="02070309020205020404" pitchFamily="49" charset="0"/>
              </a:rPr>
              <a:t>pretty_print_vector_UINT64(</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"Input node");</a:t>
            </a:r>
          </a:p>
          <a:p>
            <a:pPr lvl="1"/>
            <a:r>
              <a:rPr lang="en-US" b="1" dirty="0" err="1">
                <a:latin typeface="Courier New" panose="02070309020205020404" pitchFamily="49" charset="0"/>
                <a:cs typeface="Courier New" panose="02070309020205020404" pitchFamily="49" charset="0"/>
              </a:rPr>
              <a:t>GrB_Descriptor</a:t>
            </a:r>
            <a:r>
              <a:rPr lang="en-US" b="1" dirty="0">
                <a:latin typeface="Courier New" panose="02070309020205020404" pitchFamily="49" charset="0"/>
                <a:cs typeface="Courier New" panose="02070309020205020404" pitchFamily="49" charset="0"/>
              </a:rPr>
              <a:t> desc;</a:t>
            </a:r>
          </a:p>
          <a:p>
            <a:pPr lvl="1"/>
            <a:r>
              <a:rPr lang="en-US" b="1" dirty="0" err="1">
                <a:latin typeface="Courier New" panose="02070309020205020404" pitchFamily="49" charset="0"/>
                <a:cs typeface="Courier New" panose="02070309020205020404" pitchFamily="49" charset="0"/>
              </a:rPr>
              <a:t>GrB_Descriptor_new</a:t>
            </a:r>
            <a:r>
              <a:rPr lang="en-US" b="1" dirty="0">
                <a:latin typeface="Courier New" panose="02070309020205020404" pitchFamily="49" charset="0"/>
                <a:cs typeface="Courier New" panose="02070309020205020404" pitchFamily="49" charset="0"/>
              </a:rPr>
              <a:t>(&amp;desc);</a:t>
            </a:r>
          </a:p>
          <a:p>
            <a:pPr lvl="1"/>
            <a:r>
              <a:rPr lang="en-US" b="1" dirty="0" err="1">
                <a:latin typeface="Courier New" panose="02070309020205020404" pitchFamily="49" charset="0"/>
                <a:cs typeface="Courier New" panose="02070309020205020404" pitchFamily="49" charset="0"/>
              </a:rPr>
              <a:t>GrB_Descriptor_set</a:t>
            </a:r>
            <a:r>
              <a:rPr lang="en-US" b="1" dirty="0">
                <a:latin typeface="Courier New" panose="02070309020205020404" pitchFamily="49" charset="0"/>
                <a:cs typeface="Courier New" panose="02070309020205020404" pitchFamily="49" charset="0"/>
              </a:rPr>
              <a:t>(desc, FIELD, VALUE)</a:t>
            </a:r>
          </a:p>
          <a:p>
            <a:pPr lvl="1"/>
            <a:r>
              <a:rPr lang="en-US" b="1" dirty="0" err="1">
                <a:latin typeface="Courier New" panose="02070309020205020404" pitchFamily="49" charset="0"/>
                <a:cs typeface="Courier New" panose="02070309020205020404" pitchFamily="49" charset="0"/>
              </a:rPr>
              <a:t>GrB_mxv</a:t>
            </a:r>
            <a:r>
              <a:rPr lang="en-US" b="1" dirty="0">
                <a:latin typeface="Courier New" panose="02070309020205020404" pitchFamily="49" charset="0"/>
                <a:cs typeface="Courier New" panose="02070309020205020404" pitchFamily="49" charset="0"/>
              </a:rPr>
              <a:t>(result, </a:t>
            </a:r>
            <a:r>
              <a:rPr lang="en-US" b="1" dirty="0" err="1">
                <a:latin typeface="Courier New" panose="02070309020205020404" pitchFamily="49" charset="0"/>
                <a:cs typeface="Courier New" panose="02070309020205020404" pitchFamily="49" charset="0"/>
              </a:rPr>
              <a:t>GrB_NULL</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GrB_NULL</a:t>
            </a:r>
            <a:r>
              <a:rPr lang="en-US" b="1" dirty="0">
                <a:latin typeface="Courier New" panose="02070309020205020404" pitchFamily="49" charset="0"/>
                <a:cs typeface="Courier New" panose="02070309020205020404" pitchFamily="49" charset="0"/>
              </a:rPr>
              <a:t>,</a:t>
            </a:r>
          </a:p>
          <a:p>
            <a:pPr marL="339725" lvl="1" indent="0">
              <a:buNone/>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GxB_LOR_LAND_BOOL</a:t>
            </a:r>
            <a:r>
              <a:rPr lang="en-US" b="1" dirty="0">
                <a:latin typeface="Courier New" panose="02070309020205020404" pitchFamily="49" charset="0"/>
                <a:cs typeface="Courier New" panose="02070309020205020404" pitchFamily="49" charset="0"/>
              </a:rPr>
              <a:t>, graph, </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desc);</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123</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29223550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dirty="0" err="1">
                <a:latin typeface="Courier New" panose="02070309020205020404" pitchFamily="49" charset="0"/>
                <a:cs typeface="Courier New" panose="02070309020205020404" pitchFamily="49" charset="0"/>
              </a:rPr>
              <a:t>GrB_Vector</a:t>
            </a:r>
            <a:r>
              <a:rPr lang="en-US" b="1" dirty="0">
                <a:latin typeface="Courier New" panose="02070309020205020404" pitchFamily="49" charset="0"/>
                <a:cs typeface="Courier New" panose="02070309020205020404" pitchFamily="49" charset="0"/>
              </a:rPr>
              <a:t> result, </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a:t>
            </a:r>
          </a:p>
          <a:p>
            <a:pPr lvl="1"/>
            <a:r>
              <a:rPr lang="en-US" b="1" dirty="0">
                <a:latin typeface="Courier New" panose="02070309020205020404" pitchFamily="49" charset="0"/>
                <a:cs typeface="Courier New" panose="02070309020205020404" pitchFamily="49" charset="0"/>
              </a:rPr>
              <a:t>GrB_Index NODE;</a:t>
            </a:r>
          </a:p>
          <a:p>
            <a:pPr lvl="1"/>
            <a:r>
              <a:rPr lang="en-US" b="1" dirty="0" err="1">
                <a:latin typeface="Courier New" panose="02070309020205020404" pitchFamily="49" charset="0"/>
                <a:cs typeface="Courier New" panose="02070309020205020404" pitchFamily="49" charset="0"/>
              </a:rPr>
              <a:t>GrB_Vector_new</a:t>
            </a:r>
            <a:r>
              <a:rPr lang="en-US" b="1" dirty="0">
                <a:latin typeface="Courier New" panose="02070309020205020404" pitchFamily="49" charset="0"/>
                <a:cs typeface="Courier New" panose="02070309020205020404" pitchFamily="49" charset="0"/>
              </a:rPr>
              <a:t>(&amp;</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GrB_BOOL</a:t>
            </a:r>
            <a:r>
              <a:rPr lang="en-US" b="1" dirty="0">
                <a:latin typeface="Courier New" panose="02070309020205020404" pitchFamily="49" charset="0"/>
                <a:cs typeface="Courier New" panose="02070309020205020404" pitchFamily="49" charset="0"/>
              </a:rPr>
              <a:t>, NUM_NODES);</a:t>
            </a:r>
          </a:p>
          <a:p>
            <a:pPr lvl="1"/>
            <a:r>
              <a:rPr lang="en-US" b="1" dirty="0" err="1">
                <a:latin typeface="Courier New" panose="02070309020205020404" pitchFamily="49" charset="0"/>
                <a:cs typeface="Courier New" panose="02070309020205020404" pitchFamily="49" charset="0"/>
              </a:rPr>
              <a:t>GrB_Vector_setElement</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true, NODE);</a:t>
            </a:r>
          </a:p>
          <a:p>
            <a:pPr lvl="1"/>
            <a:r>
              <a:rPr lang="en-US" b="1" dirty="0">
                <a:latin typeface="Courier New" panose="02070309020205020404" pitchFamily="49" charset="0"/>
                <a:cs typeface="Courier New" panose="02070309020205020404" pitchFamily="49" charset="0"/>
              </a:rPr>
              <a:t>pretty_print_vector_UINT64(</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"Input node");</a:t>
            </a:r>
          </a:p>
          <a:p>
            <a:pPr lvl="1"/>
            <a:r>
              <a:rPr lang="en-US" b="1" dirty="0" err="1">
                <a:latin typeface="Courier New" panose="02070309020205020404" pitchFamily="49" charset="0"/>
                <a:cs typeface="Courier New" panose="02070309020205020404" pitchFamily="49" charset="0"/>
              </a:rPr>
              <a:t>GrB_Descriptor</a:t>
            </a:r>
            <a:r>
              <a:rPr lang="en-US" b="1" dirty="0">
                <a:latin typeface="Courier New" panose="02070309020205020404" pitchFamily="49" charset="0"/>
                <a:cs typeface="Courier New" panose="02070309020205020404" pitchFamily="49" charset="0"/>
              </a:rPr>
              <a:t> desc;</a:t>
            </a:r>
          </a:p>
          <a:p>
            <a:pPr lvl="1"/>
            <a:r>
              <a:rPr lang="en-US" b="1" dirty="0" err="1">
                <a:latin typeface="Courier New" panose="02070309020205020404" pitchFamily="49" charset="0"/>
                <a:cs typeface="Courier New" panose="02070309020205020404" pitchFamily="49" charset="0"/>
              </a:rPr>
              <a:t>GrB_Descriptor_new</a:t>
            </a:r>
            <a:r>
              <a:rPr lang="en-US" b="1" dirty="0">
                <a:latin typeface="Courier New" panose="02070309020205020404" pitchFamily="49" charset="0"/>
                <a:cs typeface="Courier New" panose="02070309020205020404" pitchFamily="49" charset="0"/>
              </a:rPr>
              <a:t>(&amp;desc);</a:t>
            </a:r>
          </a:p>
          <a:p>
            <a:pPr lvl="1"/>
            <a:r>
              <a:rPr lang="en-US" b="1" dirty="0" err="1">
                <a:latin typeface="Courier New" panose="02070309020205020404" pitchFamily="49" charset="0"/>
                <a:cs typeface="Courier New" panose="02070309020205020404" pitchFamily="49" charset="0"/>
              </a:rPr>
              <a:t>GrB_Descriptor_set</a:t>
            </a:r>
            <a:r>
              <a:rPr lang="en-US" b="1" dirty="0">
                <a:latin typeface="Courier New" panose="02070309020205020404" pitchFamily="49" charset="0"/>
                <a:cs typeface="Courier New" panose="02070309020205020404" pitchFamily="49" charset="0"/>
              </a:rPr>
              <a:t>(desc, FIELD, VALUE)</a:t>
            </a:r>
          </a:p>
          <a:p>
            <a:pPr lvl="1"/>
            <a:r>
              <a:rPr lang="en-US" b="1" dirty="0" err="1">
                <a:latin typeface="Courier New" panose="02070309020205020404" pitchFamily="49" charset="0"/>
                <a:cs typeface="Courier New" panose="02070309020205020404" pitchFamily="49" charset="0"/>
              </a:rPr>
              <a:t>GrB_mxv</a:t>
            </a:r>
            <a:r>
              <a:rPr lang="en-US" b="1" dirty="0">
                <a:latin typeface="Courier New" panose="02070309020205020404" pitchFamily="49" charset="0"/>
                <a:cs typeface="Courier New" panose="02070309020205020404" pitchFamily="49" charset="0"/>
              </a:rPr>
              <a:t>(result, </a:t>
            </a:r>
            <a:r>
              <a:rPr lang="en-US" b="1" dirty="0" err="1">
                <a:latin typeface="Courier New" panose="02070309020205020404" pitchFamily="49" charset="0"/>
                <a:cs typeface="Courier New" panose="02070309020205020404" pitchFamily="49" charset="0"/>
              </a:rPr>
              <a:t>GrB_NULL</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GrB_NULL</a:t>
            </a:r>
            <a:r>
              <a:rPr lang="en-US" b="1" dirty="0">
                <a:latin typeface="Courier New" panose="02070309020205020404" pitchFamily="49" charset="0"/>
                <a:cs typeface="Courier New" panose="02070309020205020404" pitchFamily="49" charset="0"/>
              </a:rPr>
              <a:t>,</a:t>
            </a:r>
          </a:p>
          <a:p>
            <a:pPr marL="339725" lvl="1" indent="0">
              <a:buNone/>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GxB_LOR_LAND_BOOL</a:t>
            </a:r>
            <a:r>
              <a:rPr lang="en-US" b="1" dirty="0">
                <a:latin typeface="Courier New" panose="02070309020205020404" pitchFamily="49" charset="0"/>
                <a:cs typeface="Courier New" panose="02070309020205020404" pitchFamily="49" charset="0"/>
              </a:rPr>
              <a:t>, graph, </a:t>
            </a:r>
            <a:r>
              <a:rPr lang="en-US" b="1" dirty="0" err="1">
                <a:latin typeface="Courier New" panose="02070309020205020404" pitchFamily="49" charset="0"/>
                <a:cs typeface="Courier New" panose="02070309020205020404" pitchFamily="49" charset="0"/>
              </a:rPr>
              <a:t>vec</a:t>
            </a:r>
            <a:r>
              <a:rPr lang="en-US" b="1" dirty="0">
                <a:latin typeface="Courier New" panose="02070309020205020404" pitchFamily="49" charset="0"/>
                <a:cs typeface="Courier New" panose="02070309020205020404" pitchFamily="49" charset="0"/>
              </a:rPr>
              <a:t>, desc);</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124</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3820914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10</a:t>
            </a:fld>
            <a:endParaRPr lang="en-US"/>
          </a:p>
        </p:txBody>
      </p:sp>
    </p:spTree>
    <p:extLst>
      <p:ext uri="{BB962C8B-B14F-4D97-AF65-F5344CB8AC3E}">
        <p14:creationId xmlns:p14="http://schemas.microsoft.com/office/powerpoint/2010/main" val="395888220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Restriction</a:t>
            </a:r>
            <a:r>
              <a:rPr lang="en-US" baseline="0" dirty="0"/>
              <a:t> </a:t>
            </a:r>
            <a:r>
              <a:rPr lang="en-US" dirty="0"/>
              <a:t>order: 2</a:t>
            </a:r>
          </a:p>
        </p:txBody>
      </p:sp>
    </p:spTree>
    <p:extLst>
      <p:ext uri="{BB962C8B-B14F-4D97-AF65-F5344CB8AC3E}">
        <p14:creationId xmlns:p14="http://schemas.microsoft.com/office/powerpoint/2010/main" val="260716854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126</a:t>
            </a:fld>
            <a:endParaRPr lang="en-US"/>
          </a:p>
        </p:txBody>
      </p:sp>
    </p:spTree>
    <p:extLst>
      <p:ext uri="{BB962C8B-B14F-4D97-AF65-F5344CB8AC3E}">
        <p14:creationId xmlns:p14="http://schemas.microsoft.com/office/powerpoint/2010/main" val="334709208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src</a:t>
            </a:r>
            <a:r>
              <a:rPr lang="en-US" dirty="0"/>
              <a:t>/Solutions/</a:t>
            </a:r>
            <a:r>
              <a:rPr lang="en-US" dirty="0" err="1"/>
              <a:t>matvec.c</a:t>
            </a:r>
            <a:endParaRPr lang="en-US" dirty="0"/>
          </a:p>
          <a:p>
            <a:pPr defTabSz="912856">
              <a:defRPr/>
            </a:pPr>
            <a:r>
              <a:rPr lang="en-US" dirty="0" err="1">
                <a:solidFill>
                  <a:srgbClr val="FF0000"/>
                </a:solidFill>
              </a:rPr>
              <a:t>Todo</a:t>
            </a:r>
            <a:r>
              <a:rPr lang="en-US" dirty="0">
                <a:solidFill>
                  <a:srgbClr val="FF0000"/>
                </a:solidFill>
              </a:rPr>
              <a:t>: mention 1-hop in the explanation.  This helps build to BFS. This is traversing edges backwards!</a:t>
            </a:r>
          </a:p>
          <a:p>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129</a:t>
            </a:fld>
            <a:endParaRPr lang="en-US"/>
          </a:p>
        </p:txBody>
      </p:sp>
    </p:spTree>
    <p:extLst>
      <p:ext uri="{BB962C8B-B14F-4D97-AF65-F5344CB8AC3E}">
        <p14:creationId xmlns:p14="http://schemas.microsoft.com/office/powerpoint/2010/main" val="255469953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src</a:t>
            </a:r>
            <a:r>
              <a:rPr lang="en-US" dirty="0"/>
              <a:t>/Solutions/</a:t>
            </a:r>
            <a:r>
              <a:rPr lang="en-US" dirty="0" err="1"/>
              <a:t>matvec.c</a:t>
            </a:r>
            <a:endParaRPr lang="en-US" dirty="0"/>
          </a:p>
          <a:p>
            <a:pPr defTabSz="912856">
              <a:defRPr/>
            </a:pPr>
            <a:r>
              <a:rPr lang="en-US" dirty="0" err="1">
                <a:solidFill>
                  <a:srgbClr val="FF0000"/>
                </a:solidFill>
              </a:rPr>
              <a:t>Todo</a:t>
            </a:r>
            <a:r>
              <a:rPr lang="en-US" dirty="0">
                <a:solidFill>
                  <a:srgbClr val="FF0000"/>
                </a:solidFill>
              </a:rPr>
              <a:t>: mention 1-hop in the explanation.  This helps build to BFS. This is traversing edges backwards!</a:t>
            </a:r>
          </a:p>
          <a:p>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130</a:t>
            </a:fld>
            <a:endParaRPr lang="en-US"/>
          </a:p>
        </p:txBody>
      </p:sp>
    </p:spTree>
    <p:extLst>
      <p:ext uri="{BB962C8B-B14F-4D97-AF65-F5344CB8AC3E}">
        <p14:creationId xmlns:p14="http://schemas.microsoft.com/office/powerpoint/2010/main" val="164758736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src</a:t>
            </a:r>
            <a:r>
              <a:rPr lang="en-US" dirty="0"/>
              <a:t>/Solutions/</a:t>
            </a:r>
            <a:r>
              <a:rPr lang="en-US" dirty="0" err="1"/>
              <a:t>matvec.c</a:t>
            </a:r>
            <a:endParaRPr lang="en-US" dirty="0"/>
          </a:p>
          <a:p>
            <a:pPr defTabSz="912856">
              <a:defRPr/>
            </a:pPr>
            <a:r>
              <a:rPr lang="en-US" dirty="0" err="1">
                <a:solidFill>
                  <a:srgbClr val="FF0000"/>
                </a:solidFill>
              </a:rPr>
              <a:t>Todo</a:t>
            </a:r>
            <a:r>
              <a:rPr lang="en-US" dirty="0">
                <a:solidFill>
                  <a:srgbClr val="FF0000"/>
                </a:solidFill>
              </a:rPr>
              <a:t>: mention 1-hop in the explanation.  This helps build to BFS. This is traversing edges backwards!</a:t>
            </a:r>
          </a:p>
          <a:p>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143</a:t>
            </a:fld>
            <a:endParaRPr lang="en-US"/>
          </a:p>
        </p:txBody>
      </p:sp>
    </p:spTree>
    <p:extLst>
      <p:ext uri="{BB962C8B-B14F-4D97-AF65-F5344CB8AC3E}">
        <p14:creationId xmlns:p14="http://schemas.microsoft.com/office/powerpoint/2010/main" val="357733878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F2AF2D-A2BD-466E-9695-73900C6E2041}" type="slidenum">
              <a:rPr kumimoji="0" lang="en-US"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144</a:t>
            </a:fld>
            <a:endParaRPr kumimoji="0" lang="en-US"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248979128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76612870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189181885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103316791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161</a:t>
            </a:fld>
            <a:endParaRPr lang="en-US"/>
          </a:p>
        </p:txBody>
      </p:sp>
    </p:spTree>
    <p:extLst>
      <p:ext uri="{BB962C8B-B14F-4D97-AF65-F5344CB8AC3E}">
        <p14:creationId xmlns:p14="http://schemas.microsoft.com/office/powerpoint/2010/main" val="500274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11</a:t>
            </a:fld>
            <a:endParaRPr lang="en-US"/>
          </a:p>
        </p:txBody>
      </p:sp>
    </p:spTree>
    <p:extLst>
      <p:ext uri="{BB962C8B-B14F-4D97-AF65-F5344CB8AC3E}">
        <p14:creationId xmlns:p14="http://schemas.microsoft.com/office/powerpoint/2010/main" val="214457616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op</a:t>
            </a:r>
          </a:p>
        </p:txBody>
      </p:sp>
      <p:sp>
        <p:nvSpPr>
          <p:cNvPr id="4" name="Slide Number Placeholder 3"/>
          <p:cNvSpPr>
            <a:spLocks noGrp="1"/>
          </p:cNvSpPr>
          <p:nvPr>
            <p:ph type="sldNum" sz="quarter" idx="5"/>
          </p:nvPr>
        </p:nvSpPr>
        <p:spPr/>
        <p:txBody>
          <a:bodyPr/>
          <a:lstStyle/>
          <a:p>
            <a:pPr>
              <a:defRPr/>
            </a:pPr>
            <a:fld id="{3BF2AF2D-A2BD-466E-9695-73900C6E2041}" type="slidenum">
              <a:rPr lang="en-US" smtClean="0"/>
              <a:pPr>
                <a:defRPr/>
              </a:pPr>
              <a:t>162</a:t>
            </a:fld>
            <a:endParaRPr lang="en-US"/>
          </a:p>
        </p:txBody>
      </p:sp>
    </p:spTree>
    <p:extLst>
      <p:ext uri="{BB962C8B-B14F-4D97-AF65-F5344CB8AC3E}">
        <p14:creationId xmlns:p14="http://schemas.microsoft.com/office/powerpoint/2010/main" val="242964146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www.mit.edu</a:t>
            </a:r>
            <a:r>
              <a:rPr lang="en-US" dirty="0"/>
              <a:t>/~</a:t>
            </a:r>
            <a:r>
              <a:rPr lang="en-US" dirty="0" err="1"/>
              <a:t>kepner</a:t>
            </a:r>
            <a:r>
              <a:rPr lang="en-US" dirty="0"/>
              <a:t>/</a:t>
            </a:r>
            <a:r>
              <a:rPr lang="en-US" dirty="0" err="1"/>
              <a:t>GraphBLAS</a:t>
            </a:r>
            <a:r>
              <a:rPr lang="en-US" dirty="0"/>
              <a:t>/</a:t>
            </a:r>
            <a:r>
              <a:rPr lang="en-US" dirty="0" err="1"/>
              <a:t>GraphBLAS</a:t>
            </a:r>
            <a:r>
              <a:rPr lang="en-US" dirty="0"/>
              <a:t>-Math-</a:t>
            </a:r>
            <a:r>
              <a:rPr lang="en-US" dirty="0" err="1"/>
              <a:t>release.pdf</a:t>
            </a:r>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171</a:t>
            </a:fld>
            <a:endParaRPr lang="en-US"/>
          </a:p>
        </p:txBody>
      </p:sp>
    </p:spTree>
    <p:extLst>
      <p:ext uri="{BB962C8B-B14F-4D97-AF65-F5344CB8AC3E}">
        <p14:creationId xmlns:p14="http://schemas.microsoft.com/office/powerpoint/2010/main" val="16969776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www.mit.edu</a:t>
            </a:r>
            <a:r>
              <a:rPr lang="en-US" dirty="0"/>
              <a:t>/~</a:t>
            </a:r>
            <a:r>
              <a:rPr lang="en-US" dirty="0" err="1"/>
              <a:t>kepner</a:t>
            </a:r>
            <a:r>
              <a:rPr lang="en-US" dirty="0"/>
              <a:t>/</a:t>
            </a:r>
            <a:r>
              <a:rPr lang="en-US" dirty="0" err="1"/>
              <a:t>GraphBLAS</a:t>
            </a:r>
            <a:r>
              <a:rPr lang="en-US" dirty="0"/>
              <a:t>/</a:t>
            </a:r>
            <a:r>
              <a:rPr lang="en-US" dirty="0" err="1"/>
              <a:t>GraphBLAS</a:t>
            </a:r>
            <a:r>
              <a:rPr lang="en-US" dirty="0"/>
              <a:t>-Math-</a:t>
            </a:r>
            <a:r>
              <a:rPr lang="en-US" dirty="0" err="1"/>
              <a:t>release.pdf</a:t>
            </a:r>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172</a:t>
            </a:fld>
            <a:endParaRPr lang="en-US"/>
          </a:p>
        </p:txBody>
      </p:sp>
    </p:spTree>
    <p:extLst>
      <p:ext uri="{BB962C8B-B14F-4D97-AF65-F5344CB8AC3E}">
        <p14:creationId xmlns:p14="http://schemas.microsoft.com/office/powerpoint/2010/main" val="357981401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202F2D3B-DFB6-427F-86CD-8BB479E38748}" type="slidenum">
              <a:rPr lang="en-US" smtClean="0">
                <a:solidFill>
                  <a:prstClr val="black"/>
                </a:solidFill>
              </a:rPr>
              <a:pPr/>
              <a:t>174</a:t>
            </a:fld>
            <a:endParaRPr lang="en-US">
              <a:solidFill>
                <a:prstClr val="black"/>
              </a:solidFill>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en-US" dirty="0">
              <a:latin typeface="Arial" pitchFamily="34" charset="0"/>
              <a:cs typeface="Arial" pitchFamily="34" charset="0"/>
            </a:endParaRPr>
          </a:p>
        </p:txBody>
      </p:sp>
    </p:spTree>
    <p:extLst>
      <p:ext uri="{BB962C8B-B14F-4D97-AF65-F5344CB8AC3E}">
        <p14:creationId xmlns:p14="http://schemas.microsoft.com/office/powerpoint/2010/main" val="15197914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src</a:t>
            </a:r>
            <a:r>
              <a:rPr lang="en-US" dirty="0"/>
              <a:t>/Solutions/</a:t>
            </a:r>
            <a:r>
              <a:rPr lang="en-US" dirty="0" err="1"/>
              <a:t>matvec.c</a:t>
            </a:r>
            <a:endParaRPr lang="en-US" dirty="0"/>
          </a:p>
          <a:p>
            <a:pPr defTabSz="912856">
              <a:defRPr/>
            </a:pPr>
            <a:r>
              <a:rPr lang="en-US" dirty="0" err="1">
                <a:solidFill>
                  <a:srgbClr val="FF0000"/>
                </a:solidFill>
              </a:rPr>
              <a:t>Todo</a:t>
            </a:r>
            <a:r>
              <a:rPr lang="en-US" dirty="0">
                <a:solidFill>
                  <a:srgbClr val="FF0000"/>
                </a:solidFill>
              </a:rPr>
              <a:t>: mention 1-hop in the explanation.  This helps build to BFS. This is traversing edges backwards!</a:t>
            </a:r>
          </a:p>
          <a:p>
            <a:endParaRPr lang="en-US" dirty="0"/>
          </a:p>
        </p:txBody>
      </p:sp>
      <p:sp>
        <p:nvSpPr>
          <p:cNvPr id="4" name="Slide Number Placeholder 3"/>
          <p:cNvSpPr>
            <a:spLocks noGrp="1"/>
          </p:cNvSpPr>
          <p:nvPr>
            <p:ph type="sldNum" sz="quarter" idx="10"/>
          </p:nvPr>
        </p:nvSpPr>
        <p:spPr/>
        <p:txBody>
          <a:bodyPr/>
          <a:lstStyle/>
          <a:p>
            <a:pPr>
              <a:defRPr/>
            </a:pPr>
            <a:fld id="{3BF2AF2D-A2BD-466E-9695-73900C6E2041}" type="slidenum">
              <a:rPr lang="en-US" smtClean="0"/>
              <a:pPr>
                <a:defRPr/>
              </a:pPr>
              <a:t>176</a:t>
            </a:fld>
            <a:endParaRPr lang="en-US"/>
          </a:p>
        </p:txBody>
      </p:sp>
    </p:spTree>
    <p:extLst>
      <p:ext uri="{BB962C8B-B14F-4D97-AF65-F5344CB8AC3E}">
        <p14:creationId xmlns:p14="http://schemas.microsoft.com/office/powerpoint/2010/main" val="2389207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Rectangle 6"/>
          <p:cNvSpPr>
            <a:spLocks noChangeArrowheads="1"/>
          </p:cNvSpPr>
          <p:nvPr/>
        </p:nvSpPr>
        <p:spPr bwMode="auto">
          <a:xfrm>
            <a:off x="0" y="6273800"/>
            <a:ext cx="396875" cy="457200"/>
          </a:xfrm>
          <a:prstGeom prst="rect">
            <a:avLst/>
          </a:prstGeom>
          <a:noFill/>
          <a:ln w="9525">
            <a:noFill/>
            <a:miter lim="800000"/>
            <a:headEnd/>
            <a:tailEnd/>
          </a:ln>
          <a:effectLst/>
        </p:spPr>
        <p:txBody>
          <a:bodyPr anchor="b"/>
          <a:lstStyle/>
          <a:p>
            <a:pPr algn="r">
              <a:defRPr/>
            </a:pPr>
            <a:fld id="{E9CDAD28-2B83-43E2-A6CA-01AD46080BA8}" type="slidenum">
              <a:rPr lang="en-US" sz="1000">
                <a:solidFill>
                  <a:srgbClr val="000000"/>
                </a:solidFill>
                <a:latin typeface="Arial" charset="0"/>
                <a:ea typeface="ＭＳ Ｐゴシック" pitchFamily="34" charset="-128"/>
                <a:cs typeface="Arial" charset="0"/>
              </a:rPr>
              <a:pPr algn="r">
                <a:defRPr/>
              </a:pPr>
              <a:t>‹#›</a:t>
            </a:fld>
            <a:endParaRPr lang="en-US" sz="1000">
              <a:solidFill>
                <a:srgbClr val="000000"/>
              </a:solidFill>
              <a:latin typeface="Arial" charset="0"/>
              <a:ea typeface="ＭＳ Ｐゴシック" pitchFamily="34" charset="-128"/>
              <a:cs typeface="Arial" charset="0"/>
            </a:endParaRPr>
          </a:p>
        </p:txBody>
      </p:sp>
      <p:sp>
        <p:nvSpPr>
          <p:cNvPr id="6" name="Rectangle 7"/>
          <p:cNvSpPr>
            <a:spLocks noChangeArrowheads="1"/>
          </p:cNvSpPr>
          <p:nvPr/>
        </p:nvSpPr>
        <p:spPr bwMode="auto">
          <a:xfrm>
            <a:off x="0" y="6273800"/>
            <a:ext cx="396875" cy="457200"/>
          </a:xfrm>
          <a:prstGeom prst="rect">
            <a:avLst/>
          </a:prstGeom>
          <a:noFill/>
          <a:ln w="9525">
            <a:noFill/>
            <a:miter lim="800000"/>
            <a:headEnd/>
            <a:tailEnd/>
          </a:ln>
          <a:effectLst/>
        </p:spPr>
        <p:txBody>
          <a:bodyPr anchor="b"/>
          <a:lstStyle/>
          <a:p>
            <a:pPr algn="r">
              <a:defRPr/>
            </a:pPr>
            <a:fld id="{2E82FEC5-E75D-4762-8B8D-2338C0AF6808}" type="slidenum">
              <a:rPr lang="en-US" sz="1000">
                <a:solidFill>
                  <a:srgbClr val="000000"/>
                </a:solidFill>
                <a:latin typeface="Arial" charset="0"/>
                <a:ea typeface="ＭＳ Ｐゴシック" pitchFamily="34" charset="-128"/>
                <a:cs typeface="Arial" charset="0"/>
              </a:rPr>
              <a:pPr algn="r">
                <a:defRPr/>
              </a:pPr>
              <a:t>‹#›</a:t>
            </a:fld>
            <a:endParaRPr lang="en-US" sz="1000">
              <a:solidFill>
                <a:srgbClr val="000000"/>
              </a:solidFill>
              <a:latin typeface="Arial" charset="0"/>
              <a:ea typeface="ＭＳ Ｐゴシック" pitchFamily="34" charset="-128"/>
              <a:cs typeface="Arial" charset="0"/>
            </a:endParaRPr>
          </a:p>
        </p:txBody>
      </p:sp>
      <p:sp>
        <p:nvSpPr>
          <p:cNvPr id="392196" name="Rectangle 4"/>
          <p:cNvSpPr>
            <a:spLocks noGrp="1" noChangeArrowheads="1"/>
          </p:cNvSpPr>
          <p:nvPr>
            <p:ph type="ctrTitle" sz="quarter"/>
          </p:nvPr>
        </p:nvSpPr>
        <p:spPr>
          <a:xfrm>
            <a:off x="785813" y="2603500"/>
            <a:ext cx="7772400" cy="1470025"/>
          </a:xfrm>
        </p:spPr>
        <p:txBody>
          <a:bodyPr lIns="91440" tIns="45720" rIns="91440" bIns="45720" anchor="ctr"/>
          <a:lstStyle>
            <a:lvl1pPr algn="r">
              <a:defRPr sz="3600"/>
            </a:lvl1pPr>
          </a:lstStyle>
          <a:p>
            <a:r>
              <a:rPr lang="en-US"/>
              <a:t>Click to edit Master title style</a:t>
            </a:r>
          </a:p>
        </p:txBody>
      </p:sp>
      <p:sp>
        <p:nvSpPr>
          <p:cNvPr id="392197" name="Rectangle 5"/>
          <p:cNvSpPr>
            <a:spLocks noGrp="1" noChangeArrowheads="1"/>
          </p:cNvSpPr>
          <p:nvPr>
            <p:ph type="subTitle" sz="quarter" idx="1"/>
          </p:nvPr>
        </p:nvSpPr>
        <p:spPr>
          <a:xfrm>
            <a:off x="2157413" y="4359275"/>
            <a:ext cx="6400800" cy="1752600"/>
          </a:xfrm>
        </p:spPr>
        <p:txBody>
          <a:bodyPr lIns="91440" tIns="45720" rIns="91440" bIns="45720"/>
          <a:lstStyle>
            <a:lvl1pPr marL="0" indent="0" algn="r">
              <a:buFontTx/>
              <a:buNone/>
              <a:defRPr/>
            </a:lvl1pPr>
          </a:lstStyle>
          <a:p>
            <a:r>
              <a:rPr lang="en-US"/>
              <a:t>Click to edit Master subtitle style</a:t>
            </a:r>
          </a:p>
        </p:txBody>
      </p:sp>
      <p:sp>
        <p:nvSpPr>
          <p:cNvPr id="7" name="Footer Placeholder 4">
            <a:extLst>
              <a:ext uri="{FF2B5EF4-FFF2-40B4-BE49-F238E27FC236}">
                <a16:creationId xmlns:a16="http://schemas.microsoft.com/office/drawing/2014/main" id="{7B132864-DE5F-4CDA-B729-2014AFA96F79}"/>
              </a:ext>
            </a:extLst>
          </p:cNvPr>
          <p:cNvSpPr txBox="1">
            <a:spLocks/>
          </p:cNvSpPr>
          <p:nvPr userDrawn="1"/>
        </p:nvSpPr>
        <p:spPr>
          <a:xfrm>
            <a:off x="2842788" y="6735276"/>
            <a:ext cx="3476529" cy="126999"/>
          </a:xfrm>
          <a:prstGeom prst="rect">
            <a:avLst/>
          </a:prstGeom>
        </p:spPr>
        <p:txBody>
          <a:bodyPr vert="horz" lIns="91440" tIns="45720" rIns="91440" bIns="45720" rtlCol="0" anchor="ctr"/>
          <a:lstStyle>
            <a:defPPr>
              <a:defRPr lang="en-US"/>
            </a:defPPr>
            <a:lvl1pPr algn="ctr" rtl="0" fontAlgn="base">
              <a:spcBef>
                <a:spcPct val="0"/>
              </a:spcBef>
              <a:spcAft>
                <a:spcPct val="0"/>
              </a:spcAft>
              <a:defRPr sz="700" kern="1200">
                <a:solidFill>
                  <a:schemeClr val="tx1">
                    <a:tint val="75000"/>
                  </a:schemeClr>
                </a:solidFill>
                <a:latin typeface="Tahoma" pitchFamily="34" charset="0"/>
                <a:ea typeface="+mn-ea"/>
                <a:cs typeface="Arial" pitchFamily="34" charset="0"/>
              </a:defRPr>
            </a:lvl1pPr>
            <a:lvl2pPr marL="457200" algn="l" rtl="0" fontAlgn="base">
              <a:spcBef>
                <a:spcPct val="0"/>
              </a:spcBef>
              <a:spcAft>
                <a:spcPct val="0"/>
              </a:spcAft>
              <a:defRPr kern="1200">
                <a:solidFill>
                  <a:schemeClr val="tx1"/>
                </a:solidFill>
                <a:latin typeface="Tahoma" pitchFamily="34" charset="0"/>
                <a:ea typeface="+mn-ea"/>
                <a:cs typeface="Arial" pitchFamily="34" charset="0"/>
              </a:defRPr>
            </a:lvl2pPr>
            <a:lvl3pPr marL="914400" algn="l" rtl="0" fontAlgn="base">
              <a:spcBef>
                <a:spcPct val="0"/>
              </a:spcBef>
              <a:spcAft>
                <a:spcPct val="0"/>
              </a:spcAft>
              <a:defRPr kern="1200">
                <a:solidFill>
                  <a:schemeClr val="tx1"/>
                </a:solidFill>
                <a:latin typeface="Tahoma" pitchFamily="34" charset="0"/>
                <a:ea typeface="+mn-ea"/>
                <a:cs typeface="Arial" pitchFamily="34" charset="0"/>
              </a:defRPr>
            </a:lvl3pPr>
            <a:lvl4pPr marL="1371600" algn="l" rtl="0" fontAlgn="base">
              <a:spcBef>
                <a:spcPct val="0"/>
              </a:spcBef>
              <a:spcAft>
                <a:spcPct val="0"/>
              </a:spcAft>
              <a:defRPr kern="1200">
                <a:solidFill>
                  <a:schemeClr val="tx1"/>
                </a:solidFill>
                <a:latin typeface="Tahoma" pitchFamily="34" charset="0"/>
                <a:ea typeface="+mn-ea"/>
                <a:cs typeface="Arial" pitchFamily="34" charset="0"/>
              </a:defRPr>
            </a:lvl4pPr>
            <a:lvl5pPr marL="1828800" algn="l" rtl="0" fontAlgn="base">
              <a:spcBef>
                <a:spcPct val="0"/>
              </a:spcBef>
              <a:spcAft>
                <a:spcPct val="0"/>
              </a:spcAft>
              <a:defRPr kern="1200">
                <a:solidFill>
                  <a:schemeClr val="tx1"/>
                </a:solidFill>
                <a:latin typeface="Tahoma" pitchFamily="34" charset="0"/>
                <a:ea typeface="+mn-ea"/>
                <a:cs typeface="Arial" pitchFamily="34" charset="0"/>
              </a:defRPr>
            </a:lvl5pPr>
            <a:lvl6pPr marL="2286000" algn="l" defTabSz="914400" rtl="0" eaLnBrk="1" latinLnBrk="0" hangingPunct="1">
              <a:defRPr kern="1200">
                <a:solidFill>
                  <a:schemeClr val="tx1"/>
                </a:solidFill>
                <a:latin typeface="Tahoma" pitchFamily="34" charset="0"/>
                <a:ea typeface="+mn-ea"/>
                <a:cs typeface="Arial" pitchFamily="34" charset="0"/>
              </a:defRPr>
            </a:lvl6pPr>
            <a:lvl7pPr marL="2743200" algn="l" defTabSz="914400" rtl="0" eaLnBrk="1" latinLnBrk="0" hangingPunct="1">
              <a:defRPr kern="1200">
                <a:solidFill>
                  <a:schemeClr val="tx1"/>
                </a:solidFill>
                <a:latin typeface="Tahoma" pitchFamily="34" charset="0"/>
                <a:ea typeface="+mn-ea"/>
                <a:cs typeface="Arial" pitchFamily="34" charset="0"/>
              </a:defRPr>
            </a:lvl7pPr>
            <a:lvl8pPr marL="3200400" algn="l" defTabSz="914400" rtl="0" eaLnBrk="1" latinLnBrk="0" hangingPunct="1">
              <a:defRPr kern="1200">
                <a:solidFill>
                  <a:schemeClr val="tx1"/>
                </a:solidFill>
                <a:latin typeface="Tahoma" pitchFamily="34" charset="0"/>
                <a:ea typeface="+mn-ea"/>
                <a:cs typeface="Arial" pitchFamily="34" charset="0"/>
              </a:defRPr>
            </a:lvl8pPr>
            <a:lvl9pPr marL="3657600" algn="l" defTabSz="914400" rtl="0" eaLnBrk="1" latinLnBrk="0" hangingPunct="1">
              <a:defRPr kern="1200">
                <a:solidFill>
                  <a:schemeClr val="tx1"/>
                </a:solidFill>
                <a:latin typeface="Tahoma" pitchFamily="34" charset="0"/>
                <a:ea typeface="+mn-ea"/>
                <a:cs typeface="Arial" pitchFamily="34" charset="0"/>
              </a:defRPr>
            </a:lvl9pPr>
          </a:lstStyle>
          <a:p>
            <a:r>
              <a:rPr lang="en-US" sz="700" dirty="0"/>
              <a:t>[Distribution Statement A] Approved for public release and unlimited distribution.</a:t>
            </a:r>
          </a:p>
        </p:txBody>
      </p:sp>
    </p:spTree>
    <p:extLst>
      <p:ext uri="{BB962C8B-B14F-4D97-AF65-F5344CB8AC3E}">
        <p14:creationId xmlns:p14="http://schemas.microsoft.com/office/powerpoint/2010/main" val="178293881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D4B28F-7BBA-4C6B-A952-F7434A75D438}"/>
              </a:ext>
            </a:extLst>
          </p:cNvPr>
          <p:cNvSpPr>
            <a:spLocks noGrp="1"/>
          </p:cNvSpPr>
          <p:nvPr>
            <p:ph type="dt" sz="half" idx="10"/>
          </p:nvPr>
        </p:nvSpPr>
        <p:spPr/>
        <p:txBody>
          <a:bodyPr/>
          <a:lstStyle/>
          <a:p>
            <a:fld id="{6508BC8C-C0CE-41AB-94AD-68F60E27B8A2}" type="datetimeFigureOut">
              <a:rPr lang="en-US" smtClean="0"/>
              <a:t>6/17/2021</a:t>
            </a:fld>
            <a:endParaRPr lang="en-US"/>
          </a:p>
        </p:txBody>
      </p:sp>
      <p:sp>
        <p:nvSpPr>
          <p:cNvPr id="3" name="Footer Placeholder 2">
            <a:extLst>
              <a:ext uri="{FF2B5EF4-FFF2-40B4-BE49-F238E27FC236}">
                <a16:creationId xmlns:a16="http://schemas.microsoft.com/office/drawing/2014/main" id="{553EEF60-66DB-417E-92CE-AE2C5B02CF27}"/>
              </a:ext>
            </a:extLst>
          </p:cNvPr>
          <p:cNvSpPr>
            <a:spLocks noGrp="1"/>
          </p:cNvSpPr>
          <p:nvPr>
            <p:ph type="ftr" sz="quarter" idx="11"/>
          </p:nvPr>
        </p:nvSpPr>
        <p:spPr/>
        <p:txBody>
          <a:bodyPr/>
          <a:lstStyle/>
          <a:p>
            <a:r>
              <a:rPr lang="en-US" dirty="0"/>
              <a:t>[Distribution Statement A] Approved for public release and unlimited distribution.</a:t>
            </a:r>
          </a:p>
        </p:txBody>
      </p:sp>
      <p:sp>
        <p:nvSpPr>
          <p:cNvPr id="4" name="Slide Number Placeholder 3">
            <a:extLst>
              <a:ext uri="{FF2B5EF4-FFF2-40B4-BE49-F238E27FC236}">
                <a16:creationId xmlns:a16="http://schemas.microsoft.com/office/drawing/2014/main" id="{1755CE1E-4332-46F1-AA13-D4465150C510}"/>
              </a:ext>
            </a:extLst>
          </p:cNvPr>
          <p:cNvSpPr>
            <a:spLocks noGrp="1"/>
          </p:cNvSpPr>
          <p:nvPr>
            <p:ph type="sldNum" sz="quarter" idx="12"/>
          </p:nvPr>
        </p:nvSpPr>
        <p:spPr/>
        <p:txBody>
          <a:bodyPr/>
          <a:lstStyle/>
          <a:p>
            <a:fld id="{F42A22D9-D015-459F-AC1C-7CB0234B6364}" type="slidenum">
              <a:rPr lang="en-US" smtClean="0"/>
              <a:t>‹#›</a:t>
            </a:fld>
            <a:endParaRPr lang="en-US"/>
          </a:p>
        </p:txBody>
      </p:sp>
    </p:spTree>
    <p:extLst>
      <p:ext uri="{BB962C8B-B14F-4D97-AF65-F5344CB8AC3E}">
        <p14:creationId xmlns:p14="http://schemas.microsoft.com/office/powerpoint/2010/main" val="4134283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A3AD-8A39-4525-8332-54CEDEAA58C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40DF0160-F35E-4297-9882-44DD6C492877}"/>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A523F54-2F9E-44F2-B63D-DB130DA6C672}"/>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7943931C-4065-4881-9E02-776813F46A6E}"/>
              </a:ext>
            </a:extLst>
          </p:cNvPr>
          <p:cNvSpPr>
            <a:spLocks noGrp="1"/>
          </p:cNvSpPr>
          <p:nvPr>
            <p:ph type="dt" sz="half" idx="10"/>
          </p:nvPr>
        </p:nvSpPr>
        <p:spPr/>
        <p:txBody>
          <a:bodyPr/>
          <a:lstStyle/>
          <a:p>
            <a:fld id="{6508BC8C-C0CE-41AB-94AD-68F60E27B8A2}" type="datetimeFigureOut">
              <a:rPr lang="en-US" smtClean="0"/>
              <a:t>6/17/2021</a:t>
            </a:fld>
            <a:endParaRPr lang="en-US"/>
          </a:p>
        </p:txBody>
      </p:sp>
      <p:sp>
        <p:nvSpPr>
          <p:cNvPr id="6" name="Footer Placeholder 5">
            <a:extLst>
              <a:ext uri="{FF2B5EF4-FFF2-40B4-BE49-F238E27FC236}">
                <a16:creationId xmlns:a16="http://schemas.microsoft.com/office/drawing/2014/main" id="{F7B03551-09DD-4D92-804D-52567846D006}"/>
              </a:ext>
            </a:extLst>
          </p:cNvPr>
          <p:cNvSpPr>
            <a:spLocks noGrp="1"/>
          </p:cNvSpPr>
          <p:nvPr>
            <p:ph type="ftr" sz="quarter" idx="11"/>
          </p:nvPr>
        </p:nvSpPr>
        <p:spPr/>
        <p:txBody>
          <a:bodyPr/>
          <a:lstStyle/>
          <a:p>
            <a:r>
              <a:rPr lang="en-US" dirty="0"/>
              <a:t>[Distribution Statement A] Approved for public release and unlimited distribution.</a:t>
            </a:r>
          </a:p>
        </p:txBody>
      </p:sp>
      <p:sp>
        <p:nvSpPr>
          <p:cNvPr id="7" name="Slide Number Placeholder 6">
            <a:extLst>
              <a:ext uri="{FF2B5EF4-FFF2-40B4-BE49-F238E27FC236}">
                <a16:creationId xmlns:a16="http://schemas.microsoft.com/office/drawing/2014/main" id="{DD5CED0B-3F12-4F03-B83E-998E66775A65}"/>
              </a:ext>
            </a:extLst>
          </p:cNvPr>
          <p:cNvSpPr>
            <a:spLocks noGrp="1"/>
          </p:cNvSpPr>
          <p:nvPr>
            <p:ph type="sldNum" sz="quarter" idx="12"/>
          </p:nvPr>
        </p:nvSpPr>
        <p:spPr/>
        <p:txBody>
          <a:bodyPr/>
          <a:lstStyle/>
          <a:p>
            <a:fld id="{F42A22D9-D015-459F-AC1C-7CB0234B6364}" type="slidenum">
              <a:rPr lang="en-US" smtClean="0"/>
              <a:t>‹#›</a:t>
            </a:fld>
            <a:endParaRPr lang="en-US"/>
          </a:p>
        </p:txBody>
      </p:sp>
    </p:spTree>
    <p:extLst>
      <p:ext uri="{BB962C8B-B14F-4D97-AF65-F5344CB8AC3E}">
        <p14:creationId xmlns:p14="http://schemas.microsoft.com/office/powerpoint/2010/main" val="31856398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73213-81C4-4414-AEC0-782EE2D1D422}"/>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F9B8E840-DCC4-433D-ADBA-B66FBBF7EA94}"/>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D2A935A5-6ADE-4F05-99D1-F0375ACBD74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BDC83BD-5EC6-4696-A81B-FE8964B2FF4E}"/>
              </a:ext>
            </a:extLst>
          </p:cNvPr>
          <p:cNvSpPr>
            <a:spLocks noGrp="1"/>
          </p:cNvSpPr>
          <p:nvPr>
            <p:ph type="dt" sz="half" idx="10"/>
          </p:nvPr>
        </p:nvSpPr>
        <p:spPr/>
        <p:txBody>
          <a:bodyPr/>
          <a:lstStyle/>
          <a:p>
            <a:fld id="{6508BC8C-C0CE-41AB-94AD-68F60E27B8A2}" type="datetimeFigureOut">
              <a:rPr lang="en-US" smtClean="0"/>
              <a:t>6/17/2021</a:t>
            </a:fld>
            <a:endParaRPr lang="en-US"/>
          </a:p>
        </p:txBody>
      </p:sp>
      <p:sp>
        <p:nvSpPr>
          <p:cNvPr id="6" name="Footer Placeholder 5">
            <a:extLst>
              <a:ext uri="{FF2B5EF4-FFF2-40B4-BE49-F238E27FC236}">
                <a16:creationId xmlns:a16="http://schemas.microsoft.com/office/drawing/2014/main" id="{6E17E89F-812F-4270-835E-AF3058770485}"/>
              </a:ext>
            </a:extLst>
          </p:cNvPr>
          <p:cNvSpPr>
            <a:spLocks noGrp="1"/>
          </p:cNvSpPr>
          <p:nvPr>
            <p:ph type="ftr" sz="quarter" idx="11"/>
          </p:nvPr>
        </p:nvSpPr>
        <p:spPr/>
        <p:txBody>
          <a:bodyPr/>
          <a:lstStyle/>
          <a:p>
            <a:r>
              <a:rPr lang="en-US" dirty="0"/>
              <a:t>[Distribution Statement A] Approved for public release and unlimited distribution.</a:t>
            </a:r>
          </a:p>
        </p:txBody>
      </p:sp>
      <p:sp>
        <p:nvSpPr>
          <p:cNvPr id="7" name="Slide Number Placeholder 6">
            <a:extLst>
              <a:ext uri="{FF2B5EF4-FFF2-40B4-BE49-F238E27FC236}">
                <a16:creationId xmlns:a16="http://schemas.microsoft.com/office/drawing/2014/main" id="{E4513B40-74AC-4BB6-876E-D95C5D0B05F5}"/>
              </a:ext>
            </a:extLst>
          </p:cNvPr>
          <p:cNvSpPr>
            <a:spLocks noGrp="1"/>
          </p:cNvSpPr>
          <p:nvPr>
            <p:ph type="sldNum" sz="quarter" idx="12"/>
          </p:nvPr>
        </p:nvSpPr>
        <p:spPr/>
        <p:txBody>
          <a:bodyPr/>
          <a:lstStyle/>
          <a:p>
            <a:fld id="{F42A22D9-D015-459F-AC1C-7CB0234B6364}" type="slidenum">
              <a:rPr lang="en-US" smtClean="0"/>
              <a:t>‹#›</a:t>
            </a:fld>
            <a:endParaRPr lang="en-US"/>
          </a:p>
        </p:txBody>
      </p:sp>
    </p:spTree>
    <p:extLst>
      <p:ext uri="{BB962C8B-B14F-4D97-AF65-F5344CB8AC3E}">
        <p14:creationId xmlns:p14="http://schemas.microsoft.com/office/powerpoint/2010/main" val="18598775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B9814-C075-42FD-9C3C-874B8B720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A53600-9AC1-402C-8670-B782F9FD87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E07A43-259D-4C79-97A7-259A5893EEBF}"/>
              </a:ext>
            </a:extLst>
          </p:cNvPr>
          <p:cNvSpPr>
            <a:spLocks noGrp="1"/>
          </p:cNvSpPr>
          <p:nvPr>
            <p:ph type="dt" sz="half" idx="10"/>
          </p:nvPr>
        </p:nvSpPr>
        <p:spPr/>
        <p:txBody>
          <a:bodyPr/>
          <a:lstStyle/>
          <a:p>
            <a:fld id="{6508BC8C-C0CE-41AB-94AD-68F60E27B8A2}" type="datetimeFigureOut">
              <a:rPr lang="en-US" smtClean="0"/>
              <a:t>6/17/2021</a:t>
            </a:fld>
            <a:endParaRPr lang="en-US"/>
          </a:p>
        </p:txBody>
      </p:sp>
      <p:sp>
        <p:nvSpPr>
          <p:cNvPr id="5" name="Footer Placeholder 4">
            <a:extLst>
              <a:ext uri="{FF2B5EF4-FFF2-40B4-BE49-F238E27FC236}">
                <a16:creationId xmlns:a16="http://schemas.microsoft.com/office/drawing/2014/main" id="{25CB697C-4CA3-4D48-A24D-455BD0373675}"/>
              </a:ext>
            </a:extLst>
          </p:cNvPr>
          <p:cNvSpPr>
            <a:spLocks noGrp="1"/>
          </p:cNvSpPr>
          <p:nvPr>
            <p:ph type="ftr" sz="quarter" idx="11"/>
          </p:nvPr>
        </p:nvSpPr>
        <p:spPr/>
        <p:txBody>
          <a:bodyPr/>
          <a:lstStyle/>
          <a:p>
            <a:r>
              <a:rPr lang="en-US" dirty="0"/>
              <a:t>[Distribution Statement A] Approved for public release and unlimited distribution.</a:t>
            </a:r>
          </a:p>
        </p:txBody>
      </p:sp>
      <p:sp>
        <p:nvSpPr>
          <p:cNvPr id="6" name="Slide Number Placeholder 5">
            <a:extLst>
              <a:ext uri="{FF2B5EF4-FFF2-40B4-BE49-F238E27FC236}">
                <a16:creationId xmlns:a16="http://schemas.microsoft.com/office/drawing/2014/main" id="{1C47C5B1-294A-4DB0-BA83-3DA869FBC086}"/>
              </a:ext>
            </a:extLst>
          </p:cNvPr>
          <p:cNvSpPr>
            <a:spLocks noGrp="1"/>
          </p:cNvSpPr>
          <p:nvPr>
            <p:ph type="sldNum" sz="quarter" idx="12"/>
          </p:nvPr>
        </p:nvSpPr>
        <p:spPr/>
        <p:txBody>
          <a:bodyPr/>
          <a:lstStyle/>
          <a:p>
            <a:fld id="{F42A22D9-D015-459F-AC1C-7CB0234B6364}" type="slidenum">
              <a:rPr lang="en-US" smtClean="0"/>
              <a:t>‹#›</a:t>
            </a:fld>
            <a:endParaRPr lang="en-US"/>
          </a:p>
        </p:txBody>
      </p:sp>
    </p:spTree>
    <p:extLst>
      <p:ext uri="{BB962C8B-B14F-4D97-AF65-F5344CB8AC3E}">
        <p14:creationId xmlns:p14="http://schemas.microsoft.com/office/powerpoint/2010/main" val="14945790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6BFC49-BD6E-4536-BDF4-5C2A462D4C83}"/>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43A263-2D14-48C3-9046-EA9344063489}"/>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B310FD-8F67-442A-88C2-743EF9D5236B}"/>
              </a:ext>
            </a:extLst>
          </p:cNvPr>
          <p:cNvSpPr>
            <a:spLocks noGrp="1"/>
          </p:cNvSpPr>
          <p:nvPr>
            <p:ph type="dt" sz="half" idx="10"/>
          </p:nvPr>
        </p:nvSpPr>
        <p:spPr/>
        <p:txBody>
          <a:bodyPr/>
          <a:lstStyle/>
          <a:p>
            <a:fld id="{6508BC8C-C0CE-41AB-94AD-68F60E27B8A2}" type="datetimeFigureOut">
              <a:rPr lang="en-US" smtClean="0"/>
              <a:t>6/17/2021</a:t>
            </a:fld>
            <a:endParaRPr lang="en-US"/>
          </a:p>
        </p:txBody>
      </p:sp>
      <p:sp>
        <p:nvSpPr>
          <p:cNvPr id="5" name="Footer Placeholder 4">
            <a:extLst>
              <a:ext uri="{FF2B5EF4-FFF2-40B4-BE49-F238E27FC236}">
                <a16:creationId xmlns:a16="http://schemas.microsoft.com/office/drawing/2014/main" id="{30C187E6-798D-4844-8B80-649477F9CF13}"/>
              </a:ext>
            </a:extLst>
          </p:cNvPr>
          <p:cNvSpPr>
            <a:spLocks noGrp="1"/>
          </p:cNvSpPr>
          <p:nvPr>
            <p:ph type="ftr" sz="quarter" idx="11"/>
          </p:nvPr>
        </p:nvSpPr>
        <p:spPr/>
        <p:txBody>
          <a:bodyPr/>
          <a:lstStyle/>
          <a:p>
            <a:r>
              <a:rPr lang="en-US" dirty="0"/>
              <a:t>[Distribution Statement A] Approved for public release and unlimited distribution.</a:t>
            </a:r>
          </a:p>
        </p:txBody>
      </p:sp>
      <p:sp>
        <p:nvSpPr>
          <p:cNvPr id="6" name="Slide Number Placeholder 5">
            <a:extLst>
              <a:ext uri="{FF2B5EF4-FFF2-40B4-BE49-F238E27FC236}">
                <a16:creationId xmlns:a16="http://schemas.microsoft.com/office/drawing/2014/main" id="{B1AE5774-7BAC-4C1D-B93C-883FC247A4BC}"/>
              </a:ext>
            </a:extLst>
          </p:cNvPr>
          <p:cNvSpPr>
            <a:spLocks noGrp="1"/>
          </p:cNvSpPr>
          <p:nvPr>
            <p:ph type="sldNum" sz="quarter" idx="12"/>
          </p:nvPr>
        </p:nvSpPr>
        <p:spPr/>
        <p:txBody>
          <a:bodyPr/>
          <a:lstStyle/>
          <a:p>
            <a:fld id="{F42A22D9-D015-459F-AC1C-7CB0234B6364}" type="slidenum">
              <a:rPr lang="en-US" smtClean="0"/>
              <a:t>‹#›</a:t>
            </a:fld>
            <a:endParaRPr lang="en-US"/>
          </a:p>
        </p:txBody>
      </p:sp>
    </p:spTree>
    <p:extLst>
      <p:ext uri="{BB962C8B-B14F-4D97-AF65-F5344CB8AC3E}">
        <p14:creationId xmlns:p14="http://schemas.microsoft.com/office/powerpoint/2010/main" val="28271943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6E8E736-577F-BC44-80F2-6AC715A85858}" type="datetimeFigureOut">
              <a:rPr lang="en-US" smtClean="0"/>
              <a:t>6/17/2021</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EC3607FA-03C0-F746-ADEE-01F11F80A794}" type="slidenum">
              <a:rPr lang="en-US" smtClean="0"/>
              <a:t>‹#›</a:t>
            </a:fld>
            <a:endParaRPr lang="en-US"/>
          </a:p>
        </p:txBody>
      </p:sp>
    </p:spTree>
    <p:extLst>
      <p:ext uri="{BB962C8B-B14F-4D97-AF65-F5344CB8AC3E}">
        <p14:creationId xmlns:p14="http://schemas.microsoft.com/office/powerpoint/2010/main" val="5330711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E8E736-577F-BC44-80F2-6AC715A85858}" type="datetimeFigureOut">
              <a:rPr lang="en-US" smtClean="0"/>
              <a:t>6/17/2021</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EC3607FA-03C0-F746-ADEE-01F11F80A794}" type="slidenum">
              <a:rPr lang="en-US" smtClean="0"/>
              <a:t>‹#›</a:t>
            </a:fld>
            <a:endParaRPr lang="en-US"/>
          </a:p>
        </p:txBody>
      </p:sp>
    </p:spTree>
    <p:extLst>
      <p:ext uri="{BB962C8B-B14F-4D97-AF65-F5344CB8AC3E}">
        <p14:creationId xmlns:p14="http://schemas.microsoft.com/office/powerpoint/2010/main" val="28125624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E8E736-577F-BC44-80F2-6AC715A85858}" type="datetimeFigureOut">
              <a:rPr lang="en-US" smtClean="0"/>
              <a:t>6/17/2021</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EC3607FA-03C0-F746-ADEE-01F11F80A794}" type="slidenum">
              <a:rPr lang="en-US" smtClean="0"/>
              <a:t>‹#›</a:t>
            </a:fld>
            <a:endParaRPr lang="en-US"/>
          </a:p>
        </p:txBody>
      </p:sp>
    </p:spTree>
    <p:extLst>
      <p:ext uri="{BB962C8B-B14F-4D97-AF65-F5344CB8AC3E}">
        <p14:creationId xmlns:p14="http://schemas.microsoft.com/office/powerpoint/2010/main" val="29720612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E8E736-577F-BC44-80F2-6AC715A85858}" type="datetimeFigureOut">
              <a:rPr lang="en-US" smtClean="0"/>
              <a:t>6/17/2021</a:t>
            </a:fld>
            <a:endParaRPr 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EC3607FA-03C0-F746-ADEE-01F11F80A794}" type="slidenum">
              <a:rPr lang="en-US" smtClean="0"/>
              <a:t>‹#›</a:t>
            </a:fld>
            <a:endParaRPr lang="en-US"/>
          </a:p>
        </p:txBody>
      </p:sp>
    </p:spTree>
    <p:extLst>
      <p:ext uri="{BB962C8B-B14F-4D97-AF65-F5344CB8AC3E}">
        <p14:creationId xmlns:p14="http://schemas.microsoft.com/office/powerpoint/2010/main" val="2184281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E8E736-577F-BC44-80F2-6AC715A85858}" type="datetimeFigureOut">
              <a:rPr lang="en-US" smtClean="0"/>
              <a:t>6/17/2021</a:t>
            </a:fld>
            <a:endParaRPr lang="en-US"/>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EC3607FA-03C0-F746-ADEE-01F11F80A794}" type="slidenum">
              <a:rPr lang="en-US" smtClean="0"/>
              <a:t>‹#›</a:t>
            </a:fld>
            <a:endParaRPr lang="en-US"/>
          </a:p>
        </p:txBody>
      </p:sp>
    </p:spTree>
    <p:extLst>
      <p:ext uri="{BB962C8B-B14F-4D97-AF65-F5344CB8AC3E}">
        <p14:creationId xmlns:p14="http://schemas.microsoft.com/office/powerpoint/2010/main" val="3045688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6"/>
          <p:cNvSpPr>
            <a:spLocks noGrp="1" noChangeArrowheads="1"/>
          </p:cNvSpPr>
          <p:nvPr>
            <p:ph type="sldNum" sz="quarter" idx="10"/>
          </p:nvPr>
        </p:nvSpPr>
        <p:spPr>
          <a:xfrm>
            <a:off x="8728075" y="6551613"/>
            <a:ext cx="415925" cy="304800"/>
          </a:xfrm>
          <a:prstGeom prst="rect">
            <a:avLst/>
          </a:prstGeom>
        </p:spPr>
        <p:txBody>
          <a:bodyPr/>
          <a:lstStyle>
            <a:lvl1pPr>
              <a:defRPr sz="1200"/>
            </a:lvl1pPr>
          </a:lstStyle>
          <a:p>
            <a:pPr>
              <a:defRPr/>
            </a:pPr>
            <a:fld id="{0C933AAA-F64E-4748-8A99-DCC60F15C72A}" type="slidenum">
              <a:rPr lang="en-US" smtClean="0">
                <a:solidFill>
                  <a:srgbClr val="000000"/>
                </a:solidFill>
                <a:ea typeface="ＭＳ Ｐゴシック" pitchFamily="34" charset="-128"/>
              </a:rPr>
              <a:pPr>
                <a:defRPr/>
              </a:pPr>
              <a:t>‹#›</a:t>
            </a:fld>
            <a:endParaRPr lang="en-US" dirty="0">
              <a:solidFill>
                <a:srgbClr val="000000"/>
              </a:solidFill>
              <a:ea typeface="ＭＳ Ｐゴシック" pitchFamily="34" charset="-128"/>
            </a:endParaRPr>
          </a:p>
        </p:txBody>
      </p:sp>
      <p:sp>
        <p:nvSpPr>
          <p:cNvPr id="5" name="Footer Placeholder 4">
            <a:extLst>
              <a:ext uri="{FF2B5EF4-FFF2-40B4-BE49-F238E27FC236}">
                <a16:creationId xmlns:a16="http://schemas.microsoft.com/office/drawing/2014/main" id="{A1F9678F-060A-44DD-94D6-CC954D88F13C}"/>
              </a:ext>
            </a:extLst>
          </p:cNvPr>
          <p:cNvSpPr txBox="1">
            <a:spLocks/>
          </p:cNvSpPr>
          <p:nvPr userDrawn="1"/>
        </p:nvSpPr>
        <p:spPr>
          <a:xfrm>
            <a:off x="2616452" y="6744831"/>
            <a:ext cx="3911096" cy="113169"/>
          </a:xfrm>
          <a:prstGeom prst="rect">
            <a:avLst/>
          </a:prstGeom>
        </p:spPr>
        <p:txBody>
          <a:bodyPr vert="horz" lIns="91440" tIns="45720" rIns="91440" bIns="45720" rtlCol="0" anchor="ctr"/>
          <a:lstStyle>
            <a:defPPr>
              <a:defRPr lang="en-US"/>
            </a:defPPr>
            <a:lvl1pPr algn="ctr" rtl="0" fontAlgn="base">
              <a:spcBef>
                <a:spcPct val="0"/>
              </a:spcBef>
              <a:spcAft>
                <a:spcPct val="0"/>
              </a:spcAft>
              <a:defRPr sz="700" kern="1200">
                <a:solidFill>
                  <a:schemeClr val="tx1">
                    <a:tint val="75000"/>
                  </a:schemeClr>
                </a:solidFill>
                <a:latin typeface="Tahoma" pitchFamily="34" charset="0"/>
                <a:ea typeface="+mn-ea"/>
                <a:cs typeface="Arial" pitchFamily="34" charset="0"/>
              </a:defRPr>
            </a:lvl1pPr>
            <a:lvl2pPr marL="457200" algn="l" rtl="0" fontAlgn="base">
              <a:spcBef>
                <a:spcPct val="0"/>
              </a:spcBef>
              <a:spcAft>
                <a:spcPct val="0"/>
              </a:spcAft>
              <a:defRPr kern="1200">
                <a:solidFill>
                  <a:schemeClr val="tx1"/>
                </a:solidFill>
                <a:latin typeface="Tahoma" pitchFamily="34" charset="0"/>
                <a:ea typeface="+mn-ea"/>
                <a:cs typeface="Arial" pitchFamily="34" charset="0"/>
              </a:defRPr>
            </a:lvl2pPr>
            <a:lvl3pPr marL="914400" algn="l" rtl="0" fontAlgn="base">
              <a:spcBef>
                <a:spcPct val="0"/>
              </a:spcBef>
              <a:spcAft>
                <a:spcPct val="0"/>
              </a:spcAft>
              <a:defRPr kern="1200">
                <a:solidFill>
                  <a:schemeClr val="tx1"/>
                </a:solidFill>
                <a:latin typeface="Tahoma" pitchFamily="34" charset="0"/>
                <a:ea typeface="+mn-ea"/>
                <a:cs typeface="Arial" pitchFamily="34" charset="0"/>
              </a:defRPr>
            </a:lvl3pPr>
            <a:lvl4pPr marL="1371600" algn="l" rtl="0" fontAlgn="base">
              <a:spcBef>
                <a:spcPct val="0"/>
              </a:spcBef>
              <a:spcAft>
                <a:spcPct val="0"/>
              </a:spcAft>
              <a:defRPr kern="1200">
                <a:solidFill>
                  <a:schemeClr val="tx1"/>
                </a:solidFill>
                <a:latin typeface="Tahoma" pitchFamily="34" charset="0"/>
                <a:ea typeface="+mn-ea"/>
                <a:cs typeface="Arial" pitchFamily="34" charset="0"/>
              </a:defRPr>
            </a:lvl4pPr>
            <a:lvl5pPr marL="1828800" algn="l" rtl="0" fontAlgn="base">
              <a:spcBef>
                <a:spcPct val="0"/>
              </a:spcBef>
              <a:spcAft>
                <a:spcPct val="0"/>
              </a:spcAft>
              <a:defRPr kern="1200">
                <a:solidFill>
                  <a:schemeClr val="tx1"/>
                </a:solidFill>
                <a:latin typeface="Tahoma" pitchFamily="34" charset="0"/>
                <a:ea typeface="+mn-ea"/>
                <a:cs typeface="Arial" pitchFamily="34" charset="0"/>
              </a:defRPr>
            </a:lvl5pPr>
            <a:lvl6pPr marL="2286000" algn="l" defTabSz="914400" rtl="0" eaLnBrk="1" latinLnBrk="0" hangingPunct="1">
              <a:defRPr kern="1200">
                <a:solidFill>
                  <a:schemeClr val="tx1"/>
                </a:solidFill>
                <a:latin typeface="Tahoma" pitchFamily="34" charset="0"/>
                <a:ea typeface="+mn-ea"/>
                <a:cs typeface="Arial" pitchFamily="34" charset="0"/>
              </a:defRPr>
            </a:lvl6pPr>
            <a:lvl7pPr marL="2743200" algn="l" defTabSz="914400" rtl="0" eaLnBrk="1" latinLnBrk="0" hangingPunct="1">
              <a:defRPr kern="1200">
                <a:solidFill>
                  <a:schemeClr val="tx1"/>
                </a:solidFill>
                <a:latin typeface="Tahoma" pitchFamily="34" charset="0"/>
                <a:ea typeface="+mn-ea"/>
                <a:cs typeface="Arial" pitchFamily="34" charset="0"/>
              </a:defRPr>
            </a:lvl7pPr>
            <a:lvl8pPr marL="3200400" algn="l" defTabSz="914400" rtl="0" eaLnBrk="1" latinLnBrk="0" hangingPunct="1">
              <a:defRPr kern="1200">
                <a:solidFill>
                  <a:schemeClr val="tx1"/>
                </a:solidFill>
                <a:latin typeface="Tahoma" pitchFamily="34" charset="0"/>
                <a:ea typeface="+mn-ea"/>
                <a:cs typeface="Arial" pitchFamily="34" charset="0"/>
              </a:defRPr>
            </a:lvl8pPr>
            <a:lvl9pPr marL="3657600" algn="l" defTabSz="914400" rtl="0" eaLnBrk="1" latinLnBrk="0" hangingPunct="1">
              <a:defRPr kern="1200">
                <a:solidFill>
                  <a:schemeClr val="tx1"/>
                </a:solidFill>
                <a:latin typeface="Tahoma" pitchFamily="34" charset="0"/>
                <a:ea typeface="+mn-ea"/>
                <a:cs typeface="Arial" pitchFamily="34" charset="0"/>
              </a:defRPr>
            </a:lvl9pPr>
          </a:lstStyle>
          <a:p>
            <a:r>
              <a:rPr lang="en-US" sz="700" dirty="0"/>
              <a:t>[Distribution Statement A] Approved for public release and unlimited distribution.</a:t>
            </a:r>
          </a:p>
        </p:txBody>
      </p:sp>
    </p:spTree>
    <p:extLst>
      <p:ext uri="{BB962C8B-B14F-4D97-AF65-F5344CB8AC3E}">
        <p14:creationId xmlns:p14="http://schemas.microsoft.com/office/powerpoint/2010/main" val="272764681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6E8E736-577F-BC44-80F2-6AC715A85858}" type="datetimeFigureOut">
              <a:rPr lang="en-US" smtClean="0"/>
              <a:t>6/17/2021</a:t>
            </a:fld>
            <a:endParaRPr lang="en-US"/>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EC3607FA-03C0-F746-ADEE-01F11F80A794}" type="slidenum">
              <a:rPr lang="en-US" smtClean="0"/>
              <a:t>‹#›</a:t>
            </a:fld>
            <a:endParaRPr lang="en-US"/>
          </a:p>
        </p:txBody>
      </p:sp>
    </p:spTree>
    <p:extLst>
      <p:ext uri="{BB962C8B-B14F-4D97-AF65-F5344CB8AC3E}">
        <p14:creationId xmlns:p14="http://schemas.microsoft.com/office/powerpoint/2010/main" val="35186907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E8E736-577F-BC44-80F2-6AC715A85858}" type="datetimeFigureOut">
              <a:rPr lang="en-US" smtClean="0"/>
              <a:t>6/17/2021</a:t>
            </a:fld>
            <a:endParaRPr lang="en-US"/>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EC3607FA-03C0-F746-ADEE-01F11F80A794}" type="slidenum">
              <a:rPr lang="en-US" smtClean="0"/>
              <a:t>‹#›</a:t>
            </a:fld>
            <a:endParaRPr lang="en-US"/>
          </a:p>
        </p:txBody>
      </p:sp>
    </p:spTree>
    <p:extLst>
      <p:ext uri="{BB962C8B-B14F-4D97-AF65-F5344CB8AC3E}">
        <p14:creationId xmlns:p14="http://schemas.microsoft.com/office/powerpoint/2010/main" val="32935329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E8E736-577F-BC44-80F2-6AC715A85858}" type="datetimeFigureOut">
              <a:rPr lang="en-US" smtClean="0"/>
              <a:t>6/17/2021</a:t>
            </a:fld>
            <a:endParaRPr 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EC3607FA-03C0-F746-ADEE-01F11F80A794}" type="slidenum">
              <a:rPr lang="en-US" smtClean="0"/>
              <a:t>‹#›</a:t>
            </a:fld>
            <a:endParaRPr lang="en-US"/>
          </a:p>
        </p:txBody>
      </p:sp>
    </p:spTree>
    <p:extLst>
      <p:ext uri="{BB962C8B-B14F-4D97-AF65-F5344CB8AC3E}">
        <p14:creationId xmlns:p14="http://schemas.microsoft.com/office/powerpoint/2010/main" val="22421643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E8E736-577F-BC44-80F2-6AC715A85858}" type="datetimeFigureOut">
              <a:rPr lang="en-US" smtClean="0"/>
              <a:t>6/17/2021</a:t>
            </a:fld>
            <a:endParaRPr 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EC3607FA-03C0-F746-ADEE-01F11F80A794}" type="slidenum">
              <a:rPr lang="en-US" smtClean="0"/>
              <a:t>‹#›</a:t>
            </a:fld>
            <a:endParaRPr lang="en-US"/>
          </a:p>
        </p:txBody>
      </p:sp>
    </p:spTree>
    <p:extLst>
      <p:ext uri="{BB962C8B-B14F-4D97-AF65-F5344CB8AC3E}">
        <p14:creationId xmlns:p14="http://schemas.microsoft.com/office/powerpoint/2010/main" val="21238380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E8E736-577F-BC44-80F2-6AC715A85858}" type="datetimeFigureOut">
              <a:rPr lang="en-US" smtClean="0"/>
              <a:t>6/17/2021</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EC3607FA-03C0-F746-ADEE-01F11F80A794}" type="slidenum">
              <a:rPr lang="en-US" smtClean="0"/>
              <a:t>‹#›</a:t>
            </a:fld>
            <a:endParaRPr lang="en-US"/>
          </a:p>
        </p:txBody>
      </p:sp>
    </p:spTree>
    <p:extLst>
      <p:ext uri="{BB962C8B-B14F-4D97-AF65-F5344CB8AC3E}">
        <p14:creationId xmlns:p14="http://schemas.microsoft.com/office/powerpoint/2010/main" val="11961864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E8E736-577F-BC44-80F2-6AC715A85858}" type="datetimeFigureOut">
              <a:rPr lang="en-US" smtClean="0"/>
              <a:t>6/17/2021</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EC3607FA-03C0-F746-ADEE-01F11F80A794}" type="slidenum">
              <a:rPr lang="en-US" smtClean="0"/>
              <a:t>‹#›</a:t>
            </a:fld>
            <a:endParaRPr lang="en-US"/>
          </a:p>
        </p:txBody>
      </p:sp>
    </p:spTree>
    <p:extLst>
      <p:ext uri="{BB962C8B-B14F-4D97-AF65-F5344CB8AC3E}">
        <p14:creationId xmlns:p14="http://schemas.microsoft.com/office/powerpoint/2010/main" val="3633052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D4B28F-7BBA-4C6B-A952-F7434A75D438}"/>
              </a:ext>
            </a:extLst>
          </p:cNvPr>
          <p:cNvSpPr>
            <a:spLocks noGrp="1"/>
          </p:cNvSpPr>
          <p:nvPr>
            <p:ph type="dt" sz="half" idx="10"/>
          </p:nvPr>
        </p:nvSpPr>
        <p:spPr/>
        <p:txBody>
          <a:bodyPr/>
          <a:lstStyle/>
          <a:p>
            <a:fld id="{6508BC8C-C0CE-41AB-94AD-68F60E27B8A2}" type="datetimeFigureOut">
              <a:rPr lang="en-US" smtClean="0"/>
              <a:t>6/17/2021</a:t>
            </a:fld>
            <a:endParaRPr lang="en-US"/>
          </a:p>
        </p:txBody>
      </p:sp>
      <p:sp>
        <p:nvSpPr>
          <p:cNvPr id="3" name="Footer Placeholder 2">
            <a:extLst>
              <a:ext uri="{FF2B5EF4-FFF2-40B4-BE49-F238E27FC236}">
                <a16:creationId xmlns:a16="http://schemas.microsoft.com/office/drawing/2014/main" id="{553EEF60-66DB-417E-92CE-AE2C5B02CF27}"/>
              </a:ext>
            </a:extLst>
          </p:cNvPr>
          <p:cNvSpPr>
            <a:spLocks noGrp="1"/>
          </p:cNvSpPr>
          <p:nvPr>
            <p:ph type="ftr" sz="quarter" idx="11"/>
          </p:nvPr>
        </p:nvSpPr>
        <p:spPr/>
        <p:txBody>
          <a:bodyPr/>
          <a:lstStyle/>
          <a:p>
            <a:r>
              <a:rPr lang="en-US" dirty="0"/>
              <a:t>[Distribution Statement A] Approved for public release and unlimited distribution.</a:t>
            </a:r>
          </a:p>
        </p:txBody>
      </p:sp>
      <p:sp>
        <p:nvSpPr>
          <p:cNvPr id="4" name="Slide Number Placeholder 3">
            <a:extLst>
              <a:ext uri="{FF2B5EF4-FFF2-40B4-BE49-F238E27FC236}">
                <a16:creationId xmlns:a16="http://schemas.microsoft.com/office/drawing/2014/main" id="{1755CE1E-4332-46F1-AA13-D4465150C510}"/>
              </a:ext>
            </a:extLst>
          </p:cNvPr>
          <p:cNvSpPr>
            <a:spLocks noGrp="1"/>
          </p:cNvSpPr>
          <p:nvPr>
            <p:ph type="sldNum" sz="quarter" idx="12"/>
          </p:nvPr>
        </p:nvSpPr>
        <p:spPr/>
        <p:txBody>
          <a:bodyPr/>
          <a:lstStyle/>
          <a:p>
            <a:fld id="{F42A22D9-D015-459F-AC1C-7CB0234B6364}" type="slidenum">
              <a:rPr lang="en-US" smtClean="0"/>
              <a:t>‹#›</a:t>
            </a:fld>
            <a:endParaRPr lang="en-US"/>
          </a:p>
        </p:txBody>
      </p:sp>
    </p:spTree>
    <p:extLst>
      <p:ext uri="{BB962C8B-B14F-4D97-AF65-F5344CB8AC3E}">
        <p14:creationId xmlns:p14="http://schemas.microsoft.com/office/powerpoint/2010/main" val="1588641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D4103-4558-441F-BAD5-D343E93C74C9}"/>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C77130F6-C080-4F62-B8FE-68DB9251C448}"/>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B8365277-7090-4D87-9D47-C9458FAB81B3}"/>
              </a:ext>
            </a:extLst>
          </p:cNvPr>
          <p:cNvSpPr>
            <a:spLocks noGrp="1"/>
          </p:cNvSpPr>
          <p:nvPr>
            <p:ph type="dt" sz="half" idx="10"/>
          </p:nvPr>
        </p:nvSpPr>
        <p:spPr/>
        <p:txBody>
          <a:bodyPr/>
          <a:lstStyle/>
          <a:p>
            <a:fld id="{6508BC8C-C0CE-41AB-94AD-68F60E27B8A2}" type="datetimeFigureOut">
              <a:rPr lang="en-US" smtClean="0"/>
              <a:t>6/17/2021</a:t>
            </a:fld>
            <a:endParaRPr lang="en-US"/>
          </a:p>
        </p:txBody>
      </p:sp>
      <p:sp>
        <p:nvSpPr>
          <p:cNvPr id="5" name="Footer Placeholder 4">
            <a:extLst>
              <a:ext uri="{FF2B5EF4-FFF2-40B4-BE49-F238E27FC236}">
                <a16:creationId xmlns:a16="http://schemas.microsoft.com/office/drawing/2014/main" id="{4F18210E-F0F0-4540-BA86-D62EA1C4D237}"/>
              </a:ext>
            </a:extLst>
          </p:cNvPr>
          <p:cNvSpPr>
            <a:spLocks noGrp="1"/>
          </p:cNvSpPr>
          <p:nvPr>
            <p:ph type="ftr" sz="quarter" idx="11"/>
          </p:nvPr>
        </p:nvSpPr>
        <p:spPr/>
        <p:txBody>
          <a:bodyPr/>
          <a:lstStyle/>
          <a:p>
            <a:r>
              <a:rPr lang="en-US" dirty="0"/>
              <a:t>[Distribution Statement A] Approved for public release and unlimited distribution.</a:t>
            </a:r>
          </a:p>
        </p:txBody>
      </p:sp>
      <p:sp>
        <p:nvSpPr>
          <p:cNvPr id="6" name="Slide Number Placeholder 5">
            <a:extLst>
              <a:ext uri="{FF2B5EF4-FFF2-40B4-BE49-F238E27FC236}">
                <a16:creationId xmlns:a16="http://schemas.microsoft.com/office/drawing/2014/main" id="{774B3151-1D36-4ED7-900D-F2B76289EF6E}"/>
              </a:ext>
            </a:extLst>
          </p:cNvPr>
          <p:cNvSpPr>
            <a:spLocks noGrp="1"/>
          </p:cNvSpPr>
          <p:nvPr>
            <p:ph type="sldNum" sz="quarter" idx="12"/>
          </p:nvPr>
        </p:nvSpPr>
        <p:spPr/>
        <p:txBody>
          <a:bodyPr/>
          <a:lstStyle/>
          <a:p>
            <a:fld id="{F42A22D9-D015-459F-AC1C-7CB0234B6364}" type="slidenum">
              <a:rPr lang="en-US" smtClean="0"/>
              <a:t>‹#›</a:t>
            </a:fld>
            <a:endParaRPr lang="en-US"/>
          </a:p>
        </p:txBody>
      </p:sp>
    </p:spTree>
    <p:extLst>
      <p:ext uri="{BB962C8B-B14F-4D97-AF65-F5344CB8AC3E}">
        <p14:creationId xmlns:p14="http://schemas.microsoft.com/office/powerpoint/2010/main" val="184001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91981-E23B-47E6-9BF4-BEBAA7FA7B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BC8FBD-8DC5-40A0-8B19-F2F66A64B6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7E2A3B-4011-486E-8DDB-35F4BF5A7105}"/>
              </a:ext>
            </a:extLst>
          </p:cNvPr>
          <p:cNvSpPr>
            <a:spLocks noGrp="1"/>
          </p:cNvSpPr>
          <p:nvPr>
            <p:ph type="dt" sz="half" idx="10"/>
          </p:nvPr>
        </p:nvSpPr>
        <p:spPr/>
        <p:txBody>
          <a:bodyPr/>
          <a:lstStyle/>
          <a:p>
            <a:fld id="{6508BC8C-C0CE-41AB-94AD-68F60E27B8A2}" type="datetimeFigureOut">
              <a:rPr lang="en-US" smtClean="0"/>
              <a:t>6/17/2021</a:t>
            </a:fld>
            <a:endParaRPr lang="en-US"/>
          </a:p>
        </p:txBody>
      </p:sp>
      <p:sp>
        <p:nvSpPr>
          <p:cNvPr id="5" name="Footer Placeholder 4">
            <a:extLst>
              <a:ext uri="{FF2B5EF4-FFF2-40B4-BE49-F238E27FC236}">
                <a16:creationId xmlns:a16="http://schemas.microsoft.com/office/drawing/2014/main" id="{E3055E00-688B-402D-AA87-D2176B6A2CB4}"/>
              </a:ext>
            </a:extLst>
          </p:cNvPr>
          <p:cNvSpPr>
            <a:spLocks noGrp="1"/>
          </p:cNvSpPr>
          <p:nvPr>
            <p:ph type="ftr" sz="quarter" idx="11"/>
          </p:nvPr>
        </p:nvSpPr>
        <p:spPr/>
        <p:txBody>
          <a:bodyPr/>
          <a:lstStyle/>
          <a:p>
            <a:r>
              <a:rPr lang="en-US" dirty="0"/>
              <a:t>[Distribution Statement A] Approved for public release and unlimited distribution.</a:t>
            </a:r>
          </a:p>
        </p:txBody>
      </p:sp>
      <p:sp>
        <p:nvSpPr>
          <p:cNvPr id="6" name="Slide Number Placeholder 5">
            <a:extLst>
              <a:ext uri="{FF2B5EF4-FFF2-40B4-BE49-F238E27FC236}">
                <a16:creationId xmlns:a16="http://schemas.microsoft.com/office/drawing/2014/main" id="{2E645E9F-1322-40BB-B9EB-276EBD5226E1}"/>
              </a:ext>
            </a:extLst>
          </p:cNvPr>
          <p:cNvSpPr>
            <a:spLocks noGrp="1"/>
          </p:cNvSpPr>
          <p:nvPr>
            <p:ph type="sldNum" sz="quarter" idx="12"/>
          </p:nvPr>
        </p:nvSpPr>
        <p:spPr/>
        <p:txBody>
          <a:bodyPr/>
          <a:lstStyle/>
          <a:p>
            <a:fld id="{F42A22D9-D015-459F-AC1C-7CB0234B6364}" type="slidenum">
              <a:rPr lang="en-US" smtClean="0"/>
              <a:t>‹#›</a:t>
            </a:fld>
            <a:endParaRPr lang="en-US"/>
          </a:p>
        </p:txBody>
      </p:sp>
    </p:spTree>
    <p:extLst>
      <p:ext uri="{BB962C8B-B14F-4D97-AF65-F5344CB8AC3E}">
        <p14:creationId xmlns:p14="http://schemas.microsoft.com/office/powerpoint/2010/main" val="30615151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CA355-52AA-44DF-AF93-BBF6B73908D4}"/>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379052AE-79DA-4699-891C-A932E524C8A6}"/>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065EA2-2D2A-4950-AEFB-6D2353019798}"/>
              </a:ext>
            </a:extLst>
          </p:cNvPr>
          <p:cNvSpPr>
            <a:spLocks noGrp="1"/>
          </p:cNvSpPr>
          <p:nvPr>
            <p:ph type="dt" sz="half" idx="10"/>
          </p:nvPr>
        </p:nvSpPr>
        <p:spPr/>
        <p:txBody>
          <a:bodyPr/>
          <a:lstStyle/>
          <a:p>
            <a:fld id="{6508BC8C-C0CE-41AB-94AD-68F60E27B8A2}" type="datetimeFigureOut">
              <a:rPr lang="en-US" smtClean="0"/>
              <a:t>6/17/2021</a:t>
            </a:fld>
            <a:endParaRPr lang="en-US"/>
          </a:p>
        </p:txBody>
      </p:sp>
      <p:sp>
        <p:nvSpPr>
          <p:cNvPr id="5" name="Footer Placeholder 4">
            <a:extLst>
              <a:ext uri="{FF2B5EF4-FFF2-40B4-BE49-F238E27FC236}">
                <a16:creationId xmlns:a16="http://schemas.microsoft.com/office/drawing/2014/main" id="{A6775433-B2C3-47AE-A9D5-289214D69439}"/>
              </a:ext>
            </a:extLst>
          </p:cNvPr>
          <p:cNvSpPr>
            <a:spLocks noGrp="1"/>
          </p:cNvSpPr>
          <p:nvPr>
            <p:ph type="ftr" sz="quarter" idx="11"/>
          </p:nvPr>
        </p:nvSpPr>
        <p:spPr/>
        <p:txBody>
          <a:bodyPr/>
          <a:lstStyle/>
          <a:p>
            <a:r>
              <a:rPr lang="en-US" dirty="0"/>
              <a:t>[Distribution Statement A] Approved for public release and unlimited distribution.</a:t>
            </a:r>
          </a:p>
        </p:txBody>
      </p:sp>
      <p:sp>
        <p:nvSpPr>
          <p:cNvPr id="6" name="Slide Number Placeholder 5">
            <a:extLst>
              <a:ext uri="{FF2B5EF4-FFF2-40B4-BE49-F238E27FC236}">
                <a16:creationId xmlns:a16="http://schemas.microsoft.com/office/drawing/2014/main" id="{E004C04F-5A0B-4B1C-B7AB-64565629EE35}"/>
              </a:ext>
            </a:extLst>
          </p:cNvPr>
          <p:cNvSpPr>
            <a:spLocks noGrp="1"/>
          </p:cNvSpPr>
          <p:nvPr>
            <p:ph type="sldNum" sz="quarter" idx="12"/>
          </p:nvPr>
        </p:nvSpPr>
        <p:spPr/>
        <p:txBody>
          <a:bodyPr/>
          <a:lstStyle/>
          <a:p>
            <a:fld id="{F42A22D9-D015-459F-AC1C-7CB0234B6364}" type="slidenum">
              <a:rPr lang="en-US" smtClean="0"/>
              <a:t>‹#›</a:t>
            </a:fld>
            <a:endParaRPr lang="en-US"/>
          </a:p>
        </p:txBody>
      </p:sp>
    </p:spTree>
    <p:extLst>
      <p:ext uri="{BB962C8B-B14F-4D97-AF65-F5344CB8AC3E}">
        <p14:creationId xmlns:p14="http://schemas.microsoft.com/office/powerpoint/2010/main" val="1890441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D6D43-6AB0-4072-985E-5AD1114B27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37769E-59B5-491A-BC97-EAB94118E85B}"/>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97B6B8E-B26B-4FB1-B443-775130280ECD}"/>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2B84F5-9BAF-4596-8C70-65D45177D917}"/>
              </a:ext>
            </a:extLst>
          </p:cNvPr>
          <p:cNvSpPr>
            <a:spLocks noGrp="1"/>
          </p:cNvSpPr>
          <p:nvPr>
            <p:ph type="dt" sz="half" idx="10"/>
          </p:nvPr>
        </p:nvSpPr>
        <p:spPr/>
        <p:txBody>
          <a:bodyPr/>
          <a:lstStyle/>
          <a:p>
            <a:fld id="{6508BC8C-C0CE-41AB-94AD-68F60E27B8A2}" type="datetimeFigureOut">
              <a:rPr lang="en-US" smtClean="0"/>
              <a:t>6/17/2021</a:t>
            </a:fld>
            <a:endParaRPr lang="en-US"/>
          </a:p>
        </p:txBody>
      </p:sp>
      <p:sp>
        <p:nvSpPr>
          <p:cNvPr id="6" name="Footer Placeholder 5">
            <a:extLst>
              <a:ext uri="{FF2B5EF4-FFF2-40B4-BE49-F238E27FC236}">
                <a16:creationId xmlns:a16="http://schemas.microsoft.com/office/drawing/2014/main" id="{345BAA15-7646-42C4-928E-904AE0F97AD7}"/>
              </a:ext>
            </a:extLst>
          </p:cNvPr>
          <p:cNvSpPr>
            <a:spLocks noGrp="1"/>
          </p:cNvSpPr>
          <p:nvPr>
            <p:ph type="ftr" sz="quarter" idx="11"/>
          </p:nvPr>
        </p:nvSpPr>
        <p:spPr/>
        <p:txBody>
          <a:bodyPr/>
          <a:lstStyle/>
          <a:p>
            <a:r>
              <a:rPr lang="en-US" dirty="0"/>
              <a:t>[Distribution Statement A] Approved for public release and unlimited distribution.</a:t>
            </a:r>
          </a:p>
        </p:txBody>
      </p:sp>
      <p:sp>
        <p:nvSpPr>
          <p:cNvPr id="7" name="Slide Number Placeholder 6">
            <a:extLst>
              <a:ext uri="{FF2B5EF4-FFF2-40B4-BE49-F238E27FC236}">
                <a16:creationId xmlns:a16="http://schemas.microsoft.com/office/drawing/2014/main" id="{574B174A-54F0-4612-BF11-64D7D3A9A551}"/>
              </a:ext>
            </a:extLst>
          </p:cNvPr>
          <p:cNvSpPr>
            <a:spLocks noGrp="1"/>
          </p:cNvSpPr>
          <p:nvPr>
            <p:ph type="sldNum" sz="quarter" idx="12"/>
          </p:nvPr>
        </p:nvSpPr>
        <p:spPr/>
        <p:txBody>
          <a:bodyPr/>
          <a:lstStyle/>
          <a:p>
            <a:fld id="{F42A22D9-D015-459F-AC1C-7CB0234B6364}" type="slidenum">
              <a:rPr lang="en-US" smtClean="0"/>
              <a:t>‹#›</a:t>
            </a:fld>
            <a:endParaRPr lang="en-US"/>
          </a:p>
        </p:txBody>
      </p:sp>
    </p:spTree>
    <p:extLst>
      <p:ext uri="{BB962C8B-B14F-4D97-AF65-F5344CB8AC3E}">
        <p14:creationId xmlns:p14="http://schemas.microsoft.com/office/powerpoint/2010/main" val="2781682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CA273-BE36-4B8D-956F-860AD47F2ECA}"/>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19196B-0994-4201-9034-34D5D3B044F4}"/>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8B6CD-2286-4431-8383-0951B7438BAA}"/>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ED3B096-C681-4E02-A4ED-D6BD8FE4339A}"/>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C76BFA41-75A8-4FD3-8892-06BF4407356E}"/>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F85412-BD6F-4D44-8E69-FCE3C26FC5B1}"/>
              </a:ext>
            </a:extLst>
          </p:cNvPr>
          <p:cNvSpPr>
            <a:spLocks noGrp="1"/>
          </p:cNvSpPr>
          <p:nvPr>
            <p:ph type="dt" sz="half" idx="10"/>
          </p:nvPr>
        </p:nvSpPr>
        <p:spPr/>
        <p:txBody>
          <a:bodyPr/>
          <a:lstStyle/>
          <a:p>
            <a:fld id="{6508BC8C-C0CE-41AB-94AD-68F60E27B8A2}" type="datetimeFigureOut">
              <a:rPr lang="en-US" smtClean="0"/>
              <a:t>6/17/2021</a:t>
            </a:fld>
            <a:endParaRPr lang="en-US"/>
          </a:p>
        </p:txBody>
      </p:sp>
      <p:sp>
        <p:nvSpPr>
          <p:cNvPr id="8" name="Footer Placeholder 7">
            <a:extLst>
              <a:ext uri="{FF2B5EF4-FFF2-40B4-BE49-F238E27FC236}">
                <a16:creationId xmlns:a16="http://schemas.microsoft.com/office/drawing/2014/main" id="{4A261112-2216-4E07-BBF2-F283A946CA88}"/>
              </a:ext>
            </a:extLst>
          </p:cNvPr>
          <p:cNvSpPr>
            <a:spLocks noGrp="1"/>
          </p:cNvSpPr>
          <p:nvPr>
            <p:ph type="ftr" sz="quarter" idx="11"/>
          </p:nvPr>
        </p:nvSpPr>
        <p:spPr/>
        <p:txBody>
          <a:bodyPr/>
          <a:lstStyle/>
          <a:p>
            <a:r>
              <a:rPr lang="en-US" dirty="0"/>
              <a:t>[Distribution Statement A] Approved for public release and unlimited distribution.</a:t>
            </a:r>
          </a:p>
        </p:txBody>
      </p:sp>
      <p:sp>
        <p:nvSpPr>
          <p:cNvPr id="9" name="Slide Number Placeholder 8">
            <a:extLst>
              <a:ext uri="{FF2B5EF4-FFF2-40B4-BE49-F238E27FC236}">
                <a16:creationId xmlns:a16="http://schemas.microsoft.com/office/drawing/2014/main" id="{CD42617D-16D2-40B1-9449-35146C5CCB82}"/>
              </a:ext>
            </a:extLst>
          </p:cNvPr>
          <p:cNvSpPr>
            <a:spLocks noGrp="1"/>
          </p:cNvSpPr>
          <p:nvPr>
            <p:ph type="sldNum" sz="quarter" idx="12"/>
          </p:nvPr>
        </p:nvSpPr>
        <p:spPr/>
        <p:txBody>
          <a:bodyPr/>
          <a:lstStyle/>
          <a:p>
            <a:fld id="{F42A22D9-D015-459F-AC1C-7CB0234B6364}" type="slidenum">
              <a:rPr lang="en-US" smtClean="0"/>
              <a:t>‹#›</a:t>
            </a:fld>
            <a:endParaRPr lang="en-US"/>
          </a:p>
        </p:txBody>
      </p:sp>
    </p:spTree>
    <p:extLst>
      <p:ext uri="{BB962C8B-B14F-4D97-AF65-F5344CB8AC3E}">
        <p14:creationId xmlns:p14="http://schemas.microsoft.com/office/powerpoint/2010/main" val="1245846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6ABB4-2134-48C7-9A7B-CD6C7E4D73A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5A7098-E44F-4C3B-9993-2EBA6D5F3799}"/>
              </a:ext>
            </a:extLst>
          </p:cNvPr>
          <p:cNvSpPr>
            <a:spLocks noGrp="1"/>
          </p:cNvSpPr>
          <p:nvPr>
            <p:ph type="dt" sz="half" idx="10"/>
          </p:nvPr>
        </p:nvSpPr>
        <p:spPr/>
        <p:txBody>
          <a:bodyPr/>
          <a:lstStyle/>
          <a:p>
            <a:fld id="{6508BC8C-C0CE-41AB-94AD-68F60E27B8A2}" type="datetimeFigureOut">
              <a:rPr lang="en-US" smtClean="0"/>
              <a:t>6/17/2021</a:t>
            </a:fld>
            <a:endParaRPr lang="en-US"/>
          </a:p>
        </p:txBody>
      </p:sp>
      <p:sp>
        <p:nvSpPr>
          <p:cNvPr id="4" name="Footer Placeholder 3">
            <a:extLst>
              <a:ext uri="{FF2B5EF4-FFF2-40B4-BE49-F238E27FC236}">
                <a16:creationId xmlns:a16="http://schemas.microsoft.com/office/drawing/2014/main" id="{5082E6E8-1A68-4636-9737-B0B7434E82A5}"/>
              </a:ext>
            </a:extLst>
          </p:cNvPr>
          <p:cNvSpPr>
            <a:spLocks noGrp="1"/>
          </p:cNvSpPr>
          <p:nvPr>
            <p:ph type="ftr" sz="quarter" idx="11"/>
          </p:nvPr>
        </p:nvSpPr>
        <p:spPr/>
        <p:txBody>
          <a:bodyPr/>
          <a:lstStyle/>
          <a:p>
            <a:r>
              <a:rPr lang="en-US" dirty="0"/>
              <a:t>[Distribution Statement A] Approved for public release and unlimited distribution.</a:t>
            </a:r>
          </a:p>
        </p:txBody>
      </p:sp>
      <p:sp>
        <p:nvSpPr>
          <p:cNvPr id="5" name="Slide Number Placeholder 4">
            <a:extLst>
              <a:ext uri="{FF2B5EF4-FFF2-40B4-BE49-F238E27FC236}">
                <a16:creationId xmlns:a16="http://schemas.microsoft.com/office/drawing/2014/main" id="{03E170DE-72A8-494D-88DF-528CCE45A6C3}"/>
              </a:ext>
            </a:extLst>
          </p:cNvPr>
          <p:cNvSpPr>
            <a:spLocks noGrp="1"/>
          </p:cNvSpPr>
          <p:nvPr>
            <p:ph type="sldNum" sz="quarter" idx="12"/>
          </p:nvPr>
        </p:nvSpPr>
        <p:spPr/>
        <p:txBody>
          <a:bodyPr/>
          <a:lstStyle/>
          <a:p>
            <a:fld id="{F42A22D9-D015-459F-AC1C-7CB0234B6364}" type="slidenum">
              <a:rPr lang="en-US" smtClean="0"/>
              <a:t>‹#›</a:t>
            </a:fld>
            <a:endParaRPr lang="en-US"/>
          </a:p>
        </p:txBody>
      </p:sp>
    </p:spTree>
    <p:extLst>
      <p:ext uri="{BB962C8B-B14F-4D97-AF65-F5344CB8AC3E}">
        <p14:creationId xmlns:p14="http://schemas.microsoft.com/office/powerpoint/2010/main" val="258942005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bwMode="auto">
          <a:xfrm>
            <a:off x="166688" y="192088"/>
            <a:ext cx="8237537" cy="889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p>
        </p:txBody>
      </p:sp>
      <p:sp>
        <p:nvSpPr>
          <p:cNvPr id="10243" name="Rectangle 3"/>
          <p:cNvSpPr>
            <a:spLocks noGrp="1" noChangeArrowheads="1"/>
          </p:cNvSpPr>
          <p:nvPr>
            <p:ph type="body" idx="1"/>
          </p:nvPr>
        </p:nvSpPr>
        <p:spPr bwMode="auto">
          <a:xfrm>
            <a:off x="455613" y="1201738"/>
            <a:ext cx="8237537" cy="484028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E57A69EC-AC43-4D88-89EA-ADDEA613E930}"/>
              </a:ext>
            </a:extLst>
          </p:cNvPr>
          <p:cNvSpPr>
            <a:spLocks noGrp="1"/>
          </p:cNvSpPr>
          <p:nvPr>
            <p:ph type="ftr" sz="quarter" idx="3"/>
          </p:nvPr>
        </p:nvSpPr>
        <p:spPr>
          <a:xfrm>
            <a:off x="2596364" y="6726725"/>
            <a:ext cx="3951272" cy="131275"/>
          </a:xfrm>
          <a:prstGeom prst="rect">
            <a:avLst/>
          </a:prstGeom>
        </p:spPr>
        <p:txBody>
          <a:bodyPr vert="horz" lIns="91440" tIns="45720" rIns="91440" bIns="45720" rtlCol="0" anchor="ctr"/>
          <a:lstStyle>
            <a:lvl1pPr algn="ctr">
              <a:defRPr sz="700">
                <a:solidFill>
                  <a:schemeClr val="tx1">
                    <a:tint val="75000"/>
                  </a:schemeClr>
                </a:solidFill>
              </a:defRPr>
            </a:lvl1pPr>
          </a:lstStyle>
          <a:p>
            <a:r>
              <a:rPr lang="en-US" dirty="0"/>
              <a:t>[Distribution Statement A] Approved for public release and unlimited distribution.</a:t>
            </a:r>
          </a:p>
        </p:txBody>
      </p:sp>
    </p:spTree>
    <p:extLst>
      <p:ext uri="{BB962C8B-B14F-4D97-AF65-F5344CB8AC3E}">
        <p14:creationId xmlns:p14="http://schemas.microsoft.com/office/powerpoint/2010/main" val="1699258717"/>
      </p:ext>
    </p:extLst>
  </p:cSld>
  <p:clrMap bg1="lt1" tx1="dk1" bg2="lt2" tx2="dk2" accent1="accent1" accent2="accent2" accent3="accent3" accent4="accent4" accent5="accent5" accent6="accent6" hlink="hlink" folHlink="folHlink"/>
  <p:sldLayoutIdLst>
    <p:sldLayoutId id="2147484185" r:id="rId1"/>
    <p:sldLayoutId id="2147484186" r:id="rId2"/>
    <p:sldLayoutId id="2147484468" r:id="rId3"/>
  </p:sldLayoutIdLst>
  <p:transition>
    <p:fade/>
  </p:transition>
  <p:hf hdr="0" dt="0"/>
  <p:txStyles>
    <p:titleStyle>
      <a:lvl1pPr algn="l" rtl="0" eaLnBrk="0" fontAlgn="base" hangingPunct="0">
        <a:spcBef>
          <a:spcPct val="0"/>
        </a:spcBef>
        <a:spcAft>
          <a:spcPct val="0"/>
        </a:spcAft>
        <a:defRPr sz="3200" b="1">
          <a:solidFill>
            <a:schemeClr val="tx2"/>
          </a:solidFill>
          <a:latin typeface="Arial" pitchFamily="34" charset="0"/>
          <a:ea typeface="+mj-ea"/>
          <a:cs typeface="+mj-cs"/>
        </a:defRPr>
      </a:lvl1pPr>
      <a:lvl2pPr algn="l" rtl="0" eaLnBrk="0" fontAlgn="base" hangingPunct="0">
        <a:spcBef>
          <a:spcPct val="0"/>
        </a:spcBef>
        <a:spcAft>
          <a:spcPct val="0"/>
        </a:spcAft>
        <a:defRPr sz="3200" b="1">
          <a:solidFill>
            <a:schemeClr val="tx2"/>
          </a:solidFill>
          <a:latin typeface="Arial" pitchFamily="34" charset="0"/>
        </a:defRPr>
      </a:lvl2pPr>
      <a:lvl3pPr algn="l" rtl="0" eaLnBrk="0" fontAlgn="base" hangingPunct="0">
        <a:spcBef>
          <a:spcPct val="0"/>
        </a:spcBef>
        <a:spcAft>
          <a:spcPct val="0"/>
        </a:spcAft>
        <a:defRPr sz="3200" b="1">
          <a:solidFill>
            <a:schemeClr val="tx2"/>
          </a:solidFill>
          <a:latin typeface="Arial" pitchFamily="34" charset="0"/>
        </a:defRPr>
      </a:lvl3pPr>
      <a:lvl4pPr algn="l" rtl="0" eaLnBrk="0" fontAlgn="base" hangingPunct="0">
        <a:spcBef>
          <a:spcPct val="0"/>
        </a:spcBef>
        <a:spcAft>
          <a:spcPct val="0"/>
        </a:spcAft>
        <a:defRPr sz="3200" b="1">
          <a:solidFill>
            <a:schemeClr val="tx2"/>
          </a:solidFill>
          <a:latin typeface="Arial" pitchFamily="34" charset="0"/>
        </a:defRPr>
      </a:lvl4pPr>
      <a:lvl5pPr algn="l" rtl="0" eaLnBrk="0" fontAlgn="base" hangingPunct="0">
        <a:spcBef>
          <a:spcPct val="0"/>
        </a:spcBef>
        <a:spcAft>
          <a:spcPct val="0"/>
        </a:spcAft>
        <a:defRPr sz="3200" b="1">
          <a:solidFill>
            <a:schemeClr val="tx2"/>
          </a:solidFill>
          <a:latin typeface="Arial" pitchFamily="34" charset="0"/>
        </a:defRPr>
      </a:lvl5pPr>
      <a:lvl6pPr marL="457200" algn="l" rtl="0" eaLnBrk="1" fontAlgn="base" hangingPunct="1">
        <a:spcBef>
          <a:spcPct val="0"/>
        </a:spcBef>
        <a:spcAft>
          <a:spcPct val="0"/>
        </a:spcAft>
        <a:defRPr sz="3200" b="1">
          <a:solidFill>
            <a:schemeClr val="tx2"/>
          </a:solidFill>
          <a:latin typeface="Verdana" pitchFamily="96" charset="0"/>
        </a:defRPr>
      </a:lvl6pPr>
      <a:lvl7pPr marL="914400" algn="l" rtl="0" eaLnBrk="1" fontAlgn="base" hangingPunct="1">
        <a:spcBef>
          <a:spcPct val="0"/>
        </a:spcBef>
        <a:spcAft>
          <a:spcPct val="0"/>
        </a:spcAft>
        <a:defRPr sz="3200" b="1">
          <a:solidFill>
            <a:schemeClr val="tx2"/>
          </a:solidFill>
          <a:latin typeface="Verdana" pitchFamily="96" charset="0"/>
        </a:defRPr>
      </a:lvl7pPr>
      <a:lvl8pPr marL="1371600" algn="l" rtl="0" eaLnBrk="1" fontAlgn="base" hangingPunct="1">
        <a:spcBef>
          <a:spcPct val="0"/>
        </a:spcBef>
        <a:spcAft>
          <a:spcPct val="0"/>
        </a:spcAft>
        <a:defRPr sz="3200" b="1">
          <a:solidFill>
            <a:schemeClr val="tx2"/>
          </a:solidFill>
          <a:latin typeface="Verdana" pitchFamily="96" charset="0"/>
        </a:defRPr>
      </a:lvl8pPr>
      <a:lvl9pPr marL="1828800" algn="l" rtl="0" eaLnBrk="1" fontAlgn="base" hangingPunct="1">
        <a:spcBef>
          <a:spcPct val="0"/>
        </a:spcBef>
        <a:spcAft>
          <a:spcPct val="0"/>
        </a:spcAft>
        <a:defRPr sz="3200" b="1">
          <a:solidFill>
            <a:schemeClr val="tx2"/>
          </a:solidFill>
          <a:latin typeface="Verdana" pitchFamily="96" charset="0"/>
        </a:defRPr>
      </a:lvl9pPr>
    </p:titleStyle>
    <p:body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588DD3-D3FF-4A14-85F1-DA0F0F3E318A}"/>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4685911-0469-4456-9629-14F06318A3B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B7579F1-EAB7-4039-8B8E-27A01D1DE3BD}"/>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508BC8C-C0CE-41AB-94AD-68F60E27B8A2}" type="datetimeFigureOut">
              <a:rPr lang="en-US" smtClean="0"/>
              <a:t>6/17/2021</a:t>
            </a:fld>
            <a:endParaRPr lang="en-US"/>
          </a:p>
        </p:txBody>
      </p:sp>
      <p:sp>
        <p:nvSpPr>
          <p:cNvPr id="5" name="Footer Placeholder 4">
            <a:extLst>
              <a:ext uri="{FF2B5EF4-FFF2-40B4-BE49-F238E27FC236}">
                <a16:creationId xmlns:a16="http://schemas.microsoft.com/office/drawing/2014/main" id="{FB2E5C26-A07E-443E-B763-D957E8950727}"/>
              </a:ext>
            </a:extLst>
          </p:cNvPr>
          <p:cNvSpPr>
            <a:spLocks noGrp="1"/>
          </p:cNvSpPr>
          <p:nvPr>
            <p:ph type="ftr" sz="quarter" idx="3"/>
          </p:nvPr>
        </p:nvSpPr>
        <p:spPr>
          <a:xfrm>
            <a:off x="2833735" y="6721476"/>
            <a:ext cx="3476529" cy="136523"/>
          </a:xfrm>
          <a:prstGeom prst="rect">
            <a:avLst/>
          </a:prstGeom>
        </p:spPr>
        <p:txBody>
          <a:bodyPr vert="horz" lIns="91440" tIns="45720" rIns="91440" bIns="45720" rtlCol="0" anchor="ctr"/>
          <a:lstStyle>
            <a:lvl1pPr algn="ctr">
              <a:defRPr sz="700">
                <a:solidFill>
                  <a:schemeClr val="tx1">
                    <a:tint val="75000"/>
                  </a:schemeClr>
                </a:solidFill>
              </a:defRPr>
            </a:lvl1pPr>
          </a:lstStyle>
          <a:p>
            <a:r>
              <a:rPr lang="en-US" dirty="0"/>
              <a:t>[Distribution Statement A] Approved for public release and unlimited distribution.</a:t>
            </a:r>
          </a:p>
        </p:txBody>
      </p:sp>
      <p:sp>
        <p:nvSpPr>
          <p:cNvPr id="6" name="Slide Number Placeholder 5">
            <a:extLst>
              <a:ext uri="{FF2B5EF4-FFF2-40B4-BE49-F238E27FC236}">
                <a16:creationId xmlns:a16="http://schemas.microsoft.com/office/drawing/2014/main" id="{FCA381D6-8B5A-4664-8A08-178857D9EE72}"/>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42A22D9-D015-459F-AC1C-7CB0234B6364}" type="slidenum">
              <a:rPr lang="en-US" smtClean="0"/>
              <a:t>‹#›</a:t>
            </a:fld>
            <a:endParaRPr lang="en-US"/>
          </a:p>
        </p:txBody>
      </p:sp>
    </p:spTree>
    <p:extLst>
      <p:ext uri="{BB962C8B-B14F-4D97-AF65-F5344CB8AC3E}">
        <p14:creationId xmlns:p14="http://schemas.microsoft.com/office/powerpoint/2010/main" val="164510337"/>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E8E736-577F-BC44-80F2-6AC715A85858}" type="datetimeFigureOut">
              <a:rPr lang="en-US" smtClean="0"/>
              <a:t>6/17/2021</a:t>
            </a:fld>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3607FA-03C0-F746-ADEE-01F11F80A794}" type="slidenum">
              <a:rPr lang="en-US" smtClean="0"/>
              <a:t>‹#›</a:t>
            </a:fld>
            <a:endParaRPr lang="en-US"/>
          </a:p>
        </p:txBody>
      </p:sp>
      <p:sp>
        <p:nvSpPr>
          <p:cNvPr id="7" name="Footer Placeholder 4">
            <a:extLst>
              <a:ext uri="{FF2B5EF4-FFF2-40B4-BE49-F238E27FC236}">
                <a16:creationId xmlns:a16="http://schemas.microsoft.com/office/drawing/2014/main" id="{742FA567-27FE-4F81-BB60-11545B6FB2B7}"/>
              </a:ext>
            </a:extLst>
          </p:cNvPr>
          <p:cNvSpPr txBox="1">
            <a:spLocks/>
          </p:cNvSpPr>
          <p:nvPr userDrawn="1"/>
        </p:nvSpPr>
        <p:spPr>
          <a:xfrm>
            <a:off x="2833735" y="6721476"/>
            <a:ext cx="3476529" cy="136523"/>
          </a:xfrm>
          <a:prstGeom prst="rect">
            <a:avLst/>
          </a:prstGeom>
        </p:spPr>
        <p:txBody>
          <a:bodyPr vert="horz" lIns="91440" tIns="45720" rIns="91440" bIns="45720" rtlCol="0" anchor="ctr"/>
          <a:lstStyle>
            <a:defPPr>
              <a:defRPr lang="en-US"/>
            </a:defPPr>
            <a:lvl1pPr algn="ctr" rtl="0" fontAlgn="base">
              <a:spcBef>
                <a:spcPct val="0"/>
              </a:spcBef>
              <a:spcAft>
                <a:spcPct val="0"/>
              </a:spcAft>
              <a:defRPr sz="700" kern="1200">
                <a:solidFill>
                  <a:schemeClr val="tx1">
                    <a:tint val="75000"/>
                  </a:schemeClr>
                </a:solidFill>
                <a:latin typeface="Tahoma" pitchFamily="34" charset="0"/>
                <a:ea typeface="+mn-ea"/>
                <a:cs typeface="Arial" pitchFamily="34" charset="0"/>
              </a:defRPr>
            </a:lvl1pPr>
            <a:lvl2pPr marL="457200" algn="l" rtl="0" fontAlgn="base">
              <a:spcBef>
                <a:spcPct val="0"/>
              </a:spcBef>
              <a:spcAft>
                <a:spcPct val="0"/>
              </a:spcAft>
              <a:defRPr kern="1200">
                <a:solidFill>
                  <a:schemeClr val="tx1"/>
                </a:solidFill>
                <a:latin typeface="Tahoma" pitchFamily="34" charset="0"/>
                <a:ea typeface="+mn-ea"/>
                <a:cs typeface="Arial" pitchFamily="34" charset="0"/>
              </a:defRPr>
            </a:lvl2pPr>
            <a:lvl3pPr marL="914400" algn="l" rtl="0" fontAlgn="base">
              <a:spcBef>
                <a:spcPct val="0"/>
              </a:spcBef>
              <a:spcAft>
                <a:spcPct val="0"/>
              </a:spcAft>
              <a:defRPr kern="1200">
                <a:solidFill>
                  <a:schemeClr val="tx1"/>
                </a:solidFill>
                <a:latin typeface="Tahoma" pitchFamily="34" charset="0"/>
                <a:ea typeface="+mn-ea"/>
                <a:cs typeface="Arial" pitchFamily="34" charset="0"/>
              </a:defRPr>
            </a:lvl3pPr>
            <a:lvl4pPr marL="1371600" algn="l" rtl="0" fontAlgn="base">
              <a:spcBef>
                <a:spcPct val="0"/>
              </a:spcBef>
              <a:spcAft>
                <a:spcPct val="0"/>
              </a:spcAft>
              <a:defRPr kern="1200">
                <a:solidFill>
                  <a:schemeClr val="tx1"/>
                </a:solidFill>
                <a:latin typeface="Tahoma" pitchFamily="34" charset="0"/>
                <a:ea typeface="+mn-ea"/>
                <a:cs typeface="Arial" pitchFamily="34" charset="0"/>
              </a:defRPr>
            </a:lvl4pPr>
            <a:lvl5pPr marL="1828800" algn="l" rtl="0" fontAlgn="base">
              <a:spcBef>
                <a:spcPct val="0"/>
              </a:spcBef>
              <a:spcAft>
                <a:spcPct val="0"/>
              </a:spcAft>
              <a:defRPr kern="1200">
                <a:solidFill>
                  <a:schemeClr val="tx1"/>
                </a:solidFill>
                <a:latin typeface="Tahoma" pitchFamily="34" charset="0"/>
                <a:ea typeface="+mn-ea"/>
                <a:cs typeface="Arial" pitchFamily="34" charset="0"/>
              </a:defRPr>
            </a:lvl5pPr>
            <a:lvl6pPr marL="2286000" algn="l" defTabSz="914400" rtl="0" eaLnBrk="1" latinLnBrk="0" hangingPunct="1">
              <a:defRPr kern="1200">
                <a:solidFill>
                  <a:schemeClr val="tx1"/>
                </a:solidFill>
                <a:latin typeface="Tahoma" pitchFamily="34" charset="0"/>
                <a:ea typeface="+mn-ea"/>
                <a:cs typeface="Arial" pitchFamily="34" charset="0"/>
              </a:defRPr>
            </a:lvl6pPr>
            <a:lvl7pPr marL="2743200" algn="l" defTabSz="914400" rtl="0" eaLnBrk="1" latinLnBrk="0" hangingPunct="1">
              <a:defRPr kern="1200">
                <a:solidFill>
                  <a:schemeClr val="tx1"/>
                </a:solidFill>
                <a:latin typeface="Tahoma" pitchFamily="34" charset="0"/>
                <a:ea typeface="+mn-ea"/>
                <a:cs typeface="Arial" pitchFamily="34" charset="0"/>
              </a:defRPr>
            </a:lvl7pPr>
            <a:lvl8pPr marL="3200400" algn="l" defTabSz="914400" rtl="0" eaLnBrk="1" latinLnBrk="0" hangingPunct="1">
              <a:defRPr kern="1200">
                <a:solidFill>
                  <a:schemeClr val="tx1"/>
                </a:solidFill>
                <a:latin typeface="Tahoma" pitchFamily="34" charset="0"/>
                <a:ea typeface="+mn-ea"/>
                <a:cs typeface="Arial" pitchFamily="34" charset="0"/>
              </a:defRPr>
            </a:lvl8pPr>
            <a:lvl9pPr marL="3657600" algn="l" defTabSz="914400" rtl="0" eaLnBrk="1" latinLnBrk="0" hangingPunct="1">
              <a:defRPr kern="1200">
                <a:solidFill>
                  <a:schemeClr val="tx1"/>
                </a:solidFill>
                <a:latin typeface="Tahoma" pitchFamily="34" charset="0"/>
                <a:ea typeface="+mn-ea"/>
                <a:cs typeface="Arial" pitchFamily="34" charset="0"/>
              </a:defRPr>
            </a:lvl9pPr>
          </a:lstStyle>
          <a:p>
            <a:r>
              <a:rPr lang="en-US" dirty="0"/>
              <a:t>[Distribution Statement A] Approved for public release and unlimited distribution.</a:t>
            </a:r>
          </a:p>
        </p:txBody>
      </p:sp>
    </p:spTree>
    <p:extLst>
      <p:ext uri="{BB962C8B-B14F-4D97-AF65-F5344CB8AC3E}">
        <p14:creationId xmlns:p14="http://schemas.microsoft.com/office/powerpoint/2010/main" val="2372714747"/>
      </p:ext>
    </p:extLst>
  </p:cSld>
  <p:clrMap bg1="lt1" tx1="dk1" bg2="lt2" tx2="dk2" accent1="accent1" accent2="accent2" accent3="accent3" accent4="accent4" accent5="accent5" accent6="accent6" hlink="hlink" folHlink="folHlink"/>
  <p:sldLayoutIdLst>
    <p:sldLayoutId id="2147484457" r:id="rId1"/>
    <p:sldLayoutId id="2147484458" r:id="rId2"/>
    <p:sldLayoutId id="2147484459" r:id="rId3"/>
    <p:sldLayoutId id="2147484460" r:id="rId4"/>
    <p:sldLayoutId id="2147484461" r:id="rId5"/>
    <p:sldLayoutId id="2147484462" r:id="rId6"/>
    <p:sldLayoutId id="2147484463" r:id="rId7"/>
    <p:sldLayoutId id="2147484464" r:id="rId8"/>
    <p:sldLayoutId id="2147484465" r:id="rId9"/>
    <p:sldLayoutId id="2147484466" r:id="rId10"/>
    <p:sldLayoutId id="21474844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github.com/GraphBLAS-Tutorials/ICS21-Tutorial.git" TargetMode="Externa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s://github.com/GraphBLAS/LAGraph"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s://graphegon.github.io/pygraphblas/pygraphblas/index.html" TargetMode="External"/><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29.emf"/><Relationship Id="rId7" Type="http://schemas.openxmlformats.org/officeDocument/2006/relationships/image" Target="../media/image38.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hyperlink" Target="https://graphegon.github.io/pygraphblas/pygraphblas/index.html" TargetMode="External"/><Relationship Id="rId4" Type="http://schemas.openxmlformats.org/officeDocument/2006/relationships/image" Target="../media/image35.png"/></Relationships>
</file>

<file path=ppt/slides/_rels/slide11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hyperlink" Target="https://graphegon.github.io/pygraphblas/pygraphblas/index.html" TargetMode="External"/><Relationship Id="rId4" Type="http://schemas.openxmlformats.org/officeDocument/2006/relationships/image" Target="../media/image38.png"/></Relationships>
</file>

<file path=ppt/slides/_rels/slide11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5.png"/></Relationships>
</file>

<file path=ppt/slides/_rels/slide1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1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 Id="rId5" Type="http://schemas.openxmlformats.org/officeDocument/2006/relationships/image" Target="../media/image7.emf"/><Relationship Id="rId4" Type="http://schemas.openxmlformats.org/officeDocument/2006/relationships/image" Target="../media/image6.emf"/></Relationships>
</file>

<file path=ppt/slides/_rels/slide1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hyperlink" Target="https://graphegon.github.io/pygraphblas/pygraphblas/index.html" TargetMode="External"/></Relationships>
</file>

<file path=ppt/slides/_rels/slide1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58.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s://github.com/metagraph-dev/grblas" TargetMode="External"/><Relationship Id="rId3" Type="http://schemas.openxmlformats.org/officeDocument/2006/relationships/hyperlink" Target="http://faculty.cse.tamu.edu/davis/suitesparse.html" TargetMode="External"/><Relationship Id="rId7" Type="http://schemas.openxmlformats.org/officeDocument/2006/relationships/hyperlink" Target="https://github.com/Graphegon/pygraphbla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github.com/gunrock/graphblast" TargetMode="External"/><Relationship Id="rId11" Type="http://schemas.openxmlformats.org/officeDocument/2006/relationships/hyperlink" Target="https://aldenmath.com/" TargetMode="External"/><Relationship Id="rId5" Type="http://schemas.openxmlformats.org/officeDocument/2006/relationships/hyperlink" Target="https://github.com/cmu-sei/gbtl" TargetMode="External"/><Relationship Id="rId10" Type="http://schemas.openxmlformats.org/officeDocument/2006/relationships/hyperlink" Target="https://github.com/michelp" TargetMode="External"/><Relationship Id="rId4" Type="http://schemas.openxmlformats.org/officeDocument/2006/relationships/hyperlink" Target="https://github.com/IBM/ibmgraphblas" TargetMode="External"/><Relationship Id="rId9" Type="http://schemas.openxmlformats.org/officeDocument/2006/relationships/hyperlink" Target="https://github.com/jessecoleman/gbtl-python-binding"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1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6.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6.xml"/></Relationships>
</file>

<file path=ppt/slides/_rels/slide15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16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93.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75.xml.rels><?xml version="1.0" encoding="UTF-8" standalone="yes"?>
<Relationships xmlns="http://schemas.openxmlformats.org/package/2006/relationships"><Relationship Id="rId3" Type="http://schemas.openxmlformats.org/officeDocument/2006/relationships/hyperlink" Target="https://graphegon.github.io/pygraphblas/pygraphblas/index.html" TargetMode="External"/><Relationship Id="rId2" Type="http://schemas.openxmlformats.org/officeDocument/2006/relationships/hyperlink" Target="mailto:user@graphblas.tk" TargetMode="Externa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1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graphegon.github.io/pygraphblas/pygraphblas/index.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graphblas.tk/"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mailto:user@graphblas.tk" TargetMode="External"/><Relationship Id="rId4" Type="http://schemas.openxmlformats.org/officeDocument/2006/relationships/hyperlink" Target="file:///\\home\jovyan\.local\share\jupyter\runtime\nbserver-7-open.html"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mailto:user@graphblas.tk"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www.mit.edu/~kepner/GraphBLAS/GraphBLAS-Math-release.pdf"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www.mit.edu/~kepner/GraphBLAS/GraphBLAS-Math-release.pdf"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image" Target="../media/image280.png"/><Relationship Id="rId5" Type="http://schemas.openxmlformats.org/officeDocument/2006/relationships/image" Target="../media/image350.png"/><Relationship Id="rId4" Type="http://schemas.openxmlformats.org/officeDocument/2006/relationships/image" Target="../media/image340.png"/></Relationships>
</file>

<file path=ppt/slides/_rels/slide41.xml.rels><?xml version="1.0" encoding="UTF-8" standalone="yes"?>
<Relationships xmlns="http://schemas.openxmlformats.org/package/2006/relationships"><Relationship Id="rId8" Type="http://schemas.openxmlformats.org/officeDocument/2006/relationships/image" Target="../media/image310.png"/><Relationship Id="rId7" Type="http://schemas.openxmlformats.org/officeDocument/2006/relationships/image" Target="../media/image300.png"/><Relationship Id="rId2" Type="http://schemas.openxmlformats.org/officeDocument/2006/relationships/image" Target="../media/image290.png"/><Relationship Id="rId1" Type="http://schemas.openxmlformats.org/officeDocument/2006/relationships/slideLayout" Target="../slideLayouts/slideLayout2.xml"/><Relationship Id="rId6" Type="http://schemas.openxmlformats.org/officeDocument/2006/relationships/image" Target="../media/image280.png"/><Relationship Id="rId9" Type="http://schemas.openxmlformats.org/officeDocument/2006/relationships/image" Target="../media/image320.png"/></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graphegon.github.io/pygraphblas/pygraphblas/index.html"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65.xml.rels><?xml version="1.0" encoding="UTF-8" standalone="yes"?>
<Relationships xmlns="http://schemas.openxmlformats.org/package/2006/relationships"><Relationship Id="rId2" Type="http://schemas.openxmlformats.org/officeDocument/2006/relationships/hyperlink" Target="https://graphegon.github.io/pygraphblas/pygraphblas/index.html"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250.png"/><Relationship Id="rId4" Type="http://schemas.openxmlformats.org/officeDocument/2006/relationships/image" Target="../media/image42.png"/></Relationships>
</file>

<file path=ppt/slides/_rels/slide7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9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ctrTitle" sz="quarter"/>
          </p:nvPr>
        </p:nvSpPr>
        <p:spPr>
          <a:xfrm>
            <a:off x="1" y="1876240"/>
            <a:ext cx="9144000" cy="1443203"/>
          </a:xfrm>
        </p:spPr>
        <p:txBody>
          <a:bodyPr/>
          <a:lstStyle/>
          <a:p>
            <a:pPr algn="ctr" eaLnBrk="1" hangingPunct="1"/>
            <a:r>
              <a:rPr lang="en-US" dirty="0"/>
              <a:t>A Hands-On Introduction to </a:t>
            </a:r>
            <a:r>
              <a:rPr lang="en-US" dirty="0" err="1"/>
              <a:t>GraphBLAS</a:t>
            </a:r>
            <a:r>
              <a:rPr lang="en-US" dirty="0"/>
              <a:t>: </a:t>
            </a:r>
            <a:r>
              <a:rPr lang="en-US" sz="3200" dirty="0"/>
              <a:t>The Python Edition</a:t>
            </a:r>
            <a:br>
              <a:rPr lang="en-US" sz="4000" dirty="0"/>
            </a:br>
            <a:r>
              <a:rPr lang="en-US" sz="2000" dirty="0"/>
              <a:t>http://graphblas.org</a:t>
            </a:r>
          </a:p>
        </p:txBody>
      </p:sp>
      <p:sp>
        <p:nvSpPr>
          <p:cNvPr id="7171" name="Rectangle 3"/>
          <p:cNvSpPr>
            <a:spLocks noGrp="1" noChangeArrowheads="1"/>
          </p:cNvSpPr>
          <p:nvPr>
            <p:ph type="subTitle" sz="quarter" idx="1"/>
          </p:nvPr>
        </p:nvSpPr>
        <p:spPr>
          <a:xfrm>
            <a:off x="5106029" y="3484999"/>
            <a:ext cx="3108029" cy="833842"/>
          </a:xfrm>
        </p:spPr>
        <p:txBody>
          <a:bodyPr/>
          <a:lstStyle/>
          <a:p>
            <a:pPr algn="ctr" eaLnBrk="1" hangingPunct="1"/>
            <a:r>
              <a:rPr lang="en-US" b="1" dirty="0"/>
              <a:t>Tim Mattson</a:t>
            </a:r>
          </a:p>
          <a:p>
            <a:pPr algn="ctr" eaLnBrk="1" hangingPunct="1"/>
            <a:r>
              <a:rPr lang="en-US" sz="1800" b="1" dirty="0"/>
              <a:t>Intel Labs</a:t>
            </a:r>
          </a:p>
        </p:txBody>
      </p:sp>
      <p:sp>
        <p:nvSpPr>
          <p:cNvPr id="4" name="Rectangle 6"/>
          <p:cNvSpPr>
            <a:spLocks noChangeArrowheads="1"/>
          </p:cNvSpPr>
          <p:nvPr/>
        </p:nvSpPr>
        <p:spPr bwMode="auto">
          <a:xfrm>
            <a:off x="270491" y="5255236"/>
            <a:ext cx="8720603" cy="8338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298" tIns="45649" rIns="91298" bIns="45649" anchor="ctr"/>
          <a:lstStyle/>
          <a:p>
            <a:pPr algn="ctr" defTabSz="457200">
              <a:spcBef>
                <a:spcPct val="20000"/>
              </a:spcBef>
            </a:pPr>
            <a:r>
              <a:rPr lang="en-US" sz="1600" dirty="0">
                <a:solidFill>
                  <a:srgbClr val="000000"/>
                </a:solidFill>
                <a:latin typeface="Arial" pitchFamily="34" charset="0"/>
                <a:cs typeface="+mn-cs"/>
              </a:rPr>
              <a:t>With a special thank you to </a:t>
            </a:r>
            <a:r>
              <a:rPr lang="en-US" sz="1600" b="1" dirty="0">
                <a:solidFill>
                  <a:srgbClr val="000000"/>
                </a:solidFill>
                <a:latin typeface="Arial" pitchFamily="34" charset="0"/>
                <a:cs typeface="+mn-cs"/>
              </a:rPr>
              <a:t>Tim Davis (Texas A&amp;M) </a:t>
            </a:r>
            <a:r>
              <a:rPr lang="en-US" sz="1600" dirty="0">
                <a:solidFill>
                  <a:srgbClr val="000000"/>
                </a:solidFill>
                <a:latin typeface="Arial" pitchFamily="34" charset="0"/>
                <a:cs typeface="+mn-cs"/>
              </a:rPr>
              <a:t>for </a:t>
            </a:r>
            <a:r>
              <a:rPr lang="en-US" sz="1600" dirty="0" err="1">
                <a:solidFill>
                  <a:srgbClr val="000000"/>
                </a:solidFill>
                <a:latin typeface="Arial" pitchFamily="34" charset="0"/>
                <a:cs typeface="+mn-cs"/>
              </a:rPr>
              <a:t>GraphBLAS</a:t>
            </a:r>
            <a:r>
              <a:rPr lang="en-US" sz="1600" dirty="0">
                <a:solidFill>
                  <a:srgbClr val="000000"/>
                </a:solidFill>
                <a:latin typeface="Arial" pitchFamily="34" charset="0"/>
                <a:cs typeface="+mn-cs"/>
              </a:rPr>
              <a:t> support in </a:t>
            </a:r>
            <a:r>
              <a:rPr lang="en-US" sz="1600" dirty="0" err="1">
                <a:solidFill>
                  <a:srgbClr val="000000"/>
                </a:solidFill>
                <a:latin typeface="Arial" pitchFamily="34" charset="0"/>
                <a:cs typeface="+mn-cs"/>
              </a:rPr>
              <a:t>SuiteSparse</a:t>
            </a:r>
            <a:r>
              <a:rPr lang="en-US" sz="1600" dirty="0">
                <a:solidFill>
                  <a:srgbClr val="000000"/>
                </a:solidFill>
                <a:latin typeface="Arial" pitchFamily="34" charset="0"/>
                <a:cs typeface="+mn-cs"/>
              </a:rPr>
              <a:t> and </a:t>
            </a:r>
            <a:r>
              <a:rPr lang="en-US" sz="1600" b="1" dirty="0">
                <a:solidFill>
                  <a:srgbClr val="000000"/>
                </a:solidFill>
                <a:latin typeface="Arial" pitchFamily="34" charset="0"/>
                <a:cs typeface="+mn-cs"/>
              </a:rPr>
              <a:t>Michel Pelletier (</a:t>
            </a:r>
            <a:r>
              <a:rPr lang="en-US" sz="1600" b="1" dirty="0" err="1">
                <a:solidFill>
                  <a:srgbClr val="000000"/>
                </a:solidFill>
                <a:latin typeface="Arial" pitchFamily="34" charset="0"/>
                <a:cs typeface="+mn-cs"/>
              </a:rPr>
              <a:t>Graphegon</a:t>
            </a:r>
            <a:r>
              <a:rPr lang="en-US" sz="1600" b="1" dirty="0">
                <a:solidFill>
                  <a:srgbClr val="000000"/>
                </a:solidFill>
                <a:latin typeface="Arial" pitchFamily="34" charset="0"/>
                <a:cs typeface="+mn-cs"/>
              </a:rPr>
              <a:t>) </a:t>
            </a:r>
            <a:r>
              <a:rPr lang="en-US" sz="1600" dirty="0">
                <a:solidFill>
                  <a:srgbClr val="000000"/>
                </a:solidFill>
                <a:latin typeface="Arial" pitchFamily="34" charset="0"/>
                <a:cs typeface="+mn-cs"/>
              </a:rPr>
              <a:t>for creating </a:t>
            </a:r>
            <a:r>
              <a:rPr lang="en-US" sz="1600" dirty="0" err="1">
                <a:solidFill>
                  <a:srgbClr val="000000"/>
                </a:solidFill>
                <a:latin typeface="Arial" pitchFamily="34" charset="0"/>
                <a:cs typeface="+mn-cs"/>
              </a:rPr>
              <a:t>pygraphblas</a:t>
            </a:r>
            <a:r>
              <a:rPr lang="en-US" sz="1600" dirty="0">
                <a:solidFill>
                  <a:srgbClr val="000000"/>
                </a:solidFill>
                <a:latin typeface="Arial" pitchFamily="34" charset="0"/>
                <a:cs typeface="+mn-cs"/>
              </a:rPr>
              <a:t>.</a:t>
            </a:r>
          </a:p>
        </p:txBody>
      </p:sp>
      <p:grpSp>
        <p:nvGrpSpPr>
          <p:cNvPr id="7172" name="Group 7171"/>
          <p:cNvGrpSpPr/>
          <p:nvPr/>
        </p:nvGrpSpPr>
        <p:grpSpPr>
          <a:xfrm>
            <a:off x="3144253" y="129861"/>
            <a:ext cx="3977544" cy="1510738"/>
            <a:chOff x="3144253" y="129861"/>
            <a:chExt cx="3977544" cy="1510738"/>
          </a:xfrm>
        </p:grpSpPr>
        <p:pic>
          <p:nvPicPr>
            <p:cNvPr id="2" name="Picture 1"/>
            <p:cNvPicPr>
              <a:picLocks noChangeAspect="1"/>
            </p:cNvPicPr>
            <p:nvPr/>
          </p:nvPicPr>
          <p:blipFill>
            <a:blip r:embed="rId3"/>
            <a:stretch>
              <a:fillRect/>
            </a:stretch>
          </p:blipFill>
          <p:spPr>
            <a:xfrm>
              <a:off x="5106029" y="129861"/>
              <a:ext cx="2015768" cy="1510738"/>
            </a:xfrm>
            <a:prstGeom prst="rect">
              <a:avLst/>
            </a:prstGeom>
          </p:spPr>
        </p:pic>
        <p:pic>
          <p:nvPicPr>
            <p:cNvPr id="3" name="Picture 2"/>
            <p:cNvPicPr>
              <a:picLocks noChangeAspect="1"/>
            </p:cNvPicPr>
            <p:nvPr/>
          </p:nvPicPr>
          <p:blipFill>
            <a:blip r:embed="rId4"/>
            <a:stretch>
              <a:fillRect/>
            </a:stretch>
          </p:blipFill>
          <p:spPr>
            <a:xfrm>
              <a:off x="3268439" y="390837"/>
              <a:ext cx="1311442" cy="988786"/>
            </a:xfrm>
            <a:prstGeom prst="rect">
              <a:avLst/>
            </a:prstGeom>
          </p:spPr>
        </p:pic>
        <p:sp>
          <p:nvSpPr>
            <p:cNvPr id="7168" name="TextBox 7167"/>
            <p:cNvSpPr txBox="1"/>
            <p:nvPr/>
          </p:nvSpPr>
          <p:spPr>
            <a:xfrm>
              <a:off x="4630793" y="626478"/>
              <a:ext cx="515201" cy="523220"/>
            </a:xfrm>
            <a:prstGeom prst="rect">
              <a:avLst/>
            </a:prstGeom>
            <a:noFill/>
          </p:spPr>
          <p:txBody>
            <a:bodyPr wrap="square" rtlCol="0">
              <a:spAutoFit/>
            </a:bodyPr>
            <a:lstStyle/>
            <a:p>
              <a:r>
                <a:rPr lang="en-US" sz="2800" dirty="0">
                  <a:sym typeface="Wingdings"/>
                </a:rPr>
                <a:t>≡</a:t>
              </a:r>
              <a:endParaRPr lang="en-US" sz="2800" dirty="0"/>
            </a:p>
          </p:txBody>
        </p:sp>
        <p:sp>
          <p:nvSpPr>
            <p:cNvPr id="7169" name="Rectangle 7168"/>
            <p:cNvSpPr/>
            <p:nvPr/>
          </p:nvSpPr>
          <p:spPr bwMode="auto">
            <a:xfrm>
              <a:off x="3144253" y="129861"/>
              <a:ext cx="3368842" cy="1510738"/>
            </a:xfrm>
            <a:prstGeom prst="rect">
              <a:avLst/>
            </a:prstGeom>
            <a:noFill/>
            <a:ln w="34925" cap="flat" cmpd="sng" algn="ctr">
              <a:solidFill>
                <a:srgbClr val="7030A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pSp>
      <p:sp>
        <p:nvSpPr>
          <p:cNvPr id="10" name="Rectangle 3">
            <a:extLst>
              <a:ext uri="{FF2B5EF4-FFF2-40B4-BE49-F238E27FC236}">
                <a16:creationId xmlns:a16="http://schemas.microsoft.com/office/drawing/2014/main" id="{D3D784A1-E511-4946-84CC-E3AF7C8706E3}"/>
              </a:ext>
            </a:extLst>
          </p:cNvPr>
          <p:cNvSpPr txBox="1">
            <a:spLocks noChangeArrowheads="1"/>
          </p:cNvSpPr>
          <p:nvPr/>
        </p:nvSpPr>
        <p:spPr bwMode="auto">
          <a:xfrm>
            <a:off x="929942" y="3484999"/>
            <a:ext cx="3108029" cy="8338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FontTx/>
              <a:buNone/>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algn="ctr" eaLnBrk="1" hangingPunct="1"/>
            <a:r>
              <a:rPr lang="en-US" b="1" kern="0" dirty="0"/>
              <a:t>Scott McMillan</a:t>
            </a:r>
          </a:p>
          <a:p>
            <a:pPr algn="ctr" eaLnBrk="1" hangingPunct="1"/>
            <a:r>
              <a:rPr lang="en-US" sz="1800" b="1" kern="0" dirty="0"/>
              <a:t>CMU/SEI</a:t>
            </a:r>
          </a:p>
        </p:txBody>
      </p:sp>
      <p:sp>
        <p:nvSpPr>
          <p:cNvPr id="11" name="Rectangle 6">
            <a:extLst>
              <a:ext uri="{FF2B5EF4-FFF2-40B4-BE49-F238E27FC236}">
                <a16:creationId xmlns:a16="http://schemas.microsoft.com/office/drawing/2014/main" id="{211912AB-A12A-CD4F-B85C-7BCBC0CBAB2F}"/>
              </a:ext>
            </a:extLst>
          </p:cNvPr>
          <p:cNvSpPr>
            <a:spLocks noChangeArrowheads="1"/>
          </p:cNvSpPr>
          <p:nvPr/>
        </p:nvSpPr>
        <p:spPr bwMode="auto">
          <a:xfrm>
            <a:off x="201701" y="4429770"/>
            <a:ext cx="8720603" cy="8338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298" tIns="45649" rIns="91298" bIns="45649" anchor="ctr"/>
          <a:lstStyle/>
          <a:p>
            <a:pPr algn="ctr" defTabSz="457200">
              <a:spcBef>
                <a:spcPct val="20000"/>
              </a:spcBef>
            </a:pPr>
            <a:r>
              <a:rPr lang="en-US" sz="1600" dirty="0">
                <a:solidFill>
                  <a:srgbClr val="000000"/>
                </a:solidFill>
                <a:latin typeface="Arial" pitchFamily="34" charset="0"/>
                <a:cs typeface="+mn-cs"/>
              </a:rPr>
              <a:t>… and the other members of the </a:t>
            </a:r>
            <a:r>
              <a:rPr lang="en-US" sz="1600" dirty="0" err="1">
                <a:solidFill>
                  <a:srgbClr val="000000"/>
                </a:solidFill>
                <a:latin typeface="Arial" pitchFamily="34" charset="0"/>
                <a:cs typeface="+mn-cs"/>
              </a:rPr>
              <a:t>GraphBLAS</a:t>
            </a:r>
            <a:r>
              <a:rPr lang="en-US" sz="1600" dirty="0">
                <a:solidFill>
                  <a:srgbClr val="000000"/>
                </a:solidFill>
                <a:latin typeface="Arial" pitchFamily="34" charset="0"/>
                <a:cs typeface="+mn-cs"/>
              </a:rPr>
              <a:t> specification group: </a:t>
            </a:r>
            <a:br>
              <a:rPr lang="en-US" sz="1600" dirty="0">
                <a:solidFill>
                  <a:srgbClr val="000000"/>
                </a:solidFill>
                <a:latin typeface="Arial" pitchFamily="34" charset="0"/>
                <a:cs typeface="+mn-cs"/>
              </a:rPr>
            </a:br>
            <a:r>
              <a:rPr lang="en-US" sz="1600" b="1" dirty="0" err="1">
                <a:solidFill>
                  <a:srgbClr val="000000"/>
                </a:solidFill>
                <a:latin typeface="Arial" pitchFamily="34" charset="0"/>
              </a:rPr>
              <a:t>Aydın</a:t>
            </a:r>
            <a:r>
              <a:rPr lang="en-US" sz="1600" b="1" dirty="0">
                <a:solidFill>
                  <a:srgbClr val="000000"/>
                </a:solidFill>
                <a:latin typeface="Arial" pitchFamily="34" charset="0"/>
              </a:rPr>
              <a:t> </a:t>
            </a:r>
            <a:r>
              <a:rPr lang="en-US" sz="1600" b="1" dirty="0" err="1">
                <a:solidFill>
                  <a:srgbClr val="000000"/>
                </a:solidFill>
                <a:latin typeface="Arial" pitchFamily="34" charset="0"/>
              </a:rPr>
              <a:t>Buluç</a:t>
            </a:r>
            <a:r>
              <a:rPr lang="en-US" sz="1600" b="1" dirty="0">
                <a:solidFill>
                  <a:srgbClr val="000000"/>
                </a:solidFill>
                <a:latin typeface="Arial" pitchFamily="34" charset="0"/>
              </a:rPr>
              <a:t> (UC Berkeley/LBNL), Jose Moreira (IBM), </a:t>
            </a:r>
            <a:r>
              <a:rPr lang="en-US" sz="1600" dirty="0">
                <a:solidFill>
                  <a:srgbClr val="000000"/>
                </a:solidFill>
                <a:latin typeface="Arial" pitchFamily="34" charset="0"/>
              </a:rPr>
              <a:t>and</a:t>
            </a:r>
            <a:r>
              <a:rPr lang="en-US" sz="1600" b="1" dirty="0">
                <a:solidFill>
                  <a:srgbClr val="000000"/>
                </a:solidFill>
                <a:latin typeface="Arial" pitchFamily="34" charset="0"/>
              </a:rPr>
              <a:t> Ben Brock (UC Berkeley). </a:t>
            </a:r>
            <a:endParaRPr lang="en-US" sz="1600" dirty="0">
              <a:solidFill>
                <a:srgbClr val="000000"/>
              </a:solidFill>
              <a:latin typeface="Arial" pitchFamily="34" charset="0"/>
              <a:cs typeface="+mn-cs"/>
            </a:endParaRPr>
          </a:p>
        </p:txBody>
      </p:sp>
      <p:sp>
        <p:nvSpPr>
          <p:cNvPr id="5" name="TextBox 4">
            <a:extLst>
              <a:ext uri="{FF2B5EF4-FFF2-40B4-BE49-F238E27FC236}">
                <a16:creationId xmlns:a16="http://schemas.microsoft.com/office/drawing/2014/main" id="{AE21C55E-824E-244F-9539-5BDF267968A9}"/>
              </a:ext>
            </a:extLst>
          </p:cNvPr>
          <p:cNvSpPr txBox="1"/>
          <p:nvPr/>
        </p:nvSpPr>
        <p:spPr>
          <a:xfrm>
            <a:off x="613010" y="6043080"/>
            <a:ext cx="8035563" cy="661720"/>
          </a:xfrm>
          <a:prstGeom prst="rect">
            <a:avLst/>
          </a:prstGeom>
          <a:solidFill>
            <a:schemeClr val="accent6">
              <a:lumMod val="20000"/>
              <a:lumOff val="80000"/>
            </a:schemeClr>
          </a:solidFill>
          <a:ln w="12700">
            <a:solidFill>
              <a:schemeClr val="tx1"/>
            </a:solidFill>
          </a:ln>
        </p:spPr>
        <p:txBody>
          <a:bodyPr wrap="square" rtlCol="0">
            <a:spAutoFit/>
          </a:bodyPr>
          <a:lstStyle/>
          <a:p>
            <a:r>
              <a:rPr lang="en-US" dirty="0"/>
              <a:t>To get course materials onto your laptop:</a:t>
            </a:r>
          </a:p>
          <a:p>
            <a:pPr>
              <a:spcBef>
                <a:spcPts val="600"/>
              </a:spcBef>
            </a:pPr>
            <a:r>
              <a:rPr lang="en-US" sz="1400" b="1" dirty="0">
                <a:latin typeface="Courier New" panose="02070309020205020404" pitchFamily="49" charset="0"/>
                <a:cs typeface="Courier New" panose="02070309020205020404" pitchFamily="49" charset="0"/>
              </a:rPr>
              <a:t>$ git clone </a:t>
            </a:r>
            <a:r>
              <a:rPr lang="en-US" sz="1400" b="1" u="sng" dirty="0">
                <a:latin typeface="Courier New" panose="02070309020205020404" pitchFamily="49" charset="0"/>
                <a:cs typeface="Courier New" panose="02070309020205020404" pitchFamily="49" charset="0"/>
                <a:hlinkClick r:id="rId5" tooltip="https://github.com/GraphBLAS-Tutorials/ICS21-Tutorial.git"/>
              </a:rPr>
              <a:t>https://github.com/GraphBLAS-Tutorials/ICS21-Tutorial.git</a:t>
            </a:r>
            <a:endParaRPr lang="en-US" sz="1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4253511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8" y="192087"/>
            <a:ext cx="8837612" cy="1044575"/>
          </a:xfrm>
        </p:spPr>
        <p:txBody>
          <a:bodyPr/>
          <a:lstStyle/>
          <a:p>
            <a:r>
              <a:rPr lang="en-US" dirty="0"/>
              <a:t>Graph Algorithms and Linear Algebra</a:t>
            </a:r>
          </a:p>
        </p:txBody>
      </p:sp>
      <p:sp>
        <p:nvSpPr>
          <p:cNvPr id="4" name="Slide Number Placeholder 3"/>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10</a:t>
            </a:fld>
            <a:endParaRPr lang="en-US" dirty="0">
              <a:solidFill>
                <a:srgbClr val="000000"/>
              </a:solidFill>
              <a:ea typeface="ＭＳ Ｐゴシック" pitchFamily="34" charset="-128"/>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5420" y="1031560"/>
            <a:ext cx="3849295" cy="55200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7" name="Content Placeholder 6">
            <a:extLst>
              <a:ext uri="{FF2B5EF4-FFF2-40B4-BE49-F238E27FC236}">
                <a16:creationId xmlns:a16="http://schemas.microsoft.com/office/drawing/2014/main" id="{59123656-589B-7143-BB8C-BC3268F87B33}"/>
              </a:ext>
            </a:extLst>
          </p:cNvPr>
          <p:cNvSpPr>
            <a:spLocks noGrp="1"/>
          </p:cNvSpPr>
          <p:nvPr>
            <p:ph idx="1"/>
          </p:nvPr>
        </p:nvSpPr>
        <p:spPr>
          <a:xfrm>
            <a:off x="290513" y="935038"/>
            <a:ext cx="4805621" cy="5616575"/>
          </a:xfrm>
        </p:spPr>
        <p:txBody>
          <a:bodyPr/>
          <a:lstStyle/>
          <a:p>
            <a:r>
              <a:rPr lang="en-US" dirty="0"/>
              <a:t>Most common graph algorithms can be represented in terms of linear algebra.</a:t>
            </a:r>
          </a:p>
          <a:p>
            <a:pPr lvl="1"/>
            <a:r>
              <a:rPr lang="en-US" dirty="0"/>
              <a:t>This is a mature field … it even has a book.</a:t>
            </a:r>
          </a:p>
          <a:p>
            <a:pPr lvl="1"/>
            <a:endParaRPr lang="en-US" dirty="0"/>
          </a:p>
          <a:p>
            <a:r>
              <a:rPr lang="en-US" dirty="0"/>
              <a:t>Benefits of graphs as linear algebra</a:t>
            </a:r>
          </a:p>
          <a:p>
            <a:pPr lvl="1"/>
            <a:r>
              <a:rPr lang="en-US" dirty="0"/>
              <a:t>Well suited to memory hierarchies of modern microprocessors</a:t>
            </a:r>
          </a:p>
          <a:p>
            <a:pPr lvl="1"/>
            <a:r>
              <a:rPr lang="en-US" dirty="0"/>
              <a:t>Can utilize decades of experience in distributed/parallel computing from linear algebra in supercomputing.</a:t>
            </a:r>
          </a:p>
          <a:p>
            <a:pPr lvl="1"/>
            <a:r>
              <a:rPr lang="en-US" dirty="0"/>
              <a:t>Easier to understand … for some people.</a:t>
            </a:r>
          </a:p>
        </p:txBody>
      </p:sp>
    </p:spTree>
    <p:extLst>
      <p:ext uri="{BB962C8B-B14F-4D97-AF65-F5344CB8AC3E}">
        <p14:creationId xmlns:p14="http://schemas.microsoft.com/office/powerpoint/2010/main" val="1376725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1E8E-DF3C-504F-8123-3D58E9C6B0ED}"/>
              </a:ext>
            </a:extLst>
          </p:cNvPr>
          <p:cNvSpPr>
            <a:spLocks noGrp="1"/>
          </p:cNvSpPr>
          <p:nvPr>
            <p:ph type="title"/>
          </p:nvPr>
        </p:nvSpPr>
        <p:spPr>
          <a:xfrm>
            <a:off x="166688" y="192088"/>
            <a:ext cx="8977312" cy="889000"/>
          </a:xfrm>
        </p:spPr>
        <p:txBody>
          <a:bodyPr/>
          <a:lstStyle/>
          <a:p>
            <a:r>
              <a:rPr lang="en-US" dirty="0"/>
              <a:t>Exercise 11: Connected Components</a:t>
            </a:r>
          </a:p>
        </p:txBody>
      </p:sp>
      <p:sp>
        <p:nvSpPr>
          <p:cNvPr id="3" name="Content Placeholder 2">
            <a:extLst>
              <a:ext uri="{FF2B5EF4-FFF2-40B4-BE49-F238E27FC236}">
                <a16:creationId xmlns:a16="http://schemas.microsoft.com/office/drawing/2014/main" id="{B0CD3C32-FCDD-8D49-ADB6-7427AEC5CFD4}"/>
              </a:ext>
            </a:extLst>
          </p:cNvPr>
          <p:cNvSpPr>
            <a:spLocks noGrp="1"/>
          </p:cNvSpPr>
          <p:nvPr>
            <p:ph idx="1"/>
          </p:nvPr>
        </p:nvSpPr>
        <p:spPr>
          <a:xfrm>
            <a:off x="155253" y="695326"/>
            <a:ext cx="8897669" cy="3903204"/>
          </a:xfrm>
        </p:spPr>
        <p:txBody>
          <a:bodyPr/>
          <a:lstStyle/>
          <a:p>
            <a:r>
              <a:rPr lang="en-US" sz="2000" dirty="0"/>
              <a:t>Wrap the code from Exercise 10 in a function called BFS:</a:t>
            </a:r>
          </a:p>
          <a:p>
            <a:pPr marL="677862" lvl="2" indent="0">
              <a:buNone/>
            </a:pPr>
            <a:r>
              <a:rPr lang="en-US" sz="1400" b="1" dirty="0">
                <a:latin typeface="Courier New" panose="02070309020205020404" pitchFamily="49" charset="0"/>
                <a:cs typeface="Courier New" panose="02070309020205020404" pitchFamily="49" charset="0"/>
              </a:rPr>
              <a:t>def BFS(graph, </a:t>
            </a:r>
            <a:r>
              <a:rPr lang="en-US" sz="1400" b="1" dirty="0" err="1">
                <a:latin typeface="Courier New" panose="02070309020205020404" pitchFamily="49" charset="0"/>
                <a:cs typeface="Courier New" panose="02070309020205020404" pitchFamily="49" charset="0"/>
              </a:rPr>
              <a:t>src_node</a:t>
            </a:r>
            <a:r>
              <a:rPr lang="en-US" sz="1400" b="1" dirty="0">
                <a:latin typeface="Courier New" panose="02070309020205020404" pitchFamily="49" charset="0"/>
                <a:cs typeface="Courier New" panose="02070309020205020404" pitchFamily="49" charset="0"/>
              </a:rPr>
              <a:t>): </a:t>
            </a:r>
            <a:r>
              <a:rPr lang="en-US" sz="1400" b="1" dirty="0">
                <a:solidFill>
                  <a:srgbClr val="008000"/>
                </a:solidFill>
                <a:latin typeface="Courier New" panose="02070309020205020404" pitchFamily="49" charset="0"/>
                <a:cs typeface="Courier New" panose="02070309020205020404" pitchFamily="49" charset="0"/>
              </a:rPr>
              <a:t># Adjacency Matrix, vertex ID</a:t>
            </a:r>
          </a:p>
          <a:p>
            <a:pPr marL="677862" lvl="2" indent="0">
              <a:buNone/>
            </a:pPr>
            <a:r>
              <a:rPr lang="en-US" sz="1400" b="1" dirty="0">
                <a:latin typeface="Courier New" panose="02070309020205020404" pitchFamily="49" charset="0"/>
                <a:cs typeface="Courier New" panose="02070309020205020404" pitchFamily="49" charset="0"/>
              </a:rPr>
              <a:t>  ...</a:t>
            </a:r>
          </a:p>
          <a:p>
            <a:pPr marL="677862" lvl="2" indent="0">
              <a:buNone/>
            </a:pPr>
            <a:r>
              <a:rPr lang="en-US" sz="1400" b="1" dirty="0">
                <a:latin typeface="Courier New" panose="02070309020205020404" pitchFamily="49" charset="0"/>
                <a:cs typeface="Courier New" panose="02070309020205020404" pitchFamily="49" charset="0"/>
              </a:rPr>
              <a:t>  return v                </a:t>
            </a:r>
            <a:r>
              <a:rPr lang="en-US" sz="1400" b="1" dirty="0">
                <a:solidFill>
                  <a:srgbClr val="008000"/>
                </a:solidFill>
                <a:latin typeface="Courier New" panose="02070309020205020404" pitchFamily="49" charset="0"/>
                <a:cs typeface="Courier New" panose="02070309020205020404" pitchFamily="49" charset="0"/>
              </a:rPr>
              <a:t># Boolean Vector with reachable nodes set to True</a:t>
            </a:r>
          </a:p>
          <a:p>
            <a:r>
              <a:rPr lang="en-US" sz="2000" dirty="0"/>
              <a:t>Call BFS to compute the membership of each connected component (CC):</a:t>
            </a:r>
          </a:p>
          <a:p>
            <a:pPr lvl="1"/>
            <a:r>
              <a:rPr lang="en-US" sz="1800" dirty="0"/>
              <a:t>Create a Vector of size NUM_NODES to hold CC ID for each node.</a:t>
            </a:r>
          </a:p>
          <a:p>
            <a:pPr lvl="1"/>
            <a:r>
              <a:rPr lang="en-US" sz="1800" dirty="0"/>
              <a:t>Each CC consists of all reachable (visited) nodes from a given root.</a:t>
            </a:r>
          </a:p>
          <a:p>
            <a:pPr lvl="1"/>
            <a:r>
              <a:rPr lang="en-US" sz="1800" dirty="0"/>
              <a:t>Iterate over the visited list finding unreached nodes to start a BFS</a:t>
            </a:r>
          </a:p>
          <a:p>
            <a:pPr lvl="1"/>
            <a:r>
              <a:rPr lang="en-US" sz="1800" dirty="0"/>
              <a:t>Use the following undirected, weighted graph, </a:t>
            </a:r>
            <a:r>
              <a:rPr lang="en-US" sz="1800" b="1" dirty="0"/>
              <a:t>with multiple components</a:t>
            </a:r>
            <a:r>
              <a:rPr lang="en-US" sz="1800" dirty="0"/>
              <a:t>:</a:t>
            </a:r>
          </a:p>
          <a:p>
            <a:pPr marL="339725" lvl="1" indent="0">
              <a:buNone/>
            </a:pPr>
            <a:endParaRPr lang="en-US" sz="1800" dirty="0"/>
          </a:p>
          <a:p>
            <a:pPr marL="0" indent="0">
              <a:buNone/>
            </a:pPr>
            <a:endParaRPr lang="en-US" sz="2800" dirty="0"/>
          </a:p>
          <a:p>
            <a:r>
              <a:rPr lang="en-US" sz="2000" dirty="0"/>
              <a:t>Challenge:  use  </a:t>
            </a:r>
            <a:r>
              <a:rPr lang="en-US" sz="2000" b="1" dirty="0" err="1">
                <a:latin typeface="Courier New" panose="02070309020205020404" pitchFamily="49" charset="0"/>
                <a:cs typeface="Courier New" panose="02070309020205020404" pitchFamily="49" charset="0"/>
              </a:rPr>
              <a:t>Vector.assign_scalar</a:t>
            </a:r>
            <a:r>
              <a:rPr lang="en-US" sz="2000" b="1" dirty="0">
                <a:latin typeface="Courier New" panose="02070309020205020404" pitchFamily="49" charset="0"/>
                <a:cs typeface="Courier New" panose="02070309020205020404" pitchFamily="49" charset="0"/>
              </a:rPr>
              <a:t>() </a:t>
            </a:r>
            <a:r>
              <a:rPr lang="en-US" sz="2000" dirty="0"/>
              <a:t>to assign component IDs</a:t>
            </a:r>
          </a:p>
        </p:txBody>
      </p:sp>
      <p:sp>
        <p:nvSpPr>
          <p:cNvPr id="4" name="Slide Number Placeholder 3">
            <a:extLst>
              <a:ext uri="{FF2B5EF4-FFF2-40B4-BE49-F238E27FC236}">
                <a16:creationId xmlns:a16="http://schemas.microsoft.com/office/drawing/2014/main" id="{AEDE09F1-FEA6-CA4A-A8C0-6E0A8002FAB7}"/>
              </a:ext>
            </a:extLst>
          </p:cNvPr>
          <p:cNvSpPr>
            <a:spLocks noGrp="1"/>
          </p:cNvSpPr>
          <p:nvPr>
            <p:ph type="sldNum" sz="quarter" idx="10"/>
          </p:nvPr>
        </p:nvSpPr>
        <p:spPr>
          <a:xfrm>
            <a:off x="8695469" y="6551613"/>
            <a:ext cx="448532" cy="3048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100</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6" name="TextBox 5"/>
          <p:cNvSpPr txBox="1"/>
          <p:nvPr/>
        </p:nvSpPr>
        <p:spPr>
          <a:xfrm>
            <a:off x="856617" y="3533396"/>
            <a:ext cx="7430765" cy="73866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row_ind</a:t>
            </a: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 [0, 0, 0, 1, 1, 2, 3, 3, 4, 4, 5, 5, 6, 7, 7, 8, 8, 8]</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col_ind</a:t>
            </a: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 [1, 4, 8, 0, 8, 6, 5, 7, 0, 8, 3, 7, 2, 3, 5, 0, 1, 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values  = [1, 2, 1, 1, 3, 4, 1, 2, 2, 5, 1, 2, 4, 2, 2, 1, 3, 5]</a:t>
            </a:r>
          </a:p>
        </p:txBody>
      </p:sp>
      <p:sp>
        <p:nvSpPr>
          <p:cNvPr id="7" name="Content Placeholder 2">
            <a:extLst>
              <a:ext uri="{FF2B5EF4-FFF2-40B4-BE49-F238E27FC236}">
                <a16:creationId xmlns:a16="http://schemas.microsoft.com/office/drawing/2014/main" id="{D3E45032-38EE-4F5F-8B66-951788E228D8}"/>
              </a:ext>
            </a:extLst>
          </p:cNvPr>
          <p:cNvSpPr txBox="1">
            <a:spLocks/>
          </p:cNvSpPr>
          <p:nvPr/>
        </p:nvSpPr>
        <p:spPr bwMode="auto">
          <a:xfrm>
            <a:off x="234138" y="4779504"/>
            <a:ext cx="5001035" cy="198339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import pygraphblas as grb</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from </a:t>
            </a:r>
            <a:r>
              <a:rPr kumimoji="0" lang="en-US" sz="14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pygraphblas.gviz</a:t>
            </a: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import </a:t>
            </a:r>
            <a:r>
              <a:rPr kumimoji="0" lang="en-US" sz="14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draw_graph</a:t>
            </a: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as draw</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 = </a:t>
            </a:r>
            <a:r>
              <a:rPr kumimoji="0" lang="en-US" sz="14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grb.Matrix.from_lists</a:t>
            </a: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4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rInd</a:t>
            </a: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4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cInd</a:t>
            </a: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4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vals</a:t>
            </a: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 </a:t>
            </a:r>
            <a:r>
              <a:rPr kumimoji="0" lang="en-US" sz="14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grb.Vector.sparse</a:t>
            </a: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4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grb.BOOL</a:t>
            </a: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N)</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err="1">
                <a:ln>
                  <a:noFill/>
                </a:ln>
                <a:solidFill>
                  <a:srgbClr val="C00000"/>
                </a:solidFill>
                <a:effectLst/>
                <a:uLnTx/>
                <a:uFillTx/>
                <a:latin typeface="Courier New" panose="02070309020205020404" pitchFamily="49" charset="0"/>
                <a:ea typeface="+mn-ea"/>
                <a:cs typeface="Courier New" panose="02070309020205020404" pitchFamily="49" charset="0"/>
              </a:rPr>
              <a:t>v.assign_scalar</a:t>
            </a:r>
            <a:r>
              <a:rPr kumimoji="0" lang="en-US" sz="1400" b="1" i="0" u="none" strike="noStrike" kern="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a:t>
            </a:r>
            <a:r>
              <a:rPr kumimoji="0" lang="en-US" sz="1400" b="1" i="0" u="none" strike="noStrike" kern="0" cap="none" spc="0" normalizeH="0" baseline="0" noProof="0" dirty="0" err="1">
                <a:ln>
                  <a:noFill/>
                </a:ln>
                <a:solidFill>
                  <a:srgbClr val="C00000"/>
                </a:solidFill>
                <a:effectLst/>
                <a:uLnTx/>
                <a:uFillTx/>
                <a:latin typeface="Courier New" panose="02070309020205020404" pitchFamily="49" charset="0"/>
                <a:ea typeface="+mn-ea"/>
                <a:cs typeface="Courier New" panose="02070309020205020404" pitchFamily="49" charset="0"/>
              </a:rPr>
              <a:t>val</a:t>
            </a:r>
            <a:r>
              <a:rPr kumimoji="0" lang="en-US" sz="1400" b="1" i="0" u="none" strike="noStrike" kern="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 index=None, mask=None) </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err="1">
                <a:ln>
                  <a:noFill/>
                </a:ln>
                <a:solidFill>
                  <a:srgbClr val="C00000"/>
                </a:solidFill>
                <a:effectLst/>
                <a:uLnTx/>
                <a:uFillTx/>
                <a:latin typeface="Courier New" panose="02070309020205020404" pitchFamily="49" charset="0"/>
                <a:ea typeface="+mn-ea"/>
                <a:cs typeface="Courier New" panose="02070309020205020404" pitchFamily="49" charset="0"/>
              </a:rPr>
              <a:t>v.get</a:t>
            </a:r>
            <a:r>
              <a:rPr kumimoji="0" lang="en-US" sz="1400" b="1" i="0" u="none" strike="noStrike" kern="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(index)</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 = </a:t>
            </a:r>
            <a:r>
              <a:rPr kumimoji="0" lang="en-US" sz="14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A.mxv</a:t>
            </a: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(u, desc=??)</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 </a:t>
            </a:r>
            <a:r>
              <a:rPr kumimoji="0" lang="en-US" sz="14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w.eadd</a:t>
            </a: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v += w</a:t>
            </a:r>
          </a:p>
        </p:txBody>
      </p:sp>
      <p:sp>
        <p:nvSpPr>
          <p:cNvPr id="8" name="Content Placeholder 2">
            <a:extLst>
              <a:ext uri="{FF2B5EF4-FFF2-40B4-BE49-F238E27FC236}">
                <a16:creationId xmlns:a16="http://schemas.microsoft.com/office/drawing/2014/main" id="{71FFFE17-463A-4324-A495-E2999E16430F}"/>
              </a:ext>
            </a:extLst>
          </p:cNvPr>
          <p:cNvSpPr txBox="1">
            <a:spLocks/>
          </p:cNvSpPr>
          <p:nvPr/>
        </p:nvSpPr>
        <p:spPr bwMode="auto">
          <a:xfrm>
            <a:off x="5456933" y="4779504"/>
            <a:ext cx="3453114" cy="198339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v.nvals</a:t>
            </a:r>
            <a:r>
              <a:rPr lang="en-US" sz="1400" b="1" kern="0" dirty="0">
                <a:solidFill>
                  <a:srgbClr val="000000"/>
                </a:solidFill>
                <a:latin typeface="Courier New" panose="02070309020205020404" pitchFamily="49" charset="0"/>
                <a:cs typeface="Courier New" panose="02070309020205020404" pitchFamily="49" charset="0"/>
              </a:rPr>
              <a:t>              </a:t>
            </a:r>
            <a:r>
              <a:rPr lang="en-US" sz="1400" b="1" kern="0" dirty="0" err="1">
                <a:solidFill>
                  <a:srgbClr val="000000"/>
                </a:solidFill>
                <a:latin typeface="Courier New" panose="02070309020205020404" pitchFamily="49" charset="0"/>
                <a:cs typeface="Courier New" panose="02070309020205020404" pitchFamily="49" charset="0"/>
              </a:rPr>
              <a:t>A.nvals</a:t>
            </a:r>
            <a:endPar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v.size</a:t>
            </a: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4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A.nrows</a:t>
            </a:r>
            <a:endPar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Atrans</a:t>
            </a: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 A.T</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A.mxv</a:t>
            </a: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(u, out=w, desc = ??)</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grb.descriptor</a:t>
            </a: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.[R][S][C][T0][T1]</a:t>
            </a:r>
            <a:endPar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with grb.&lt;type&gt;.&lt;semiring&gt;:</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print(A)</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draw(A)</a:t>
            </a:r>
            <a:endParaRPr kumimoji="0" lang="en-US" sz="20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Tree>
    <p:extLst>
      <p:ext uri="{BB962C8B-B14F-4D97-AF65-F5344CB8AC3E}">
        <p14:creationId xmlns:p14="http://schemas.microsoft.com/office/powerpoint/2010/main" val="2503554459"/>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48D73-6D27-6141-B3FC-73BB5C86AF7F}"/>
              </a:ext>
            </a:extLst>
          </p:cNvPr>
          <p:cNvSpPr>
            <a:spLocks noGrp="1"/>
          </p:cNvSpPr>
          <p:nvPr>
            <p:ph type="title"/>
          </p:nvPr>
        </p:nvSpPr>
        <p:spPr>
          <a:xfrm>
            <a:off x="164432" y="95120"/>
            <a:ext cx="8237537" cy="889000"/>
          </a:xfrm>
        </p:spPr>
        <p:txBody>
          <a:bodyPr/>
          <a:lstStyle/>
          <a:p>
            <a:r>
              <a:rPr lang="en-US" dirty="0"/>
              <a:t>Solution to exercise 11 (part 1)</a:t>
            </a:r>
          </a:p>
        </p:txBody>
      </p:sp>
      <p:sp>
        <p:nvSpPr>
          <p:cNvPr id="3" name="Content Placeholder 2">
            <a:extLst>
              <a:ext uri="{FF2B5EF4-FFF2-40B4-BE49-F238E27FC236}">
                <a16:creationId xmlns:a16="http://schemas.microsoft.com/office/drawing/2014/main" id="{D0EF4AC2-76CA-5342-8885-9916A5AEF109}"/>
              </a:ext>
            </a:extLst>
          </p:cNvPr>
          <p:cNvSpPr>
            <a:spLocks noGrp="1"/>
          </p:cNvSpPr>
          <p:nvPr>
            <p:ph idx="1"/>
          </p:nvPr>
        </p:nvSpPr>
        <p:spPr>
          <a:xfrm>
            <a:off x="466833" y="1059509"/>
            <a:ext cx="8561420" cy="3758178"/>
          </a:xfrm>
        </p:spPr>
        <p:txBody>
          <a:bodyPr/>
          <a:lstStyle/>
          <a:p>
            <a:pPr marL="0" indent="0">
              <a:spcBef>
                <a:spcPts val="300"/>
              </a:spcBef>
              <a:buNone/>
            </a:pPr>
            <a:r>
              <a:rPr lang="en-US" sz="1500" b="1" dirty="0">
                <a:latin typeface="Courier New" panose="02070309020205020404" pitchFamily="49" charset="0"/>
                <a:cs typeface="Courier New" panose="02070309020205020404" pitchFamily="49" charset="0"/>
              </a:rPr>
              <a:t>def BFS(graph, </a:t>
            </a:r>
            <a:r>
              <a:rPr lang="en-US" sz="1500" b="1" dirty="0" err="1">
                <a:latin typeface="Courier New" panose="02070309020205020404" pitchFamily="49" charset="0"/>
                <a:cs typeface="Courier New" panose="02070309020205020404" pitchFamily="49" charset="0"/>
              </a:rPr>
              <a:t>src_node</a:t>
            </a:r>
            <a:r>
              <a:rPr lang="en-US" sz="1500" b="1" dirty="0">
                <a:latin typeface="Courier New" panose="02070309020205020404" pitchFamily="49" charset="0"/>
                <a:cs typeface="Courier New" panose="02070309020205020404" pitchFamily="49" charset="0"/>
              </a:rPr>
              <a:t>):</a:t>
            </a:r>
          </a:p>
          <a:p>
            <a:pPr marL="0" indent="0">
              <a:spcBef>
                <a:spcPts val="300"/>
              </a:spcBef>
              <a:buNone/>
            </a:pPr>
            <a:r>
              <a:rPr lang="pt-BR" sz="1500" b="1" dirty="0">
                <a:latin typeface="Courier New" panose="02070309020205020404" pitchFamily="49" charset="0"/>
                <a:cs typeface="Courier New" panose="02070309020205020404" pitchFamily="49" charset="0"/>
              </a:rPr>
              <a:t>    </a:t>
            </a:r>
            <a:r>
              <a:rPr lang="en-US" sz="1400" b="1" dirty="0">
                <a:solidFill>
                  <a:srgbClr val="C00000"/>
                </a:solidFill>
                <a:latin typeface="Courier New" panose="02070309020205020404" pitchFamily="49" charset="0"/>
                <a:cs typeface="Courier New" panose="02070309020205020404" pitchFamily="49" charset="0"/>
              </a:rPr>
              <a:t>NODES = </a:t>
            </a:r>
            <a:r>
              <a:rPr lang="en-US" sz="1400" b="1" dirty="0" err="1">
                <a:solidFill>
                  <a:srgbClr val="C00000"/>
                </a:solidFill>
                <a:latin typeface="Courier New" panose="02070309020205020404" pitchFamily="49" charset="0"/>
                <a:cs typeface="Courier New" panose="02070309020205020404" pitchFamily="49" charset="0"/>
              </a:rPr>
              <a:t>graph.nrows</a:t>
            </a:r>
            <a:r>
              <a:rPr lang="en-US" sz="1400" b="1" dirty="0">
                <a:solidFill>
                  <a:srgbClr val="C00000"/>
                </a:solidFill>
                <a:latin typeface="Courier New" panose="02070309020205020404" pitchFamily="49" charset="0"/>
                <a:cs typeface="Courier New" panose="02070309020205020404" pitchFamily="49" charset="0"/>
              </a:rPr>
              <a:t>;</a:t>
            </a:r>
          </a:p>
          <a:p>
            <a:pPr marL="0" indent="0">
              <a:spcBef>
                <a:spcPts val="300"/>
              </a:spcBef>
              <a:buNone/>
            </a:pPr>
            <a:r>
              <a:rPr lang="en-US" sz="1400" b="1" dirty="0">
                <a:latin typeface="Courier New" panose="02070309020205020404" pitchFamily="49" charset="0"/>
                <a:cs typeface="Courier New" panose="02070309020205020404" pitchFamily="49" charset="0"/>
              </a:rPr>
              <a:t>    v = </a:t>
            </a:r>
            <a:r>
              <a:rPr lang="en-US" sz="1400" b="1" dirty="0" err="1">
                <a:latin typeface="Courier New" panose="02070309020205020404" pitchFamily="49" charset="0"/>
                <a:cs typeface="Courier New" panose="02070309020205020404" pitchFamily="49" charset="0"/>
              </a:rPr>
              <a:t>grb.Vector.sparse</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grb.BOOL</a:t>
            </a:r>
            <a:r>
              <a:rPr lang="en-US" sz="1400" b="1" dirty="0">
                <a:latin typeface="Courier New" panose="02070309020205020404" pitchFamily="49" charset="0"/>
                <a:cs typeface="Courier New" panose="02070309020205020404" pitchFamily="49" charset="0"/>
              </a:rPr>
              <a:t>, NODES);</a:t>
            </a:r>
          </a:p>
          <a:p>
            <a:pPr marL="0" indent="0">
              <a:spcBef>
                <a:spcPts val="300"/>
              </a:spcBef>
              <a:buNone/>
            </a:pPr>
            <a:r>
              <a:rPr lang="en-US" sz="1400" b="1" dirty="0">
                <a:latin typeface="Courier New" panose="02070309020205020404" pitchFamily="49" charset="0"/>
                <a:cs typeface="Courier New" panose="02070309020205020404" pitchFamily="49" charset="0"/>
              </a:rPr>
              <a:t>    w = </a:t>
            </a:r>
            <a:r>
              <a:rPr lang="en-US" sz="1400" b="1" dirty="0" err="1">
                <a:latin typeface="Courier New" panose="02070309020205020404" pitchFamily="49" charset="0"/>
                <a:cs typeface="Courier New" panose="02070309020205020404" pitchFamily="49" charset="0"/>
              </a:rPr>
              <a:t>grb.Vector.sparse</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grb.BOOL</a:t>
            </a:r>
            <a:r>
              <a:rPr lang="en-US" sz="1400" b="1" dirty="0">
                <a:latin typeface="Courier New" panose="02070309020205020404" pitchFamily="49" charset="0"/>
                <a:cs typeface="Courier New" panose="02070309020205020404" pitchFamily="49" charset="0"/>
              </a:rPr>
              <a:t>, NODES);</a:t>
            </a:r>
          </a:p>
          <a:p>
            <a:pPr marL="0" indent="0">
              <a:spcBef>
                <a:spcPts val="300"/>
              </a:spcBef>
              <a:buNone/>
            </a:pPr>
            <a:r>
              <a:rPr lang="en-US" sz="1400" b="1" dirty="0">
                <a:latin typeface="Courier New" panose="02070309020205020404" pitchFamily="49" charset="0"/>
                <a:cs typeface="Courier New" panose="02070309020205020404" pitchFamily="49" charset="0"/>
              </a:rPr>
              <a:t>    w[</a:t>
            </a:r>
            <a:r>
              <a:rPr lang="en-US" sz="1400" b="1" dirty="0" err="1">
                <a:solidFill>
                  <a:srgbClr val="C00000"/>
                </a:solidFill>
                <a:latin typeface="Courier New" panose="02070309020205020404" pitchFamily="49" charset="0"/>
                <a:cs typeface="Courier New" panose="02070309020205020404" pitchFamily="49" charset="0"/>
              </a:rPr>
              <a:t>src_node</a:t>
            </a:r>
            <a:r>
              <a:rPr lang="en-US" sz="1400" b="1" dirty="0">
                <a:latin typeface="Courier New" panose="02070309020205020404" pitchFamily="49" charset="0"/>
                <a:cs typeface="Courier New" panose="02070309020205020404" pitchFamily="49" charset="0"/>
              </a:rPr>
              <a:t>] = True  </a:t>
            </a:r>
            <a:r>
              <a:rPr lang="en-US" sz="1400" b="1" dirty="0">
                <a:solidFill>
                  <a:srgbClr val="008000"/>
                </a:solidFill>
                <a:latin typeface="Courier New" panose="02070309020205020404" pitchFamily="49" charset="0"/>
                <a:cs typeface="Courier New" panose="02070309020205020404" pitchFamily="49" charset="0"/>
              </a:rPr>
              <a:t># 1st wavefront</a:t>
            </a:r>
            <a:endParaRPr lang="en-US" sz="1400" b="1" dirty="0">
              <a:latin typeface="Courier New" panose="02070309020205020404" pitchFamily="49" charset="0"/>
              <a:cs typeface="Courier New" panose="02070309020205020404" pitchFamily="49" charset="0"/>
            </a:endParaRPr>
          </a:p>
          <a:p>
            <a:pPr marL="0" indent="0">
              <a:spcBef>
                <a:spcPts val="300"/>
              </a:spcBef>
              <a:buNone/>
            </a:pPr>
            <a:endParaRPr lang="en-US" sz="1400" b="1" dirty="0">
              <a:latin typeface="Courier New" panose="02070309020205020404" pitchFamily="49" charset="0"/>
              <a:cs typeface="Courier New" panose="02070309020205020404" pitchFamily="49" charset="0"/>
            </a:endParaRPr>
          </a:p>
          <a:p>
            <a:pPr marL="0" indent="0">
              <a:spcBef>
                <a:spcPts val="300"/>
              </a:spcBef>
              <a:buNone/>
            </a:pPr>
            <a:r>
              <a:rPr lang="en-US" sz="1400" b="1" dirty="0">
                <a:latin typeface="Courier New" panose="02070309020205020404" pitchFamily="49" charset="0"/>
                <a:cs typeface="Courier New" panose="02070309020205020404" pitchFamily="49" charset="0"/>
              </a:rPr>
              <a:t>    with </a:t>
            </a:r>
            <a:r>
              <a:rPr lang="en-US" sz="1400" b="1" dirty="0" err="1">
                <a:latin typeface="Courier New" panose="02070309020205020404" pitchFamily="49" charset="0"/>
                <a:cs typeface="Courier New" panose="02070309020205020404" pitchFamily="49" charset="0"/>
              </a:rPr>
              <a:t>grb.BOOL.LOR_LAND</a:t>
            </a:r>
            <a:r>
              <a:rPr lang="en-US" sz="1400" b="1" dirty="0">
                <a:latin typeface="Courier New" panose="02070309020205020404" pitchFamily="49" charset="0"/>
                <a:cs typeface="Courier New" panose="02070309020205020404" pitchFamily="49" charset="0"/>
              </a:rPr>
              <a:t>:</a:t>
            </a:r>
          </a:p>
          <a:p>
            <a:pPr marL="0" indent="0">
              <a:spcBef>
                <a:spcPts val="300"/>
              </a:spcBef>
              <a:buNone/>
            </a:pPr>
            <a:r>
              <a:rPr lang="en-US" sz="1400" b="1" dirty="0">
                <a:solidFill>
                  <a:srgbClr val="C00000"/>
                </a:solidFill>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while </a:t>
            </a:r>
            <a:r>
              <a:rPr lang="en-US" sz="1400" b="1" dirty="0" err="1">
                <a:latin typeface="Courier New" panose="02070309020205020404" pitchFamily="49" charset="0"/>
                <a:cs typeface="Courier New" panose="02070309020205020404" pitchFamily="49" charset="0"/>
              </a:rPr>
              <a:t>w.nvals</a:t>
            </a:r>
            <a:r>
              <a:rPr lang="en-US" sz="1400" b="1" dirty="0">
                <a:latin typeface="Courier New" panose="02070309020205020404" pitchFamily="49" charset="0"/>
                <a:cs typeface="Courier New" panose="02070309020205020404" pitchFamily="49" charset="0"/>
              </a:rPr>
              <a:t> &gt; 0:</a:t>
            </a:r>
          </a:p>
          <a:p>
            <a:pPr marL="0" indent="0">
              <a:spcBef>
                <a:spcPts val="300"/>
              </a:spcBef>
              <a:buNone/>
            </a:pPr>
            <a:r>
              <a:rPr lang="en-US" sz="1400" b="1" dirty="0">
                <a:latin typeface="Courier New" panose="02070309020205020404" pitchFamily="49" charset="0"/>
                <a:cs typeface="Courier New" panose="02070309020205020404" pitchFamily="49" charset="0"/>
              </a:rPr>
              <a:t>            </a:t>
            </a:r>
            <a:r>
              <a:rPr lang="en-US" sz="1400" b="1" dirty="0">
                <a:solidFill>
                  <a:srgbClr val="008000"/>
                </a:solidFill>
                <a:latin typeface="Courier New" panose="02070309020205020404" pitchFamily="49" charset="0"/>
                <a:cs typeface="Courier New" panose="02070309020205020404" pitchFamily="49" charset="0"/>
              </a:rPr>
              <a:t>#</a:t>
            </a:r>
            <a:r>
              <a:rPr lang="en-US" sz="1400" b="1" dirty="0" err="1">
                <a:solidFill>
                  <a:srgbClr val="008000"/>
                </a:solidFill>
                <a:latin typeface="Courier New" panose="02070309020205020404" pitchFamily="49" charset="0"/>
                <a:cs typeface="Courier New" panose="02070309020205020404" pitchFamily="49" charset="0"/>
              </a:rPr>
              <a:t>v.eadd</a:t>
            </a:r>
            <a:r>
              <a:rPr lang="en-US" sz="1400" b="1" dirty="0">
                <a:solidFill>
                  <a:srgbClr val="008000"/>
                </a:solidFill>
                <a:latin typeface="Courier New" panose="02070309020205020404" pitchFamily="49" charset="0"/>
                <a:cs typeface="Courier New" panose="02070309020205020404" pitchFamily="49" charset="0"/>
              </a:rPr>
              <a:t>(w, out=v, </a:t>
            </a:r>
            <a:r>
              <a:rPr lang="en-US" sz="1400" b="1" dirty="0" err="1">
                <a:solidFill>
                  <a:srgbClr val="008000"/>
                </a:solidFill>
                <a:latin typeface="Courier New" panose="02070309020205020404" pitchFamily="49" charset="0"/>
                <a:cs typeface="Courier New" panose="02070309020205020404" pitchFamily="49" charset="0"/>
              </a:rPr>
              <a:t>add_op</a:t>
            </a:r>
            <a:r>
              <a:rPr lang="en-US" sz="1400" b="1" dirty="0">
                <a:solidFill>
                  <a:srgbClr val="008000"/>
                </a:solidFill>
                <a:latin typeface="Courier New" panose="02070309020205020404" pitchFamily="49" charset="0"/>
                <a:cs typeface="Courier New" panose="02070309020205020404" pitchFamily="49" charset="0"/>
              </a:rPr>
              <a:t>=</a:t>
            </a:r>
            <a:r>
              <a:rPr lang="en-US" sz="1400" b="1" dirty="0" err="1">
                <a:solidFill>
                  <a:srgbClr val="008000"/>
                </a:solidFill>
                <a:latin typeface="Courier New" panose="02070309020205020404" pitchFamily="49" charset="0"/>
                <a:cs typeface="Courier New" panose="02070309020205020404" pitchFamily="49" charset="0"/>
              </a:rPr>
              <a:t>grb.BOOL.LOR</a:t>
            </a:r>
            <a:r>
              <a:rPr lang="en-US" sz="1400" b="1" dirty="0">
                <a:solidFill>
                  <a:srgbClr val="008000"/>
                </a:solidFill>
                <a:latin typeface="Courier New" panose="02070309020205020404" pitchFamily="49" charset="0"/>
                <a:cs typeface="Courier New" panose="02070309020205020404" pitchFamily="49" charset="0"/>
              </a:rPr>
              <a:t>) # v += w</a:t>
            </a:r>
          </a:p>
          <a:p>
            <a:pPr marL="0" indent="0">
              <a:spcBef>
                <a:spcPts val="300"/>
              </a:spcBef>
              <a:buNone/>
            </a:pPr>
            <a:r>
              <a:rPr lang="en-US" sz="1400" b="1" dirty="0">
                <a:solidFill>
                  <a:srgbClr val="008000"/>
                </a:solidFill>
                <a:latin typeface="Courier New" panose="02070309020205020404" pitchFamily="49" charset="0"/>
                <a:cs typeface="Courier New" panose="02070309020205020404" pitchFamily="49" charset="0"/>
              </a:rPr>
              <a:t>            </a:t>
            </a:r>
            <a:r>
              <a:rPr lang="en-US" sz="1400" b="1" dirty="0" err="1">
                <a:solidFill>
                  <a:srgbClr val="C00000"/>
                </a:solidFill>
                <a:latin typeface="Courier New" panose="02070309020205020404" pitchFamily="49" charset="0"/>
                <a:cs typeface="Courier New" panose="02070309020205020404" pitchFamily="49" charset="0"/>
              </a:rPr>
              <a:t>v.assign_scalar</a:t>
            </a:r>
            <a:r>
              <a:rPr lang="en-US" sz="1400" b="1" dirty="0">
                <a:solidFill>
                  <a:srgbClr val="C00000"/>
                </a:solidFill>
                <a:latin typeface="Courier New" panose="02070309020205020404" pitchFamily="49" charset="0"/>
                <a:cs typeface="Courier New" panose="02070309020205020404" pitchFamily="49" charset="0"/>
              </a:rPr>
              <a:t>(True, mask=w) </a:t>
            </a:r>
            <a:r>
              <a:rPr lang="en-US" sz="1400" b="1" dirty="0">
                <a:solidFill>
                  <a:srgbClr val="008000"/>
                </a:solidFill>
                <a:latin typeface="Courier New" panose="02070309020205020404" pitchFamily="49" charset="0"/>
                <a:cs typeface="Courier New" panose="02070309020205020404" pitchFamily="49" charset="0"/>
              </a:rPr>
              <a:t>         # v[w] = True</a:t>
            </a:r>
          </a:p>
          <a:p>
            <a:pPr marL="0" indent="0">
              <a:spcBef>
                <a:spcPts val="300"/>
              </a:spcBef>
              <a:buNone/>
            </a:pPr>
            <a:endParaRPr lang="en-US" sz="1400" b="1" dirty="0">
              <a:solidFill>
                <a:srgbClr val="008000"/>
              </a:solidFill>
              <a:latin typeface="Courier New" panose="02070309020205020404" pitchFamily="49" charset="0"/>
              <a:cs typeface="Courier New" panose="02070309020205020404" pitchFamily="49" charset="0"/>
            </a:endParaRPr>
          </a:p>
          <a:p>
            <a:pPr marL="0" indent="0">
              <a:spcBef>
                <a:spcPts val="300"/>
              </a:spcBef>
              <a:buNone/>
            </a:pPr>
            <a:r>
              <a:rPr lang="en-US" sz="1400" b="1" dirty="0">
                <a:solidFill>
                  <a:srgbClr val="008000"/>
                </a:solidFill>
                <a:latin typeface="Courier New" panose="02070309020205020404" pitchFamily="49" charset="0"/>
                <a:cs typeface="Courier New" panose="02070309020205020404" pitchFamily="49" charset="0"/>
              </a:rPr>
              <a:t>            </a:t>
            </a:r>
            <a:r>
              <a:rPr lang="pl-PL" sz="1400" b="1" dirty="0">
                <a:solidFill>
                  <a:srgbClr val="008000"/>
                </a:solidFill>
                <a:latin typeface="Courier New" panose="02070309020205020404" pitchFamily="49" charset="0"/>
                <a:cs typeface="Courier New" panose="02070309020205020404" pitchFamily="49" charset="0"/>
              </a:rPr>
              <a:t># w&lt;!v, r&gt; = graph.T @ w</a:t>
            </a:r>
            <a:endParaRPr lang="en-US" sz="1400" b="1" dirty="0">
              <a:solidFill>
                <a:srgbClr val="008000"/>
              </a:solidFill>
              <a:latin typeface="Courier New" panose="02070309020205020404" pitchFamily="49" charset="0"/>
              <a:cs typeface="Courier New" panose="02070309020205020404" pitchFamily="49" charset="0"/>
            </a:endParaRPr>
          </a:p>
          <a:p>
            <a:pPr marL="0" indent="0">
              <a:spcBef>
                <a:spcPts val="30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graph.mxv</a:t>
            </a:r>
            <a:r>
              <a:rPr lang="en-US" sz="1400" b="1" dirty="0">
                <a:latin typeface="Courier New" panose="02070309020205020404" pitchFamily="49" charset="0"/>
                <a:cs typeface="Courier New" panose="02070309020205020404" pitchFamily="49" charset="0"/>
              </a:rPr>
              <a:t>(w, mask=v, out=w, desc=grb.descriptor.RCT0) </a:t>
            </a:r>
          </a:p>
          <a:p>
            <a:pPr marL="0" indent="0">
              <a:spcBef>
                <a:spcPts val="300"/>
              </a:spcBef>
              <a:buNone/>
            </a:pPr>
            <a:endParaRPr lang="en-US" sz="1400" b="1" dirty="0">
              <a:latin typeface="Courier New" panose="02070309020205020404" pitchFamily="49" charset="0"/>
              <a:cs typeface="Courier New" panose="02070309020205020404" pitchFamily="49" charset="0"/>
            </a:endParaRPr>
          </a:p>
          <a:p>
            <a:pPr marL="0" indent="0">
              <a:spcBef>
                <a:spcPts val="300"/>
              </a:spcBef>
              <a:buNone/>
            </a:pPr>
            <a:r>
              <a:rPr lang="en-US" sz="1400" b="1" dirty="0">
                <a:latin typeface="Courier New" panose="02070309020205020404" pitchFamily="49" charset="0"/>
                <a:cs typeface="Courier New" panose="02070309020205020404" pitchFamily="49" charset="0"/>
              </a:rPr>
              <a:t>    return v</a:t>
            </a:r>
            <a:endParaRPr lang="en-US" sz="1500" b="1" dirty="0">
              <a:latin typeface="Courier New" panose="02070309020205020404" pitchFamily="49" charset="0"/>
              <a:cs typeface="Courier New" panose="02070309020205020404" pitchFamily="49" charset="0"/>
            </a:endParaRPr>
          </a:p>
          <a:p>
            <a:pPr marL="0" indent="0">
              <a:spcBef>
                <a:spcPts val="300"/>
              </a:spcBef>
              <a:buNone/>
            </a:pPr>
            <a:endParaRPr lang="en-US" sz="1500" b="1"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96099601-BE5A-7146-9621-688B65E28564}"/>
              </a:ext>
            </a:extLst>
          </p:cNvPr>
          <p:cNvSpPr>
            <a:spLocks noGrp="1"/>
          </p:cNvSpPr>
          <p:nvPr>
            <p:ph type="sldNum" sz="quarter" idx="10"/>
          </p:nvPr>
        </p:nvSpPr>
        <p:spPr>
          <a:xfrm>
            <a:off x="8660375" y="6551613"/>
            <a:ext cx="483626" cy="3048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101</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grpSp>
        <p:nvGrpSpPr>
          <p:cNvPr id="7" name="Group 6"/>
          <p:cNvGrpSpPr/>
          <p:nvPr/>
        </p:nvGrpSpPr>
        <p:grpSpPr>
          <a:xfrm>
            <a:off x="6652654" y="1508373"/>
            <a:ext cx="1899751" cy="1463438"/>
            <a:chOff x="6494716" y="2168617"/>
            <a:chExt cx="1899751" cy="1463438"/>
          </a:xfrm>
        </p:grpSpPr>
        <p:sp>
          <p:nvSpPr>
            <p:cNvPr id="154" name="Freeform 35"/>
            <p:cNvSpPr>
              <a:spLocks/>
            </p:cNvSpPr>
            <p:nvPr/>
          </p:nvSpPr>
          <p:spPr bwMode="auto">
            <a:xfrm>
              <a:off x="6936866" y="2547025"/>
              <a:ext cx="1087212" cy="710281"/>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55" name="Freeform 56"/>
            <p:cNvSpPr>
              <a:spLocks/>
            </p:cNvSpPr>
            <p:nvPr/>
          </p:nvSpPr>
          <p:spPr bwMode="auto">
            <a:xfrm flipH="1" flipV="1">
              <a:off x="6945263" y="2548383"/>
              <a:ext cx="1087212" cy="180626"/>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56" name="Freeform 59"/>
            <p:cNvSpPr>
              <a:spLocks/>
            </p:cNvSpPr>
            <p:nvPr/>
          </p:nvSpPr>
          <p:spPr bwMode="auto">
            <a:xfrm flipV="1">
              <a:off x="6710189" y="2574187"/>
              <a:ext cx="212685" cy="696700"/>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57" name="Rectangle 104"/>
            <p:cNvSpPr>
              <a:spLocks noChangeArrowheads="1"/>
            </p:cNvSpPr>
            <p:nvPr/>
          </p:nvSpPr>
          <p:spPr bwMode="auto">
            <a:xfrm>
              <a:off x="6624004" y="2168617"/>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3</a:t>
              </a:r>
            </a:p>
          </p:txBody>
        </p:sp>
        <p:sp>
          <p:nvSpPr>
            <p:cNvPr id="158" name="Rectangle 105"/>
            <p:cNvSpPr>
              <a:spLocks noChangeArrowheads="1"/>
            </p:cNvSpPr>
            <p:nvPr/>
          </p:nvSpPr>
          <p:spPr bwMode="auto">
            <a:xfrm>
              <a:off x="6644293" y="3262745"/>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7</a:t>
              </a:r>
            </a:p>
          </p:txBody>
        </p:sp>
        <p:sp>
          <p:nvSpPr>
            <p:cNvPr id="159" name="Oval 158"/>
            <p:cNvSpPr>
              <a:spLocks noChangeArrowheads="1"/>
            </p:cNvSpPr>
            <p:nvPr/>
          </p:nvSpPr>
          <p:spPr bwMode="auto">
            <a:xfrm>
              <a:off x="7935926" y="2466898"/>
              <a:ext cx="159581" cy="162971"/>
            </a:xfrm>
            <a:prstGeom prst="ellipse">
              <a:avLst/>
            </a:prstGeom>
            <a:solidFill>
              <a:srgbClr val="0000FF"/>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60" name="Oval 71"/>
            <p:cNvSpPr>
              <a:spLocks noChangeArrowheads="1"/>
            </p:cNvSpPr>
            <p:nvPr/>
          </p:nvSpPr>
          <p:spPr bwMode="auto">
            <a:xfrm>
              <a:off x="6861308" y="2466898"/>
              <a:ext cx="159581" cy="162971"/>
            </a:xfrm>
            <a:prstGeom prst="ellipse">
              <a:avLst/>
            </a:prstGeom>
            <a:solidFill>
              <a:srgbClr val="FF0000"/>
            </a:solidFill>
            <a:ln>
              <a:solidFill>
                <a:srgbClr val="0000FF"/>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61" name="Oval 72"/>
            <p:cNvSpPr>
              <a:spLocks noChangeArrowheads="1"/>
            </p:cNvSpPr>
            <p:nvPr/>
          </p:nvSpPr>
          <p:spPr bwMode="auto">
            <a:xfrm>
              <a:off x="6861308" y="3183969"/>
              <a:ext cx="159581" cy="162971"/>
            </a:xfrm>
            <a:prstGeom prst="ellipse">
              <a:avLst/>
            </a:prstGeom>
            <a:solidFill>
              <a:srgbClr val="0000FF"/>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62" name="Rectangle 161"/>
            <p:cNvSpPr>
              <a:spLocks noChangeArrowheads="1"/>
            </p:cNvSpPr>
            <p:nvPr/>
          </p:nvSpPr>
          <p:spPr bwMode="auto">
            <a:xfrm>
              <a:off x="8081605" y="2344496"/>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5</a:t>
              </a:r>
            </a:p>
          </p:txBody>
        </p:sp>
        <p:sp>
          <p:nvSpPr>
            <p:cNvPr id="165" name="Rectangle 105"/>
            <p:cNvSpPr>
              <a:spLocks noChangeArrowheads="1"/>
            </p:cNvSpPr>
            <p:nvPr/>
          </p:nvSpPr>
          <p:spPr bwMode="auto">
            <a:xfrm>
              <a:off x="7347770" y="2452529"/>
              <a:ext cx="269581" cy="2769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1</a:t>
              </a:r>
            </a:p>
          </p:txBody>
        </p:sp>
        <p:sp>
          <p:nvSpPr>
            <p:cNvPr id="168" name="Rectangle 105"/>
            <p:cNvSpPr>
              <a:spLocks noChangeArrowheads="1"/>
            </p:cNvSpPr>
            <p:nvPr/>
          </p:nvSpPr>
          <p:spPr bwMode="auto">
            <a:xfrm>
              <a:off x="7358617" y="2916367"/>
              <a:ext cx="269581" cy="2769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169" name="Rectangle 105"/>
            <p:cNvSpPr>
              <a:spLocks noChangeArrowheads="1"/>
            </p:cNvSpPr>
            <p:nvPr/>
          </p:nvSpPr>
          <p:spPr bwMode="auto">
            <a:xfrm>
              <a:off x="6494716" y="2755784"/>
              <a:ext cx="269581" cy="2769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2</a:t>
              </a:r>
            </a:p>
          </p:txBody>
        </p:sp>
      </p:grpSp>
      <p:grpSp>
        <p:nvGrpSpPr>
          <p:cNvPr id="5" name="Group 4"/>
          <p:cNvGrpSpPr/>
          <p:nvPr/>
        </p:nvGrpSpPr>
        <p:grpSpPr>
          <a:xfrm>
            <a:off x="7222877" y="110924"/>
            <a:ext cx="1897980" cy="1454485"/>
            <a:chOff x="6458869" y="85097"/>
            <a:chExt cx="1897980" cy="1454485"/>
          </a:xfrm>
        </p:grpSpPr>
        <p:sp>
          <p:nvSpPr>
            <p:cNvPr id="140" name="Freeform 68"/>
            <p:cNvSpPr>
              <a:spLocks/>
            </p:cNvSpPr>
            <p:nvPr/>
          </p:nvSpPr>
          <p:spPr bwMode="auto">
            <a:xfrm rot="10800000" flipH="1">
              <a:off x="6838522" y="508159"/>
              <a:ext cx="1069022" cy="737442"/>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41" name="Freeform 28"/>
            <p:cNvSpPr>
              <a:spLocks/>
            </p:cNvSpPr>
            <p:nvPr/>
          </p:nvSpPr>
          <p:spPr bwMode="auto">
            <a:xfrm flipH="1" flipV="1">
              <a:off x="6842736" y="522418"/>
              <a:ext cx="212685" cy="696700"/>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42" name="Freeform 31"/>
            <p:cNvSpPr>
              <a:spLocks/>
            </p:cNvSpPr>
            <p:nvPr/>
          </p:nvSpPr>
          <p:spPr bwMode="auto">
            <a:xfrm>
              <a:off x="6809154" y="333644"/>
              <a:ext cx="1087212" cy="180626"/>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43" name="Freeform 56"/>
            <p:cNvSpPr>
              <a:spLocks/>
            </p:cNvSpPr>
            <p:nvPr/>
          </p:nvSpPr>
          <p:spPr bwMode="auto">
            <a:xfrm flipH="1" flipV="1">
              <a:off x="6825947" y="1235415"/>
              <a:ext cx="1087212" cy="180626"/>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44" name="Freeform 143"/>
            <p:cNvSpPr>
              <a:spLocks/>
            </p:cNvSpPr>
            <p:nvPr/>
          </p:nvSpPr>
          <p:spPr bwMode="auto">
            <a:xfrm flipH="1" flipV="1">
              <a:off x="7906162" y="522418"/>
              <a:ext cx="212685" cy="696700"/>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45" name="Rectangle 104"/>
            <p:cNvSpPr>
              <a:spLocks noChangeArrowheads="1"/>
            </p:cNvSpPr>
            <p:nvPr/>
          </p:nvSpPr>
          <p:spPr bwMode="auto">
            <a:xfrm>
              <a:off x="6458869" y="1170272"/>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1</a:t>
              </a:r>
            </a:p>
          </p:txBody>
        </p:sp>
        <p:sp>
          <p:nvSpPr>
            <p:cNvPr id="146" name="Rectangle 145"/>
            <p:cNvSpPr>
              <a:spLocks noChangeArrowheads="1"/>
            </p:cNvSpPr>
            <p:nvPr/>
          </p:nvSpPr>
          <p:spPr bwMode="auto">
            <a:xfrm>
              <a:off x="7918484" y="186928"/>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4</a:t>
              </a:r>
            </a:p>
          </p:txBody>
        </p:sp>
        <p:sp>
          <p:nvSpPr>
            <p:cNvPr id="147" name="Oval 146"/>
            <p:cNvSpPr>
              <a:spLocks noChangeArrowheads="1"/>
            </p:cNvSpPr>
            <p:nvPr/>
          </p:nvSpPr>
          <p:spPr bwMode="auto">
            <a:xfrm>
              <a:off x="6741991" y="436859"/>
              <a:ext cx="159581" cy="162970"/>
            </a:xfrm>
            <a:prstGeom prst="ellipse">
              <a:avLst/>
            </a:prstGeom>
            <a:solidFill>
              <a:srgbClr val="FF0000"/>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erdana" charset="0"/>
                <a:ea typeface="+mn-ea"/>
                <a:cs typeface="Arial" pitchFamily="34" charset="0"/>
              </a:endParaRPr>
            </a:p>
          </p:txBody>
        </p:sp>
        <p:sp>
          <p:nvSpPr>
            <p:cNvPr id="148" name="Oval 147"/>
            <p:cNvSpPr>
              <a:spLocks noChangeArrowheads="1"/>
            </p:cNvSpPr>
            <p:nvPr/>
          </p:nvSpPr>
          <p:spPr bwMode="auto">
            <a:xfrm>
              <a:off x="7816610" y="436859"/>
              <a:ext cx="159581" cy="162970"/>
            </a:xfrm>
            <a:prstGeom prst="ellipse">
              <a:avLst/>
            </a:prstGeom>
            <a:solidFill>
              <a:srgbClr val="0000FF"/>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49" name="Oval 148"/>
            <p:cNvSpPr>
              <a:spLocks noChangeArrowheads="1"/>
            </p:cNvSpPr>
            <p:nvPr/>
          </p:nvSpPr>
          <p:spPr bwMode="auto">
            <a:xfrm>
              <a:off x="7816610" y="1153930"/>
              <a:ext cx="159581" cy="162970"/>
            </a:xfrm>
            <a:prstGeom prst="ellipse">
              <a:avLst/>
            </a:prstGeom>
            <a:solidFill>
              <a:srgbClr val="0000FF"/>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50" name="Oval 71"/>
            <p:cNvSpPr>
              <a:spLocks noChangeArrowheads="1"/>
            </p:cNvSpPr>
            <p:nvPr/>
          </p:nvSpPr>
          <p:spPr bwMode="auto">
            <a:xfrm>
              <a:off x="6741991" y="1153930"/>
              <a:ext cx="159581" cy="162970"/>
            </a:xfrm>
            <a:prstGeom prst="ellipse">
              <a:avLst/>
            </a:prstGeom>
            <a:solidFill>
              <a:srgbClr val="0000FF"/>
            </a:solidFill>
            <a:ln>
              <a:solidFill>
                <a:srgbClr val="0000FF"/>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51" name="Rectangle 150"/>
            <p:cNvSpPr>
              <a:spLocks noChangeArrowheads="1"/>
            </p:cNvSpPr>
            <p:nvPr/>
          </p:nvSpPr>
          <p:spPr bwMode="auto">
            <a:xfrm>
              <a:off x="6526625" y="151374"/>
              <a:ext cx="267323" cy="315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0</a:t>
              </a:r>
            </a:p>
          </p:txBody>
        </p:sp>
        <p:sp>
          <p:nvSpPr>
            <p:cNvPr id="152" name="Rectangle 151"/>
            <p:cNvSpPr>
              <a:spLocks noChangeArrowheads="1"/>
            </p:cNvSpPr>
            <p:nvPr/>
          </p:nvSpPr>
          <p:spPr bwMode="auto">
            <a:xfrm>
              <a:off x="7942527" y="1140385"/>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8</a:t>
              </a:r>
            </a:p>
          </p:txBody>
        </p:sp>
        <p:sp>
          <p:nvSpPr>
            <p:cNvPr id="166" name="Rectangle 105"/>
            <p:cNvSpPr>
              <a:spLocks noChangeArrowheads="1"/>
            </p:cNvSpPr>
            <p:nvPr/>
          </p:nvSpPr>
          <p:spPr bwMode="auto">
            <a:xfrm>
              <a:off x="7478004" y="529526"/>
              <a:ext cx="269581" cy="2769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1</a:t>
              </a:r>
            </a:p>
          </p:txBody>
        </p:sp>
        <p:sp>
          <p:nvSpPr>
            <p:cNvPr id="167" name="Rectangle 105"/>
            <p:cNvSpPr>
              <a:spLocks noChangeArrowheads="1"/>
            </p:cNvSpPr>
            <p:nvPr/>
          </p:nvSpPr>
          <p:spPr bwMode="auto">
            <a:xfrm>
              <a:off x="6996756" y="732692"/>
              <a:ext cx="269581" cy="2769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1</a:t>
              </a:r>
            </a:p>
          </p:txBody>
        </p:sp>
        <p:sp>
          <p:nvSpPr>
            <p:cNvPr id="170" name="Rectangle 105"/>
            <p:cNvSpPr>
              <a:spLocks noChangeArrowheads="1"/>
            </p:cNvSpPr>
            <p:nvPr/>
          </p:nvSpPr>
          <p:spPr bwMode="auto">
            <a:xfrm>
              <a:off x="7208423" y="85097"/>
              <a:ext cx="269581" cy="2769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172" name="Rectangle 105"/>
            <p:cNvSpPr>
              <a:spLocks noChangeArrowheads="1"/>
            </p:cNvSpPr>
            <p:nvPr/>
          </p:nvSpPr>
          <p:spPr bwMode="auto">
            <a:xfrm>
              <a:off x="7234762" y="1176904"/>
              <a:ext cx="269581" cy="2769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3</a:t>
              </a:r>
            </a:p>
          </p:txBody>
        </p:sp>
        <p:sp>
          <p:nvSpPr>
            <p:cNvPr id="173" name="Rectangle 105"/>
            <p:cNvSpPr>
              <a:spLocks noChangeArrowheads="1"/>
            </p:cNvSpPr>
            <p:nvPr/>
          </p:nvSpPr>
          <p:spPr bwMode="auto">
            <a:xfrm>
              <a:off x="8087268" y="696173"/>
              <a:ext cx="269581" cy="2769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5</a:t>
              </a:r>
            </a:p>
          </p:txBody>
        </p:sp>
      </p:grpSp>
      <p:sp>
        <p:nvSpPr>
          <p:cNvPr id="8" name="TextBox 7">
            <a:extLst>
              <a:ext uri="{FF2B5EF4-FFF2-40B4-BE49-F238E27FC236}">
                <a16:creationId xmlns:a16="http://schemas.microsoft.com/office/drawing/2014/main" id="{863E8EBF-FCB7-4A87-9E8D-D663210C096E}"/>
              </a:ext>
            </a:extLst>
          </p:cNvPr>
          <p:cNvSpPr txBox="1"/>
          <p:nvPr/>
        </p:nvSpPr>
        <p:spPr>
          <a:xfrm>
            <a:off x="342487" y="5176151"/>
            <a:ext cx="8034315" cy="92333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Mostly the same as Exercise 10:</a:t>
            </a:r>
          </a:p>
          <a:p>
            <a:pPr marL="742950"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Need to get the number of nodes from matrix properties, i.e., </a:t>
            </a:r>
            <a:r>
              <a:rPr kumimoji="0" lang="en-US" sz="1800" b="0"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nrows</a:t>
            </a:r>
            <a:endPar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a:p>
            <a:pPr marL="742950"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This illustrates another way to accumulate the visited list using assign</a:t>
            </a:r>
          </a:p>
        </p:txBody>
      </p:sp>
      <p:grpSp>
        <p:nvGrpSpPr>
          <p:cNvPr id="45" name="Group 44">
            <a:extLst>
              <a:ext uri="{FF2B5EF4-FFF2-40B4-BE49-F238E27FC236}">
                <a16:creationId xmlns:a16="http://schemas.microsoft.com/office/drawing/2014/main" id="{D07176B0-C583-4D9D-A86C-A6C5471F2764}"/>
              </a:ext>
            </a:extLst>
          </p:cNvPr>
          <p:cNvGrpSpPr/>
          <p:nvPr/>
        </p:nvGrpSpPr>
        <p:grpSpPr>
          <a:xfrm>
            <a:off x="5601033" y="747001"/>
            <a:ext cx="1721310" cy="455730"/>
            <a:chOff x="7240147" y="1732234"/>
            <a:chExt cx="1721310" cy="455730"/>
          </a:xfrm>
        </p:grpSpPr>
        <p:sp>
          <p:nvSpPr>
            <p:cNvPr id="46" name="Freeform 53">
              <a:extLst>
                <a:ext uri="{FF2B5EF4-FFF2-40B4-BE49-F238E27FC236}">
                  <a16:creationId xmlns:a16="http://schemas.microsoft.com/office/drawing/2014/main" id="{965DD7E7-5984-47CF-B650-82B207902331}"/>
                </a:ext>
              </a:extLst>
            </p:cNvPr>
            <p:cNvSpPr>
              <a:spLocks/>
            </p:cNvSpPr>
            <p:nvPr/>
          </p:nvSpPr>
          <p:spPr bwMode="auto">
            <a:xfrm flipH="1" flipV="1">
              <a:off x="7583792" y="1827691"/>
              <a:ext cx="1087212" cy="180626"/>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7" name="Rectangle 46">
              <a:extLst>
                <a:ext uri="{FF2B5EF4-FFF2-40B4-BE49-F238E27FC236}">
                  <a16:creationId xmlns:a16="http://schemas.microsoft.com/office/drawing/2014/main" id="{F1DD3C33-5377-4D3E-8A5E-C13B5D1E0084}"/>
                </a:ext>
              </a:extLst>
            </p:cNvPr>
            <p:cNvSpPr>
              <a:spLocks noChangeArrowheads="1"/>
            </p:cNvSpPr>
            <p:nvPr/>
          </p:nvSpPr>
          <p:spPr bwMode="auto">
            <a:xfrm>
              <a:off x="8648595" y="1818654"/>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6</a:t>
              </a:r>
            </a:p>
          </p:txBody>
        </p:sp>
        <p:sp>
          <p:nvSpPr>
            <p:cNvPr id="48" name="Rectangle 105">
              <a:extLst>
                <a:ext uri="{FF2B5EF4-FFF2-40B4-BE49-F238E27FC236}">
                  <a16:creationId xmlns:a16="http://schemas.microsoft.com/office/drawing/2014/main" id="{7D945309-6163-4973-B3D1-31326D2B5504}"/>
                </a:ext>
              </a:extLst>
            </p:cNvPr>
            <p:cNvSpPr>
              <a:spLocks noChangeArrowheads="1"/>
            </p:cNvSpPr>
            <p:nvPr/>
          </p:nvSpPr>
          <p:spPr bwMode="auto">
            <a:xfrm>
              <a:off x="7240147" y="1732234"/>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2</a:t>
              </a:r>
            </a:p>
          </p:txBody>
        </p:sp>
        <p:sp>
          <p:nvSpPr>
            <p:cNvPr id="49" name="Oval 48">
              <a:extLst>
                <a:ext uri="{FF2B5EF4-FFF2-40B4-BE49-F238E27FC236}">
                  <a16:creationId xmlns:a16="http://schemas.microsoft.com/office/drawing/2014/main" id="{16C23048-6327-41C6-944F-9FE503A19652}"/>
                </a:ext>
              </a:extLst>
            </p:cNvPr>
            <p:cNvSpPr>
              <a:spLocks noChangeArrowheads="1"/>
            </p:cNvSpPr>
            <p:nvPr/>
          </p:nvSpPr>
          <p:spPr bwMode="auto">
            <a:xfrm>
              <a:off x="8596844" y="1735341"/>
              <a:ext cx="159581" cy="162970"/>
            </a:xfrm>
            <a:prstGeom prst="ellipse">
              <a:avLst/>
            </a:prstGeom>
            <a:solidFill>
              <a:srgbClr val="0000FF"/>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0" name="Oval 72">
              <a:extLst>
                <a:ext uri="{FF2B5EF4-FFF2-40B4-BE49-F238E27FC236}">
                  <a16:creationId xmlns:a16="http://schemas.microsoft.com/office/drawing/2014/main" id="{F035B9D8-A0F1-465A-A9BE-B9CBBCD2915D}"/>
                </a:ext>
              </a:extLst>
            </p:cNvPr>
            <p:cNvSpPr>
              <a:spLocks noChangeArrowheads="1"/>
            </p:cNvSpPr>
            <p:nvPr/>
          </p:nvSpPr>
          <p:spPr bwMode="auto">
            <a:xfrm>
              <a:off x="7522225" y="1735341"/>
              <a:ext cx="159581" cy="162970"/>
            </a:xfrm>
            <a:prstGeom prst="ellipse">
              <a:avLst/>
            </a:prstGeom>
            <a:solidFill>
              <a:srgbClr val="FF0000"/>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1" name="Rectangle 105">
              <a:extLst>
                <a:ext uri="{FF2B5EF4-FFF2-40B4-BE49-F238E27FC236}">
                  <a16:creationId xmlns:a16="http://schemas.microsoft.com/office/drawing/2014/main" id="{3175AE9C-0E95-4002-973E-423605EE3C60}"/>
                </a:ext>
              </a:extLst>
            </p:cNvPr>
            <p:cNvSpPr>
              <a:spLocks noChangeArrowheads="1"/>
            </p:cNvSpPr>
            <p:nvPr/>
          </p:nvSpPr>
          <p:spPr bwMode="auto">
            <a:xfrm>
              <a:off x="8004534" y="1758728"/>
              <a:ext cx="269581" cy="2769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4</a:t>
              </a:r>
            </a:p>
          </p:txBody>
        </p:sp>
      </p:grpSp>
    </p:spTree>
    <p:extLst>
      <p:ext uri="{BB962C8B-B14F-4D97-AF65-F5344CB8AC3E}">
        <p14:creationId xmlns:p14="http://schemas.microsoft.com/office/powerpoint/2010/main" val="3803394584"/>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48D73-6D27-6141-B3FC-73BB5C86AF7F}"/>
              </a:ext>
            </a:extLst>
          </p:cNvPr>
          <p:cNvSpPr>
            <a:spLocks noGrp="1"/>
          </p:cNvSpPr>
          <p:nvPr>
            <p:ph type="title"/>
          </p:nvPr>
        </p:nvSpPr>
        <p:spPr>
          <a:xfrm>
            <a:off x="164432" y="95120"/>
            <a:ext cx="6042411" cy="889000"/>
          </a:xfrm>
        </p:spPr>
        <p:txBody>
          <a:bodyPr/>
          <a:lstStyle/>
          <a:p>
            <a:r>
              <a:rPr lang="en-US" dirty="0"/>
              <a:t>Solution to exercise 11 (part 2)</a:t>
            </a:r>
          </a:p>
        </p:txBody>
      </p:sp>
      <p:sp>
        <p:nvSpPr>
          <p:cNvPr id="4" name="Slide Number Placeholder 3">
            <a:extLst>
              <a:ext uri="{FF2B5EF4-FFF2-40B4-BE49-F238E27FC236}">
                <a16:creationId xmlns:a16="http://schemas.microsoft.com/office/drawing/2014/main" id="{96099601-BE5A-7146-9621-688B65E28564}"/>
              </a:ext>
            </a:extLst>
          </p:cNvPr>
          <p:cNvSpPr>
            <a:spLocks noGrp="1"/>
          </p:cNvSpPr>
          <p:nvPr>
            <p:ph type="sldNum" sz="quarter" idx="10"/>
          </p:nvPr>
        </p:nvSpPr>
        <p:spPr>
          <a:xfrm>
            <a:off x="8677167" y="6551613"/>
            <a:ext cx="466833" cy="3048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102</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58" name="Content Placeholder 2">
            <a:extLst>
              <a:ext uri="{FF2B5EF4-FFF2-40B4-BE49-F238E27FC236}">
                <a16:creationId xmlns:a16="http://schemas.microsoft.com/office/drawing/2014/main" id="{D0EF4AC2-76CA-5342-8885-9916A5AEF109}"/>
              </a:ext>
            </a:extLst>
          </p:cNvPr>
          <p:cNvSpPr>
            <a:spLocks noGrp="1"/>
          </p:cNvSpPr>
          <p:nvPr>
            <p:ph idx="1"/>
          </p:nvPr>
        </p:nvSpPr>
        <p:spPr>
          <a:xfrm>
            <a:off x="269207" y="961145"/>
            <a:ext cx="8854965" cy="4092647"/>
          </a:xfrm>
        </p:spPr>
        <p:txBody>
          <a:bodyPr/>
          <a:lstStyle/>
          <a:p>
            <a:pPr marL="0" indent="0">
              <a:spcBef>
                <a:spcPts val="300"/>
              </a:spcBef>
              <a:buNone/>
            </a:pPr>
            <a:r>
              <a:rPr lang="en-US" sz="1400" b="1" dirty="0">
                <a:latin typeface="Courier New" panose="02070309020205020404" pitchFamily="49" charset="0"/>
                <a:cs typeface="Courier New" panose="02070309020205020404" pitchFamily="49" charset="0"/>
              </a:rPr>
              <a:t>def CC(graph):</a:t>
            </a:r>
          </a:p>
          <a:p>
            <a:pPr marL="0" indent="0">
              <a:spcBef>
                <a:spcPts val="300"/>
              </a:spcBef>
              <a:buNone/>
            </a:pPr>
            <a:r>
              <a:rPr lang="en-US" sz="1400" b="1" dirty="0">
                <a:latin typeface="Courier New" panose="02070309020205020404" pitchFamily="49" charset="0"/>
                <a:cs typeface="Courier New" panose="02070309020205020404" pitchFamily="49" charset="0"/>
              </a:rPr>
              <a:t>    NUM_NODES = </a:t>
            </a:r>
            <a:r>
              <a:rPr lang="en-US" sz="1400" b="1" dirty="0" err="1">
                <a:latin typeface="Courier New" panose="02070309020205020404" pitchFamily="49" charset="0"/>
                <a:cs typeface="Courier New" panose="02070309020205020404" pitchFamily="49" charset="0"/>
              </a:rPr>
              <a:t>graph.nrows</a:t>
            </a:r>
            <a:endParaRPr lang="en-US" sz="1400" b="1" dirty="0">
              <a:latin typeface="Courier New" panose="02070309020205020404" pitchFamily="49" charset="0"/>
              <a:cs typeface="Courier New" panose="02070309020205020404" pitchFamily="49" charset="0"/>
            </a:endParaRPr>
          </a:p>
          <a:p>
            <a:pPr marL="0" indent="0">
              <a:spcBef>
                <a:spcPts val="300"/>
              </a:spcBef>
              <a:buNone/>
            </a:pPr>
            <a:r>
              <a:rPr lang="en-US" sz="1400" b="1" dirty="0">
                <a:latin typeface="Courier New" panose="02070309020205020404" pitchFamily="49" charset="0"/>
                <a:cs typeface="Courier New" panose="02070309020205020404" pitchFamily="49" charset="0"/>
              </a:rPr>
              <a:t>    </a:t>
            </a:r>
            <a:r>
              <a:rPr lang="en-US" sz="1400" b="1" dirty="0" err="1">
                <a:solidFill>
                  <a:srgbClr val="C00000"/>
                </a:solidFill>
                <a:latin typeface="Courier New" panose="02070309020205020404" pitchFamily="49" charset="0"/>
                <a:cs typeface="Courier New" panose="02070309020205020404" pitchFamily="49" charset="0"/>
              </a:rPr>
              <a:t>cc_ids</a:t>
            </a:r>
            <a:r>
              <a:rPr lang="en-US" sz="1400" b="1" dirty="0">
                <a:solidFill>
                  <a:srgbClr val="C00000"/>
                </a:solidFill>
                <a:latin typeface="Courier New" panose="02070309020205020404" pitchFamily="49" charset="0"/>
                <a:cs typeface="Courier New" panose="02070309020205020404" pitchFamily="49" charset="0"/>
              </a:rPr>
              <a:t>    = </a:t>
            </a:r>
            <a:r>
              <a:rPr lang="en-US" sz="1400" b="1" dirty="0" err="1">
                <a:solidFill>
                  <a:srgbClr val="C00000"/>
                </a:solidFill>
                <a:latin typeface="Courier New" panose="02070309020205020404" pitchFamily="49" charset="0"/>
                <a:cs typeface="Courier New" panose="02070309020205020404" pitchFamily="49" charset="0"/>
              </a:rPr>
              <a:t>grb.Vector.sparse</a:t>
            </a:r>
            <a:r>
              <a:rPr lang="en-US" sz="1400" b="1" dirty="0">
                <a:solidFill>
                  <a:srgbClr val="C00000"/>
                </a:solidFill>
                <a:latin typeface="Courier New" panose="02070309020205020404" pitchFamily="49" charset="0"/>
                <a:cs typeface="Courier New" panose="02070309020205020404" pitchFamily="49" charset="0"/>
              </a:rPr>
              <a:t>(grb.UINT64, </a:t>
            </a:r>
            <a:r>
              <a:rPr lang="en-US" sz="1400" b="1" dirty="0">
                <a:latin typeface="Courier New" panose="02070309020205020404" pitchFamily="49" charset="0"/>
                <a:cs typeface="Courier New" panose="02070309020205020404" pitchFamily="49" charset="0"/>
              </a:rPr>
              <a:t>NUM_NODES</a:t>
            </a:r>
            <a:r>
              <a:rPr lang="en-US" sz="1400" b="1" dirty="0">
                <a:solidFill>
                  <a:srgbClr val="C00000"/>
                </a:solidFill>
                <a:latin typeface="Courier New" panose="02070309020205020404" pitchFamily="49" charset="0"/>
                <a:cs typeface="Courier New" panose="02070309020205020404" pitchFamily="49" charset="0"/>
              </a:rPr>
              <a:t>)</a:t>
            </a:r>
          </a:p>
          <a:p>
            <a:pPr marL="0" indent="0">
              <a:spcBef>
                <a:spcPts val="30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num_ccs</a:t>
            </a:r>
            <a:r>
              <a:rPr lang="en-US" sz="1400" b="1" dirty="0">
                <a:latin typeface="Courier New" panose="02070309020205020404" pitchFamily="49" charset="0"/>
                <a:cs typeface="Courier New" panose="02070309020205020404" pitchFamily="49" charset="0"/>
              </a:rPr>
              <a:t>   = 0</a:t>
            </a:r>
          </a:p>
          <a:p>
            <a:pPr marL="0" indent="0">
              <a:spcBef>
                <a:spcPts val="300"/>
              </a:spcBef>
              <a:buNone/>
            </a:pPr>
            <a:r>
              <a:rPr lang="en-US" sz="1400" b="1" dirty="0">
                <a:latin typeface="Courier New" panose="02070309020205020404" pitchFamily="49" charset="0"/>
                <a:cs typeface="Courier New" panose="02070309020205020404" pitchFamily="49" charset="0"/>
              </a:rPr>
              <a:t>    </a:t>
            </a:r>
          </a:p>
          <a:p>
            <a:pPr marL="0" indent="0">
              <a:spcBef>
                <a:spcPts val="300"/>
              </a:spcBef>
              <a:buNone/>
            </a:pPr>
            <a:r>
              <a:rPr lang="en-US" sz="1400" b="1" dirty="0">
                <a:latin typeface="Courier New" panose="02070309020205020404" pitchFamily="49" charset="0"/>
                <a:cs typeface="Courier New" panose="02070309020205020404" pitchFamily="49" charset="0"/>
              </a:rPr>
              <a:t>    for </a:t>
            </a:r>
            <a:r>
              <a:rPr lang="en-US" sz="1400" b="1" dirty="0" err="1">
                <a:latin typeface="Courier New" panose="02070309020205020404" pitchFamily="49" charset="0"/>
                <a:cs typeface="Courier New" panose="02070309020205020404" pitchFamily="49" charset="0"/>
              </a:rPr>
              <a:t>src_node</a:t>
            </a:r>
            <a:r>
              <a:rPr lang="en-US" sz="1400" b="1" dirty="0">
                <a:latin typeface="Courier New" panose="02070309020205020404" pitchFamily="49" charset="0"/>
                <a:cs typeface="Courier New" panose="02070309020205020404" pitchFamily="49" charset="0"/>
              </a:rPr>
              <a:t> in range(NUM_NODES):</a:t>
            </a:r>
          </a:p>
          <a:p>
            <a:pPr marL="0" indent="0">
              <a:spcBef>
                <a:spcPts val="300"/>
              </a:spcBef>
              <a:buNone/>
            </a:pPr>
            <a:r>
              <a:rPr lang="en-US" sz="1400" b="1" dirty="0">
                <a:latin typeface="Courier New" panose="02070309020205020404" pitchFamily="49" charset="0"/>
                <a:cs typeface="Courier New" panose="02070309020205020404" pitchFamily="49" charset="0"/>
              </a:rPr>
              <a:t>        </a:t>
            </a:r>
            <a:r>
              <a:rPr lang="en-US" sz="1400" b="1" dirty="0">
                <a:solidFill>
                  <a:srgbClr val="C00000"/>
                </a:solidFill>
                <a:latin typeface="Courier New" panose="02070309020205020404" pitchFamily="49" charset="0"/>
                <a:cs typeface="Courier New" panose="02070309020205020404" pitchFamily="49" charset="0"/>
              </a:rPr>
              <a:t>if </a:t>
            </a:r>
            <a:r>
              <a:rPr lang="en-US" sz="1400" b="1" dirty="0" err="1">
                <a:solidFill>
                  <a:srgbClr val="C00000"/>
                </a:solidFill>
                <a:latin typeface="Courier New" panose="02070309020205020404" pitchFamily="49" charset="0"/>
                <a:cs typeface="Courier New" panose="02070309020205020404" pitchFamily="49" charset="0"/>
              </a:rPr>
              <a:t>cc_ids.get</a:t>
            </a:r>
            <a:r>
              <a:rPr lang="en-US" sz="1400" b="1" dirty="0">
                <a:solidFill>
                  <a:srgbClr val="C00000"/>
                </a:solidFill>
                <a:latin typeface="Courier New" panose="02070309020205020404" pitchFamily="49" charset="0"/>
                <a:cs typeface="Courier New" panose="02070309020205020404" pitchFamily="49" charset="0"/>
              </a:rPr>
              <a:t>(</a:t>
            </a:r>
            <a:r>
              <a:rPr lang="en-US" sz="1400" b="1" dirty="0" err="1">
                <a:solidFill>
                  <a:srgbClr val="C00000"/>
                </a:solidFill>
                <a:latin typeface="Courier New" panose="02070309020205020404" pitchFamily="49" charset="0"/>
                <a:cs typeface="Courier New" panose="02070309020205020404" pitchFamily="49" charset="0"/>
              </a:rPr>
              <a:t>src_node</a:t>
            </a:r>
            <a:r>
              <a:rPr lang="en-US" sz="1400" b="1" dirty="0">
                <a:solidFill>
                  <a:srgbClr val="C00000"/>
                </a:solidFill>
                <a:latin typeface="Courier New" panose="02070309020205020404" pitchFamily="49" charset="0"/>
                <a:cs typeface="Courier New" panose="02070309020205020404" pitchFamily="49" charset="0"/>
              </a:rPr>
              <a:t>) is None</a:t>
            </a:r>
            <a:r>
              <a:rPr lang="en-US" sz="1400" b="1" dirty="0">
                <a:latin typeface="Courier New" panose="02070309020205020404" pitchFamily="49" charset="0"/>
                <a:cs typeface="Courier New" panose="02070309020205020404" pitchFamily="49" charset="0"/>
              </a:rPr>
              <a:t>:</a:t>
            </a:r>
          </a:p>
          <a:p>
            <a:pPr marL="0" indent="0">
              <a:spcBef>
                <a:spcPts val="300"/>
              </a:spcBef>
              <a:buNone/>
            </a:pPr>
            <a:r>
              <a:rPr lang="en-US" sz="1400" b="1" dirty="0">
                <a:latin typeface="Courier New" panose="02070309020205020404" pitchFamily="49" charset="0"/>
                <a:cs typeface="Courier New" panose="02070309020205020404" pitchFamily="49" charset="0"/>
              </a:rPr>
              <a:t>            print("Processing node", </a:t>
            </a:r>
            <a:r>
              <a:rPr lang="en-US" sz="1400" b="1" dirty="0" err="1">
                <a:latin typeface="Courier New" panose="02070309020205020404" pitchFamily="49" charset="0"/>
                <a:cs typeface="Courier New" panose="02070309020205020404" pitchFamily="49" charset="0"/>
              </a:rPr>
              <a:t>src_node</a:t>
            </a:r>
            <a:r>
              <a:rPr lang="en-US" sz="1400" b="1" dirty="0">
                <a:latin typeface="Courier New" panose="02070309020205020404" pitchFamily="49" charset="0"/>
                <a:cs typeface="Courier New" panose="02070309020205020404" pitchFamily="49" charset="0"/>
              </a:rPr>
              <a:t>)</a:t>
            </a:r>
          </a:p>
          <a:p>
            <a:pPr marL="0" indent="0">
              <a:spcBef>
                <a:spcPts val="300"/>
              </a:spcBef>
              <a:buNone/>
            </a:pPr>
            <a:endParaRPr lang="en-US" sz="1400" b="1" dirty="0">
              <a:latin typeface="Courier New" panose="02070309020205020404" pitchFamily="49" charset="0"/>
              <a:cs typeface="Courier New" panose="02070309020205020404" pitchFamily="49" charset="0"/>
            </a:endParaRPr>
          </a:p>
          <a:p>
            <a:pPr marL="0" indent="0">
              <a:spcBef>
                <a:spcPts val="300"/>
              </a:spcBef>
              <a:buNone/>
            </a:pPr>
            <a:r>
              <a:rPr lang="en-US" sz="1400" b="1" dirty="0">
                <a:latin typeface="Courier New" panose="02070309020205020404" pitchFamily="49" charset="0"/>
                <a:cs typeface="Courier New" panose="02070309020205020404" pitchFamily="49" charset="0"/>
              </a:rPr>
              <a:t>            </a:t>
            </a:r>
            <a:r>
              <a:rPr lang="en-US" sz="1400" b="1" dirty="0">
                <a:solidFill>
                  <a:srgbClr val="008000"/>
                </a:solidFill>
                <a:latin typeface="Courier New" panose="02070309020205020404" pitchFamily="49" charset="0"/>
                <a:cs typeface="Courier New" panose="02070309020205020404" pitchFamily="49" charset="0"/>
              </a:rPr>
              <a:t># find all nodes reachable from </a:t>
            </a:r>
            <a:r>
              <a:rPr lang="en-US" sz="1400" b="1" dirty="0" err="1">
                <a:solidFill>
                  <a:srgbClr val="008000"/>
                </a:solidFill>
                <a:latin typeface="Courier New" panose="02070309020205020404" pitchFamily="49" charset="0"/>
                <a:cs typeface="Courier New" panose="02070309020205020404" pitchFamily="49" charset="0"/>
              </a:rPr>
              <a:t>src_node</a:t>
            </a:r>
            <a:endParaRPr lang="en-US" sz="1400" b="1" dirty="0">
              <a:latin typeface="Courier New" panose="02070309020205020404" pitchFamily="49" charset="0"/>
              <a:cs typeface="Courier New" panose="02070309020205020404" pitchFamily="49" charset="0"/>
            </a:endParaRPr>
          </a:p>
          <a:p>
            <a:pPr marL="0" indent="0">
              <a:spcBef>
                <a:spcPts val="300"/>
              </a:spcBef>
              <a:buNone/>
            </a:pPr>
            <a:r>
              <a:rPr lang="en-US" sz="1400" b="1" dirty="0">
                <a:latin typeface="Courier New" panose="02070309020205020404" pitchFamily="49" charset="0"/>
                <a:cs typeface="Courier New" panose="02070309020205020404" pitchFamily="49" charset="0"/>
              </a:rPr>
              <a:t>            visited = BFS(graph, </a:t>
            </a:r>
            <a:r>
              <a:rPr lang="en-US" sz="1400" b="1" dirty="0" err="1">
                <a:latin typeface="Courier New" panose="02070309020205020404" pitchFamily="49" charset="0"/>
                <a:cs typeface="Courier New" panose="02070309020205020404" pitchFamily="49" charset="0"/>
              </a:rPr>
              <a:t>src_node</a:t>
            </a:r>
            <a:r>
              <a:rPr lang="en-US" sz="1400" b="1" dirty="0">
                <a:latin typeface="Courier New" panose="02070309020205020404" pitchFamily="49" charset="0"/>
                <a:cs typeface="Courier New" panose="02070309020205020404" pitchFamily="49" charset="0"/>
              </a:rPr>
              <a:t>)</a:t>
            </a:r>
          </a:p>
          <a:p>
            <a:pPr marL="0" indent="0">
              <a:spcBef>
                <a:spcPts val="300"/>
              </a:spcBef>
              <a:buNone/>
            </a:pPr>
            <a:endParaRPr lang="en-US" sz="1400" b="1" dirty="0">
              <a:solidFill>
                <a:srgbClr val="008000"/>
              </a:solidFill>
              <a:latin typeface="Courier New" panose="02070309020205020404" pitchFamily="49" charset="0"/>
              <a:cs typeface="Courier New" panose="02070309020205020404" pitchFamily="49" charset="0"/>
            </a:endParaRPr>
          </a:p>
          <a:p>
            <a:pPr marL="0" indent="0">
              <a:spcBef>
                <a:spcPts val="300"/>
              </a:spcBef>
              <a:buNone/>
            </a:pPr>
            <a:r>
              <a:rPr lang="en-US" sz="1400" b="1" dirty="0">
                <a:solidFill>
                  <a:srgbClr val="C00000"/>
                </a:solidFill>
                <a:latin typeface="Courier New" panose="02070309020205020404" pitchFamily="49" charset="0"/>
                <a:cs typeface="Courier New" panose="02070309020205020404" pitchFamily="49" charset="0"/>
              </a:rPr>
              <a:t>            </a:t>
            </a:r>
            <a:r>
              <a:rPr lang="en-US" sz="1400" b="1" dirty="0" err="1">
                <a:solidFill>
                  <a:srgbClr val="C00000"/>
                </a:solidFill>
                <a:latin typeface="Courier New" panose="02070309020205020404" pitchFamily="49" charset="0"/>
                <a:cs typeface="Courier New" panose="02070309020205020404" pitchFamily="49" charset="0"/>
              </a:rPr>
              <a:t>cc_ids.assign_scalar</a:t>
            </a:r>
            <a:r>
              <a:rPr lang="en-US" sz="1400" b="1" dirty="0">
                <a:solidFill>
                  <a:srgbClr val="C00000"/>
                </a:solidFill>
                <a:latin typeface="Courier New" panose="02070309020205020404" pitchFamily="49" charset="0"/>
                <a:cs typeface="Courier New" panose="02070309020205020404" pitchFamily="49" charset="0"/>
              </a:rPr>
              <a:t>(</a:t>
            </a:r>
            <a:r>
              <a:rPr lang="en-US" sz="1400" b="1" dirty="0" err="1">
                <a:solidFill>
                  <a:srgbClr val="C00000"/>
                </a:solidFill>
                <a:latin typeface="Courier New" panose="02070309020205020404" pitchFamily="49" charset="0"/>
                <a:cs typeface="Courier New" panose="02070309020205020404" pitchFamily="49" charset="0"/>
              </a:rPr>
              <a:t>num_ccs</a:t>
            </a:r>
            <a:r>
              <a:rPr lang="en-US" sz="1400" b="1" dirty="0">
                <a:solidFill>
                  <a:srgbClr val="C00000"/>
                </a:solidFill>
                <a:latin typeface="Courier New" panose="02070309020205020404" pitchFamily="49" charset="0"/>
                <a:cs typeface="Courier New" panose="02070309020205020404" pitchFamily="49" charset="0"/>
              </a:rPr>
              <a:t>, mask=visited)</a:t>
            </a:r>
            <a:r>
              <a:rPr lang="en-US" sz="1400" b="1" dirty="0">
                <a:solidFill>
                  <a:srgbClr val="008000"/>
                </a:solidFill>
                <a:latin typeface="Courier New" panose="02070309020205020404" pitchFamily="49" charset="0"/>
                <a:cs typeface="Courier New" panose="02070309020205020404" pitchFamily="49" charset="0"/>
              </a:rPr>
              <a:t>  # </a:t>
            </a:r>
            <a:r>
              <a:rPr lang="en-US" sz="1400" b="1" dirty="0" err="1">
                <a:solidFill>
                  <a:srgbClr val="008000"/>
                </a:solidFill>
                <a:latin typeface="Courier New" panose="02070309020205020404" pitchFamily="49" charset="0"/>
                <a:cs typeface="Courier New" panose="02070309020205020404" pitchFamily="49" charset="0"/>
              </a:rPr>
              <a:t>cc_ids</a:t>
            </a:r>
            <a:r>
              <a:rPr lang="en-US" sz="1400" b="1" dirty="0">
                <a:solidFill>
                  <a:srgbClr val="008000"/>
                </a:solidFill>
                <a:latin typeface="Courier New" panose="02070309020205020404" pitchFamily="49" charset="0"/>
                <a:cs typeface="Courier New" panose="02070309020205020404" pitchFamily="49" charset="0"/>
              </a:rPr>
              <a:t>[visited]=</a:t>
            </a:r>
            <a:r>
              <a:rPr lang="en-US" sz="1400" b="1" dirty="0" err="1">
                <a:solidFill>
                  <a:srgbClr val="008000"/>
                </a:solidFill>
                <a:latin typeface="Courier New" panose="02070309020205020404" pitchFamily="49" charset="0"/>
                <a:cs typeface="Courier New" panose="02070309020205020404" pitchFamily="49" charset="0"/>
              </a:rPr>
              <a:t>num_ccs</a:t>
            </a:r>
            <a:endParaRPr lang="en-US" sz="1400" b="1" dirty="0">
              <a:solidFill>
                <a:srgbClr val="008000"/>
              </a:solidFill>
              <a:latin typeface="Courier New" panose="02070309020205020404" pitchFamily="49" charset="0"/>
              <a:cs typeface="Courier New" panose="02070309020205020404" pitchFamily="49" charset="0"/>
            </a:endParaRPr>
          </a:p>
          <a:p>
            <a:pPr marL="0" indent="0">
              <a:spcBef>
                <a:spcPts val="300"/>
              </a:spcBef>
              <a:buNone/>
            </a:pP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num_ccs</a:t>
            </a:r>
            <a:r>
              <a:rPr lang="en-US" sz="1400" b="1" dirty="0">
                <a:latin typeface="Courier New" panose="02070309020205020404" pitchFamily="49" charset="0"/>
                <a:cs typeface="Courier New" panose="02070309020205020404" pitchFamily="49" charset="0"/>
              </a:rPr>
              <a:t> += 1</a:t>
            </a:r>
          </a:p>
          <a:p>
            <a:pPr marL="0" indent="0">
              <a:spcBef>
                <a:spcPts val="300"/>
              </a:spcBef>
              <a:buNone/>
            </a:pPr>
            <a:r>
              <a:rPr lang="en-US" sz="1400" b="1" dirty="0">
                <a:latin typeface="Courier New" panose="02070309020205020404" pitchFamily="49" charset="0"/>
                <a:cs typeface="Courier New" panose="02070309020205020404" pitchFamily="49" charset="0"/>
              </a:rPr>
              <a:t>            </a:t>
            </a:r>
          </a:p>
          <a:p>
            <a:pPr marL="0" indent="0">
              <a:spcBef>
                <a:spcPts val="300"/>
              </a:spcBef>
              <a:buNone/>
            </a:pPr>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num_ccs</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cc_ids</a:t>
            </a:r>
            <a:endParaRPr lang="en-US" sz="1400" b="1" dirty="0">
              <a:latin typeface="Courier New" panose="02070309020205020404" pitchFamily="49" charset="0"/>
              <a:cs typeface="Courier New" panose="02070309020205020404" pitchFamily="49" charset="0"/>
            </a:endParaRPr>
          </a:p>
          <a:p>
            <a:pPr marL="0" indent="0">
              <a:spcBef>
                <a:spcPts val="300"/>
              </a:spcBef>
              <a:buNone/>
            </a:pPr>
            <a:endParaRPr lang="en-US" sz="1400" b="1" dirty="0">
              <a:latin typeface="Courier New" panose="02070309020205020404" pitchFamily="49" charset="0"/>
              <a:cs typeface="Courier New" panose="02070309020205020404" pitchFamily="49" charset="0"/>
            </a:endParaRPr>
          </a:p>
        </p:txBody>
      </p:sp>
      <p:grpSp>
        <p:nvGrpSpPr>
          <p:cNvPr id="48" name="Group 47">
            <a:extLst>
              <a:ext uri="{FF2B5EF4-FFF2-40B4-BE49-F238E27FC236}">
                <a16:creationId xmlns:a16="http://schemas.microsoft.com/office/drawing/2014/main" id="{181CA30D-FD6D-4406-9AF8-0D499D8DBF79}"/>
              </a:ext>
            </a:extLst>
          </p:cNvPr>
          <p:cNvGrpSpPr/>
          <p:nvPr/>
        </p:nvGrpSpPr>
        <p:grpSpPr>
          <a:xfrm>
            <a:off x="5601033" y="747001"/>
            <a:ext cx="1721310" cy="455730"/>
            <a:chOff x="7240147" y="1732234"/>
            <a:chExt cx="1721310" cy="455730"/>
          </a:xfrm>
        </p:grpSpPr>
        <p:sp>
          <p:nvSpPr>
            <p:cNvPr id="49" name="Freeform 53">
              <a:extLst>
                <a:ext uri="{FF2B5EF4-FFF2-40B4-BE49-F238E27FC236}">
                  <a16:creationId xmlns:a16="http://schemas.microsoft.com/office/drawing/2014/main" id="{2EDA9E30-4CB8-4BE1-A7F6-3FD3EA3D63AD}"/>
                </a:ext>
              </a:extLst>
            </p:cNvPr>
            <p:cNvSpPr>
              <a:spLocks/>
            </p:cNvSpPr>
            <p:nvPr/>
          </p:nvSpPr>
          <p:spPr bwMode="auto">
            <a:xfrm flipH="1" flipV="1">
              <a:off x="7583792" y="1827691"/>
              <a:ext cx="1087212" cy="180626"/>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0" name="Rectangle 49">
              <a:extLst>
                <a:ext uri="{FF2B5EF4-FFF2-40B4-BE49-F238E27FC236}">
                  <a16:creationId xmlns:a16="http://schemas.microsoft.com/office/drawing/2014/main" id="{C52F068B-0AA7-4E2B-B578-21E741720E89}"/>
                </a:ext>
              </a:extLst>
            </p:cNvPr>
            <p:cNvSpPr>
              <a:spLocks noChangeArrowheads="1"/>
            </p:cNvSpPr>
            <p:nvPr/>
          </p:nvSpPr>
          <p:spPr bwMode="auto">
            <a:xfrm>
              <a:off x="8648595" y="1818654"/>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6</a:t>
              </a:r>
            </a:p>
          </p:txBody>
        </p:sp>
        <p:sp>
          <p:nvSpPr>
            <p:cNvPr id="51" name="Rectangle 105">
              <a:extLst>
                <a:ext uri="{FF2B5EF4-FFF2-40B4-BE49-F238E27FC236}">
                  <a16:creationId xmlns:a16="http://schemas.microsoft.com/office/drawing/2014/main" id="{407C35B5-4F2E-4438-8460-AE46BE791804}"/>
                </a:ext>
              </a:extLst>
            </p:cNvPr>
            <p:cNvSpPr>
              <a:spLocks noChangeArrowheads="1"/>
            </p:cNvSpPr>
            <p:nvPr/>
          </p:nvSpPr>
          <p:spPr bwMode="auto">
            <a:xfrm>
              <a:off x="7240147" y="1732234"/>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2</a:t>
              </a:r>
            </a:p>
          </p:txBody>
        </p:sp>
        <p:sp>
          <p:nvSpPr>
            <p:cNvPr id="52" name="Oval 51">
              <a:extLst>
                <a:ext uri="{FF2B5EF4-FFF2-40B4-BE49-F238E27FC236}">
                  <a16:creationId xmlns:a16="http://schemas.microsoft.com/office/drawing/2014/main" id="{F7146D24-9D1F-45A5-98CD-2A1F21B89D06}"/>
                </a:ext>
              </a:extLst>
            </p:cNvPr>
            <p:cNvSpPr>
              <a:spLocks noChangeArrowheads="1"/>
            </p:cNvSpPr>
            <p:nvPr/>
          </p:nvSpPr>
          <p:spPr bwMode="auto">
            <a:xfrm>
              <a:off x="8596844" y="1735341"/>
              <a:ext cx="159581" cy="162970"/>
            </a:xfrm>
            <a:prstGeom prst="ellipse">
              <a:avLst/>
            </a:prstGeom>
            <a:solidFill>
              <a:srgbClr val="0000FF"/>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3" name="Oval 72">
              <a:extLst>
                <a:ext uri="{FF2B5EF4-FFF2-40B4-BE49-F238E27FC236}">
                  <a16:creationId xmlns:a16="http://schemas.microsoft.com/office/drawing/2014/main" id="{3E59531D-9616-4C79-A987-347D570F6C6D}"/>
                </a:ext>
              </a:extLst>
            </p:cNvPr>
            <p:cNvSpPr>
              <a:spLocks noChangeArrowheads="1"/>
            </p:cNvSpPr>
            <p:nvPr/>
          </p:nvSpPr>
          <p:spPr bwMode="auto">
            <a:xfrm>
              <a:off x="7522225" y="1735341"/>
              <a:ext cx="159581" cy="162970"/>
            </a:xfrm>
            <a:prstGeom prst="ellipse">
              <a:avLst/>
            </a:prstGeom>
            <a:solidFill>
              <a:srgbClr val="FF0000"/>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4" name="Rectangle 105">
              <a:extLst>
                <a:ext uri="{FF2B5EF4-FFF2-40B4-BE49-F238E27FC236}">
                  <a16:creationId xmlns:a16="http://schemas.microsoft.com/office/drawing/2014/main" id="{98F17D81-AAF7-41FE-983D-3ABBFCBC0D75}"/>
                </a:ext>
              </a:extLst>
            </p:cNvPr>
            <p:cNvSpPr>
              <a:spLocks noChangeArrowheads="1"/>
            </p:cNvSpPr>
            <p:nvPr/>
          </p:nvSpPr>
          <p:spPr bwMode="auto">
            <a:xfrm>
              <a:off x="8004534" y="1758728"/>
              <a:ext cx="269581" cy="2769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4</a:t>
              </a:r>
            </a:p>
          </p:txBody>
        </p:sp>
      </p:grpSp>
      <p:grpSp>
        <p:nvGrpSpPr>
          <p:cNvPr id="55" name="Group 54">
            <a:extLst>
              <a:ext uri="{FF2B5EF4-FFF2-40B4-BE49-F238E27FC236}">
                <a16:creationId xmlns:a16="http://schemas.microsoft.com/office/drawing/2014/main" id="{B6848DE1-DD41-4301-AA37-82E449AF86D2}"/>
              </a:ext>
            </a:extLst>
          </p:cNvPr>
          <p:cNvGrpSpPr/>
          <p:nvPr/>
        </p:nvGrpSpPr>
        <p:grpSpPr>
          <a:xfrm>
            <a:off x="6652654" y="1508373"/>
            <a:ext cx="1899751" cy="1463438"/>
            <a:chOff x="6494716" y="2168617"/>
            <a:chExt cx="1899751" cy="1463438"/>
          </a:xfrm>
        </p:grpSpPr>
        <p:sp>
          <p:nvSpPr>
            <p:cNvPr id="56" name="Freeform 35">
              <a:extLst>
                <a:ext uri="{FF2B5EF4-FFF2-40B4-BE49-F238E27FC236}">
                  <a16:creationId xmlns:a16="http://schemas.microsoft.com/office/drawing/2014/main" id="{EB17A16F-FDC1-4C90-A1A5-FC278104BD3F}"/>
                </a:ext>
              </a:extLst>
            </p:cNvPr>
            <p:cNvSpPr>
              <a:spLocks/>
            </p:cNvSpPr>
            <p:nvPr/>
          </p:nvSpPr>
          <p:spPr bwMode="auto">
            <a:xfrm>
              <a:off x="6936866" y="2547025"/>
              <a:ext cx="1087212" cy="710281"/>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7" name="Freeform 56">
              <a:extLst>
                <a:ext uri="{FF2B5EF4-FFF2-40B4-BE49-F238E27FC236}">
                  <a16:creationId xmlns:a16="http://schemas.microsoft.com/office/drawing/2014/main" id="{61422BE4-65C1-4B70-BD64-292A33BF0EFC}"/>
                </a:ext>
              </a:extLst>
            </p:cNvPr>
            <p:cNvSpPr>
              <a:spLocks/>
            </p:cNvSpPr>
            <p:nvPr/>
          </p:nvSpPr>
          <p:spPr bwMode="auto">
            <a:xfrm flipH="1" flipV="1">
              <a:off x="6945263" y="2548383"/>
              <a:ext cx="1087212" cy="180626"/>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9" name="Freeform 59">
              <a:extLst>
                <a:ext uri="{FF2B5EF4-FFF2-40B4-BE49-F238E27FC236}">
                  <a16:creationId xmlns:a16="http://schemas.microsoft.com/office/drawing/2014/main" id="{52D3BD09-F408-4976-89B5-BBEFF4006AAF}"/>
                </a:ext>
              </a:extLst>
            </p:cNvPr>
            <p:cNvSpPr>
              <a:spLocks/>
            </p:cNvSpPr>
            <p:nvPr/>
          </p:nvSpPr>
          <p:spPr bwMode="auto">
            <a:xfrm flipV="1">
              <a:off x="6710189" y="2574187"/>
              <a:ext cx="212685" cy="696700"/>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0" name="Rectangle 104">
              <a:extLst>
                <a:ext uri="{FF2B5EF4-FFF2-40B4-BE49-F238E27FC236}">
                  <a16:creationId xmlns:a16="http://schemas.microsoft.com/office/drawing/2014/main" id="{A7033B37-A3C0-4456-9D5A-97293C7F412A}"/>
                </a:ext>
              </a:extLst>
            </p:cNvPr>
            <p:cNvSpPr>
              <a:spLocks noChangeArrowheads="1"/>
            </p:cNvSpPr>
            <p:nvPr/>
          </p:nvSpPr>
          <p:spPr bwMode="auto">
            <a:xfrm>
              <a:off x="6624004" y="2168617"/>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3</a:t>
              </a:r>
            </a:p>
          </p:txBody>
        </p:sp>
        <p:sp>
          <p:nvSpPr>
            <p:cNvPr id="61" name="Rectangle 105">
              <a:extLst>
                <a:ext uri="{FF2B5EF4-FFF2-40B4-BE49-F238E27FC236}">
                  <a16:creationId xmlns:a16="http://schemas.microsoft.com/office/drawing/2014/main" id="{AE54908E-7C93-4FFF-95F5-FF3DEEC57B4B}"/>
                </a:ext>
              </a:extLst>
            </p:cNvPr>
            <p:cNvSpPr>
              <a:spLocks noChangeArrowheads="1"/>
            </p:cNvSpPr>
            <p:nvPr/>
          </p:nvSpPr>
          <p:spPr bwMode="auto">
            <a:xfrm>
              <a:off x="6644293" y="3262745"/>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7</a:t>
              </a:r>
            </a:p>
          </p:txBody>
        </p:sp>
        <p:sp>
          <p:nvSpPr>
            <p:cNvPr id="62" name="Oval 61">
              <a:extLst>
                <a:ext uri="{FF2B5EF4-FFF2-40B4-BE49-F238E27FC236}">
                  <a16:creationId xmlns:a16="http://schemas.microsoft.com/office/drawing/2014/main" id="{E2445722-76D6-4F94-A113-13BAC3DD7485}"/>
                </a:ext>
              </a:extLst>
            </p:cNvPr>
            <p:cNvSpPr>
              <a:spLocks noChangeArrowheads="1"/>
            </p:cNvSpPr>
            <p:nvPr/>
          </p:nvSpPr>
          <p:spPr bwMode="auto">
            <a:xfrm>
              <a:off x="7935926" y="2466898"/>
              <a:ext cx="159581" cy="162971"/>
            </a:xfrm>
            <a:prstGeom prst="ellipse">
              <a:avLst/>
            </a:prstGeom>
            <a:solidFill>
              <a:srgbClr val="0000FF"/>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3" name="Oval 71">
              <a:extLst>
                <a:ext uri="{FF2B5EF4-FFF2-40B4-BE49-F238E27FC236}">
                  <a16:creationId xmlns:a16="http://schemas.microsoft.com/office/drawing/2014/main" id="{2A68E170-406A-4D00-BDC5-86BFC5C1EB0E}"/>
                </a:ext>
              </a:extLst>
            </p:cNvPr>
            <p:cNvSpPr>
              <a:spLocks noChangeArrowheads="1"/>
            </p:cNvSpPr>
            <p:nvPr/>
          </p:nvSpPr>
          <p:spPr bwMode="auto">
            <a:xfrm>
              <a:off x="6861308" y="2466898"/>
              <a:ext cx="159581" cy="162971"/>
            </a:xfrm>
            <a:prstGeom prst="ellipse">
              <a:avLst/>
            </a:prstGeom>
            <a:solidFill>
              <a:srgbClr val="FF0000"/>
            </a:solidFill>
            <a:ln>
              <a:solidFill>
                <a:srgbClr val="0000FF"/>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4" name="Oval 72">
              <a:extLst>
                <a:ext uri="{FF2B5EF4-FFF2-40B4-BE49-F238E27FC236}">
                  <a16:creationId xmlns:a16="http://schemas.microsoft.com/office/drawing/2014/main" id="{08AA85FE-D03A-4CFD-BA8D-97C6FFF87DB5}"/>
                </a:ext>
              </a:extLst>
            </p:cNvPr>
            <p:cNvSpPr>
              <a:spLocks noChangeArrowheads="1"/>
            </p:cNvSpPr>
            <p:nvPr/>
          </p:nvSpPr>
          <p:spPr bwMode="auto">
            <a:xfrm>
              <a:off x="6861308" y="3183969"/>
              <a:ext cx="159581" cy="162971"/>
            </a:xfrm>
            <a:prstGeom prst="ellipse">
              <a:avLst/>
            </a:prstGeom>
            <a:solidFill>
              <a:srgbClr val="0000FF"/>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5" name="Rectangle 64">
              <a:extLst>
                <a:ext uri="{FF2B5EF4-FFF2-40B4-BE49-F238E27FC236}">
                  <a16:creationId xmlns:a16="http://schemas.microsoft.com/office/drawing/2014/main" id="{8AA0BB9B-B1AF-4767-B942-8210BC9723FA}"/>
                </a:ext>
              </a:extLst>
            </p:cNvPr>
            <p:cNvSpPr>
              <a:spLocks noChangeArrowheads="1"/>
            </p:cNvSpPr>
            <p:nvPr/>
          </p:nvSpPr>
          <p:spPr bwMode="auto">
            <a:xfrm>
              <a:off x="8081605" y="2344496"/>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5</a:t>
              </a:r>
            </a:p>
          </p:txBody>
        </p:sp>
        <p:sp>
          <p:nvSpPr>
            <p:cNvPr id="66" name="Rectangle 105">
              <a:extLst>
                <a:ext uri="{FF2B5EF4-FFF2-40B4-BE49-F238E27FC236}">
                  <a16:creationId xmlns:a16="http://schemas.microsoft.com/office/drawing/2014/main" id="{BFE72C3E-0BDD-4F5E-AB12-98436040430D}"/>
                </a:ext>
              </a:extLst>
            </p:cNvPr>
            <p:cNvSpPr>
              <a:spLocks noChangeArrowheads="1"/>
            </p:cNvSpPr>
            <p:nvPr/>
          </p:nvSpPr>
          <p:spPr bwMode="auto">
            <a:xfrm>
              <a:off x="7347770" y="2452529"/>
              <a:ext cx="269581" cy="2769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1</a:t>
              </a:r>
            </a:p>
          </p:txBody>
        </p:sp>
        <p:sp>
          <p:nvSpPr>
            <p:cNvPr id="67" name="Rectangle 105">
              <a:extLst>
                <a:ext uri="{FF2B5EF4-FFF2-40B4-BE49-F238E27FC236}">
                  <a16:creationId xmlns:a16="http://schemas.microsoft.com/office/drawing/2014/main" id="{D7CBA796-20C1-497E-B633-9E18FD0EF172}"/>
                </a:ext>
              </a:extLst>
            </p:cNvPr>
            <p:cNvSpPr>
              <a:spLocks noChangeArrowheads="1"/>
            </p:cNvSpPr>
            <p:nvPr/>
          </p:nvSpPr>
          <p:spPr bwMode="auto">
            <a:xfrm>
              <a:off x="7358617" y="2916367"/>
              <a:ext cx="269581" cy="2769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68" name="Rectangle 105">
              <a:extLst>
                <a:ext uri="{FF2B5EF4-FFF2-40B4-BE49-F238E27FC236}">
                  <a16:creationId xmlns:a16="http://schemas.microsoft.com/office/drawing/2014/main" id="{8B1FC3F9-FB53-4681-A0B0-3C28230077D1}"/>
                </a:ext>
              </a:extLst>
            </p:cNvPr>
            <p:cNvSpPr>
              <a:spLocks noChangeArrowheads="1"/>
            </p:cNvSpPr>
            <p:nvPr/>
          </p:nvSpPr>
          <p:spPr bwMode="auto">
            <a:xfrm>
              <a:off x="6494716" y="2755784"/>
              <a:ext cx="269581" cy="2769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2</a:t>
              </a:r>
            </a:p>
          </p:txBody>
        </p:sp>
      </p:grpSp>
      <p:grpSp>
        <p:nvGrpSpPr>
          <p:cNvPr id="69" name="Group 68">
            <a:extLst>
              <a:ext uri="{FF2B5EF4-FFF2-40B4-BE49-F238E27FC236}">
                <a16:creationId xmlns:a16="http://schemas.microsoft.com/office/drawing/2014/main" id="{C9C00B2D-5C8E-4853-A44B-B229A0147397}"/>
              </a:ext>
            </a:extLst>
          </p:cNvPr>
          <p:cNvGrpSpPr/>
          <p:nvPr/>
        </p:nvGrpSpPr>
        <p:grpSpPr>
          <a:xfrm>
            <a:off x="7222877" y="110924"/>
            <a:ext cx="1897980" cy="1454485"/>
            <a:chOff x="6458869" y="85097"/>
            <a:chExt cx="1897980" cy="1454485"/>
          </a:xfrm>
        </p:grpSpPr>
        <p:sp>
          <p:nvSpPr>
            <p:cNvPr id="70" name="Freeform 68">
              <a:extLst>
                <a:ext uri="{FF2B5EF4-FFF2-40B4-BE49-F238E27FC236}">
                  <a16:creationId xmlns:a16="http://schemas.microsoft.com/office/drawing/2014/main" id="{FE629648-611D-450C-B172-FECDEACA2524}"/>
                </a:ext>
              </a:extLst>
            </p:cNvPr>
            <p:cNvSpPr>
              <a:spLocks/>
            </p:cNvSpPr>
            <p:nvPr/>
          </p:nvSpPr>
          <p:spPr bwMode="auto">
            <a:xfrm rot="10800000" flipH="1">
              <a:off x="6838522" y="508159"/>
              <a:ext cx="1069022" cy="737442"/>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1" name="Freeform 28">
              <a:extLst>
                <a:ext uri="{FF2B5EF4-FFF2-40B4-BE49-F238E27FC236}">
                  <a16:creationId xmlns:a16="http://schemas.microsoft.com/office/drawing/2014/main" id="{36200E9D-651E-4667-A846-BBAEF6467E5F}"/>
                </a:ext>
              </a:extLst>
            </p:cNvPr>
            <p:cNvSpPr>
              <a:spLocks/>
            </p:cNvSpPr>
            <p:nvPr/>
          </p:nvSpPr>
          <p:spPr bwMode="auto">
            <a:xfrm flipH="1" flipV="1">
              <a:off x="6842736" y="522418"/>
              <a:ext cx="212685" cy="696700"/>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2" name="Freeform 31">
              <a:extLst>
                <a:ext uri="{FF2B5EF4-FFF2-40B4-BE49-F238E27FC236}">
                  <a16:creationId xmlns:a16="http://schemas.microsoft.com/office/drawing/2014/main" id="{B9781308-EA10-4002-B853-ED921C8F9741}"/>
                </a:ext>
              </a:extLst>
            </p:cNvPr>
            <p:cNvSpPr>
              <a:spLocks/>
            </p:cNvSpPr>
            <p:nvPr/>
          </p:nvSpPr>
          <p:spPr bwMode="auto">
            <a:xfrm>
              <a:off x="6809154" y="333644"/>
              <a:ext cx="1087212" cy="180626"/>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3" name="Freeform 56">
              <a:extLst>
                <a:ext uri="{FF2B5EF4-FFF2-40B4-BE49-F238E27FC236}">
                  <a16:creationId xmlns:a16="http://schemas.microsoft.com/office/drawing/2014/main" id="{35DC3D4A-B3DD-40B3-BB15-BC9801F83DFA}"/>
                </a:ext>
              </a:extLst>
            </p:cNvPr>
            <p:cNvSpPr>
              <a:spLocks/>
            </p:cNvSpPr>
            <p:nvPr/>
          </p:nvSpPr>
          <p:spPr bwMode="auto">
            <a:xfrm flipH="1" flipV="1">
              <a:off x="6825947" y="1235415"/>
              <a:ext cx="1087212" cy="180626"/>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4" name="Freeform 143">
              <a:extLst>
                <a:ext uri="{FF2B5EF4-FFF2-40B4-BE49-F238E27FC236}">
                  <a16:creationId xmlns:a16="http://schemas.microsoft.com/office/drawing/2014/main" id="{9FA89B5E-1805-4053-A855-3C4C1235F211}"/>
                </a:ext>
              </a:extLst>
            </p:cNvPr>
            <p:cNvSpPr>
              <a:spLocks/>
            </p:cNvSpPr>
            <p:nvPr/>
          </p:nvSpPr>
          <p:spPr bwMode="auto">
            <a:xfrm flipH="1" flipV="1">
              <a:off x="7906162" y="522418"/>
              <a:ext cx="212685" cy="696700"/>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5" name="Rectangle 104">
              <a:extLst>
                <a:ext uri="{FF2B5EF4-FFF2-40B4-BE49-F238E27FC236}">
                  <a16:creationId xmlns:a16="http://schemas.microsoft.com/office/drawing/2014/main" id="{243E3DEA-30F5-4243-AF07-9C17B82A1A7B}"/>
                </a:ext>
              </a:extLst>
            </p:cNvPr>
            <p:cNvSpPr>
              <a:spLocks noChangeArrowheads="1"/>
            </p:cNvSpPr>
            <p:nvPr/>
          </p:nvSpPr>
          <p:spPr bwMode="auto">
            <a:xfrm>
              <a:off x="6458869" y="1170272"/>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1</a:t>
              </a:r>
            </a:p>
          </p:txBody>
        </p:sp>
        <p:sp>
          <p:nvSpPr>
            <p:cNvPr id="76" name="Rectangle 75">
              <a:extLst>
                <a:ext uri="{FF2B5EF4-FFF2-40B4-BE49-F238E27FC236}">
                  <a16:creationId xmlns:a16="http://schemas.microsoft.com/office/drawing/2014/main" id="{7C93BDA5-C9FE-48FF-AE40-0383521BEAD0}"/>
                </a:ext>
              </a:extLst>
            </p:cNvPr>
            <p:cNvSpPr>
              <a:spLocks noChangeArrowheads="1"/>
            </p:cNvSpPr>
            <p:nvPr/>
          </p:nvSpPr>
          <p:spPr bwMode="auto">
            <a:xfrm>
              <a:off x="7918484" y="186928"/>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4</a:t>
              </a:r>
            </a:p>
          </p:txBody>
        </p:sp>
        <p:sp>
          <p:nvSpPr>
            <p:cNvPr id="77" name="Oval 76">
              <a:extLst>
                <a:ext uri="{FF2B5EF4-FFF2-40B4-BE49-F238E27FC236}">
                  <a16:creationId xmlns:a16="http://schemas.microsoft.com/office/drawing/2014/main" id="{46169FD4-F718-4321-AD01-23CDABA739CC}"/>
                </a:ext>
              </a:extLst>
            </p:cNvPr>
            <p:cNvSpPr>
              <a:spLocks noChangeArrowheads="1"/>
            </p:cNvSpPr>
            <p:nvPr/>
          </p:nvSpPr>
          <p:spPr bwMode="auto">
            <a:xfrm>
              <a:off x="6741991" y="436859"/>
              <a:ext cx="159581" cy="162970"/>
            </a:xfrm>
            <a:prstGeom prst="ellipse">
              <a:avLst/>
            </a:prstGeom>
            <a:solidFill>
              <a:srgbClr val="FF0000"/>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erdana" charset="0"/>
                <a:ea typeface="+mn-ea"/>
                <a:cs typeface="Arial" pitchFamily="34" charset="0"/>
              </a:endParaRPr>
            </a:p>
          </p:txBody>
        </p:sp>
        <p:sp>
          <p:nvSpPr>
            <p:cNvPr id="78" name="Oval 77">
              <a:extLst>
                <a:ext uri="{FF2B5EF4-FFF2-40B4-BE49-F238E27FC236}">
                  <a16:creationId xmlns:a16="http://schemas.microsoft.com/office/drawing/2014/main" id="{FCDA112D-A6F6-4E7A-AB79-126831415E83}"/>
                </a:ext>
              </a:extLst>
            </p:cNvPr>
            <p:cNvSpPr>
              <a:spLocks noChangeArrowheads="1"/>
            </p:cNvSpPr>
            <p:nvPr/>
          </p:nvSpPr>
          <p:spPr bwMode="auto">
            <a:xfrm>
              <a:off x="7816610" y="436859"/>
              <a:ext cx="159581" cy="162970"/>
            </a:xfrm>
            <a:prstGeom prst="ellipse">
              <a:avLst/>
            </a:prstGeom>
            <a:solidFill>
              <a:srgbClr val="0000FF"/>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9" name="Oval 78">
              <a:extLst>
                <a:ext uri="{FF2B5EF4-FFF2-40B4-BE49-F238E27FC236}">
                  <a16:creationId xmlns:a16="http://schemas.microsoft.com/office/drawing/2014/main" id="{C907C8E4-C4F6-4060-B86C-49735387D4E1}"/>
                </a:ext>
              </a:extLst>
            </p:cNvPr>
            <p:cNvSpPr>
              <a:spLocks noChangeArrowheads="1"/>
            </p:cNvSpPr>
            <p:nvPr/>
          </p:nvSpPr>
          <p:spPr bwMode="auto">
            <a:xfrm>
              <a:off x="7816610" y="1153930"/>
              <a:ext cx="159581" cy="162970"/>
            </a:xfrm>
            <a:prstGeom prst="ellipse">
              <a:avLst/>
            </a:prstGeom>
            <a:solidFill>
              <a:srgbClr val="0000FF"/>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0" name="Oval 71">
              <a:extLst>
                <a:ext uri="{FF2B5EF4-FFF2-40B4-BE49-F238E27FC236}">
                  <a16:creationId xmlns:a16="http://schemas.microsoft.com/office/drawing/2014/main" id="{6147E952-0AB9-467D-AC44-F43B177207D5}"/>
                </a:ext>
              </a:extLst>
            </p:cNvPr>
            <p:cNvSpPr>
              <a:spLocks noChangeArrowheads="1"/>
            </p:cNvSpPr>
            <p:nvPr/>
          </p:nvSpPr>
          <p:spPr bwMode="auto">
            <a:xfrm>
              <a:off x="6741991" y="1153930"/>
              <a:ext cx="159581" cy="162970"/>
            </a:xfrm>
            <a:prstGeom prst="ellipse">
              <a:avLst/>
            </a:prstGeom>
            <a:solidFill>
              <a:srgbClr val="0000FF"/>
            </a:solidFill>
            <a:ln>
              <a:solidFill>
                <a:srgbClr val="0000FF"/>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1" name="Rectangle 80">
              <a:extLst>
                <a:ext uri="{FF2B5EF4-FFF2-40B4-BE49-F238E27FC236}">
                  <a16:creationId xmlns:a16="http://schemas.microsoft.com/office/drawing/2014/main" id="{4B7C0366-E096-4300-9CC2-56C928AEA408}"/>
                </a:ext>
              </a:extLst>
            </p:cNvPr>
            <p:cNvSpPr>
              <a:spLocks noChangeArrowheads="1"/>
            </p:cNvSpPr>
            <p:nvPr/>
          </p:nvSpPr>
          <p:spPr bwMode="auto">
            <a:xfrm>
              <a:off x="6526625" y="151374"/>
              <a:ext cx="267323" cy="315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0</a:t>
              </a:r>
            </a:p>
          </p:txBody>
        </p:sp>
        <p:sp>
          <p:nvSpPr>
            <p:cNvPr id="82" name="Rectangle 81">
              <a:extLst>
                <a:ext uri="{FF2B5EF4-FFF2-40B4-BE49-F238E27FC236}">
                  <a16:creationId xmlns:a16="http://schemas.microsoft.com/office/drawing/2014/main" id="{68C678E6-8A2C-46C2-8AD7-9D1DC5AA21C5}"/>
                </a:ext>
              </a:extLst>
            </p:cNvPr>
            <p:cNvSpPr>
              <a:spLocks noChangeArrowheads="1"/>
            </p:cNvSpPr>
            <p:nvPr/>
          </p:nvSpPr>
          <p:spPr bwMode="auto">
            <a:xfrm>
              <a:off x="7942527" y="1140385"/>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8</a:t>
              </a:r>
            </a:p>
          </p:txBody>
        </p:sp>
        <p:sp>
          <p:nvSpPr>
            <p:cNvPr id="83" name="Rectangle 105">
              <a:extLst>
                <a:ext uri="{FF2B5EF4-FFF2-40B4-BE49-F238E27FC236}">
                  <a16:creationId xmlns:a16="http://schemas.microsoft.com/office/drawing/2014/main" id="{809F0359-256C-4338-A658-60A5C9F0776D}"/>
                </a:ext>
              </a:extLst>
            </p:cNvPr>
            <p:cNvSpPr>
              <a:spLocks noChangeArrowheads="1"/>
            </p:cNvSpPr>
            <p:nvPr/>
          </p:nvSpPr>
          <p:spPr bwMode="auto">
            <a:xfrm>
              <a:off x="7478004" y="529526"/>
              <a:ext cx="269581" cy="2769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1</a:t>
              </a:r>
            </a:p>
          </p:txBody>
        </p:sp>
        <p:sp>
          <p:nvSpPr>
            <p:cNvPr id="84" name="Rectangle 105">
              <a:extLst>
                <a:ext uri="{FF2B5EF4-FFF2-40B4-BE49-F238E27FC236}">
                  <a16:creationId xmlns:a16="http://schemas.microsoft.com/office/drawing/2014/main" id="{1AE5DF69-8D3E-4CA3-9A1A-1222382AD8A0}"/>
                </a:ext>
              </a:extLst>
            </p:cNvPr>
            <p:cNvSpPr>
              <a:spLocks noChangeArrowheads="1"/>
            </p:cNvSpPr>
            <p:nvPr/>
          </p:nvSpPr>
          <p:spPr bwMode="auto">
            <a:xfrm>
              <a:off x="6996756" y="732692"/>
              <a:ext cx="269581" cy="2769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1</a:t>
              </a:r>
            </a:p>
          </p:txBody>
        </p:sp>
        <p:sp>
          <p:nvSpPr>
            <p:cNvPr id="85" name="Rectangle 105">
              <a:extLst>
                <a:ext uri="{FF2B5EF4-FFF2-40B4-BE49-F238E27FC236}">
                  <a16:creationId xmlns:a16="http://schemas.microsoft.com/office/drawing/2014/main" id="{5F6A523C-B6FE-4AF5-B5A4-09E7BB2C57F4}"/>
                </a:ext>
              </a:extLst>
            </p:cNvPr>
            <p:cNvSpPr>
              <a:spLocks noChangeArrowheads="1"/>
            </p:cNvSpPr>
            <p:nvPr/>
          </p:nvSpPr>
          <p:spPr bwMode="auto">
            <a:xfrm>
              <a:off x="7208423" y="85097"/>
              <a:ext cx="269581" cy="2769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86" name="Rectangle 105">
              <a:extLst>
                <a:ext uri="{FF2B5EF4-FFF2-40B4-BE49-F238E27FC236}">
                  <a16:creationId xmlns:a16="http://schemas.microsoft.com/office/drawing/2014/main" id="{3B8CB6B9-06C1-4B16-87B3-E621E5417AE7}"/>
                </a:ext>
              </a:extLst>
            </p:cNvPr>
            <p:cNvSpPr>
              <a:spLocks noChangeArrowheads="1"/>
            </p:cNvSpPr>
            <p:nvPr/>
          </p:nvSpPr>
          <p:spPr bwMode="auto">
            <a:xfrm>
              <a:off x="7234762" y="1176904"/>
              <a:ext cx="269581" cy="2769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3</a:t>
              </a:r>
            </a:p>
          </p:txBody>
        </p:sp>
        <p:sp>
          <p:nvSpPr>
            <p:cNvPr id="87" name="Rectangle 105">
              <a:extLst>
                <a:ext uri="{FF2B5EF4-FFF2-40B4-BE49-F238E27FC236}">
                  <a16:creationId xmlns:a16="http://schemas.microsoft.com/office/drawing/2014/main" id="{8CC76E75-471C-4120-9ADE-3B4B07E87517}"/>
                </a:ext>
              </a:extLst>
            </p:cNvPr>
            <p:cNvSpPr>
              <a:spLocks noChangeArrowheads="1"/>
            </p:cNvSpPr>
            <p:nvPr/>
          </p:nvSpPr>
          <p:spPr bwMode="auto">
            <a:xfrm>
              <a:off x="8087268" y="696173"/>
              <a:ext cx="269581" cy="2769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5</a:t>
              </a:r>
            </a:p>
          </p:txBody>
        </p:sp>
      </p:grpSp>
      <p:sp>
        <p:nvSpPr>
          <p:cNvPr id="90" name="TextBox 89">
            <a:extLst>
              <a:ext uri="{FF2B5EF4-FFF2-40B4-BE49-F238E27FC236}">
                <a16:creationId xmlns:a16="http://schemas.microsoft.com/office/drawing/2014/main" id="{7618AAF6-A9AD-48D5-B2BF-39090AB9B4E2}"/>
              </a:ext>
            </a:extLst>
          </p:cNvPr>
          <p:cNvSpPr txBox="1"/>
          <p:nvPr/>
        </p:nvSpPr>
        <p:spPr>
          <a:xfrm>
            <a:off x="342488" y="5223473"/>
            <a:ext cx="8317886" cy="1477328"/>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Notes:</a:t>
            </a:r>
          </a:p>
          <a:p>
            <a:pPr marL="342900"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If  </a:t>
            </a:r>
            <a:r>
              <a:rPr kumimoji="0" lang="en-US" sz="18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cc_ids.get</a:t>
            </a:r>
            <a:r>
              <a:rPr kumimoji="0" lang="en-US"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(index)</a:t>
            </a: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 returns  </a:t>
            </a:r>
            <a:r>
              <a:rPr kumimoji="0" lang="en-US" sz="18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None</a:t>
            </a: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 there is no stored value at that location (it has not been visited yet).</a:t>
            </a:r>
          </a:p>
          <a:p>
            <a:pPr marL="342900"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Using </a:t>
            </a:r>
            <a:r>
              <a:rPr kumimoji="0" lang="en-US" sz="1800" b="1" i="0" u="none" strike="noStrike" kern="1200" cap="none" spc="0" normalizeH="0" baseline="0" noProof="0" dirty="0" err="1">
                <a:ln>
                  <a:noFill/>
                </a:ln>
                <a:solidFill>
                  <a:srgbClr val="000000"/>
                </a:solidFill>
                <a:effectLst/>
                <a:uLnTx/>
                <a:uFillTx/>
                <a:latin typeface="Courier New" panose="02070309020205020404" pitchFamily="49" charset="0"/>
                <a:cs typeface="Courier New" panose="02070309020205020404" pitchFamily="49" charset="0"/>
              </a:rPr>
              <a:t>assign_scalar</a:t>
            </a:r>
            <a:r>
              <a:rPr kumimoji="0" lang="en-US" sz="1800" b="1" i="0" u="none" strike="noStrike" kern="120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 </a:t>
            </a: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to assign component IDs to visited vertices</a:t>
            </a:r>
          </a:p>
          <a:p>
            <a:pPr marL="342900" marR="0" lvl="1"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dirty="0">
                <a:solidFill>
                  <a:srgbClr val="000000"/>
                </a:solidFill>
              </a:rPr>
              <a:t>Not shown: opportunity for early exit when  </a:t>
            </a:r>
            <a:r>
              <a:rPr lang="en-US" dirty="0" err="1">
                <a:solidFill>
                  <a:srgbClr val="000000"/>
                </a:solidFill>
              </a:rPr>
              <a:t>cc_ids.nvals</a:t>
            </a:r>
            <a:r>
              <a:rPr lang="en-US" dirty="0">
                <a:solidFill>
                  <a:srgbClr val="000000"/>
                </a:solidFill>
              </a:rPr>
              <a:t> == NUM_NODES</a:t>
            </a:r>
            <a:endPar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p:txBody>
      </p:sp>
    </p:spTree>
    <p:extLst>
      <p:ext uri="{BB962C8B-B14F-4D97-AF65-F5344CB8AC3E}">
        <p14:creationId xmlns:p14="http://schemas.microsoft.com/office/powerpoint/2010/main" val="1149987603"/>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48D73-6D27-6141-B3FC-73BB5C86AF7F}"/>
              </a:ext>
            </a:extLst>
          </p:cNvPr>
          <p:cNvSpPr>
            <a:spLocks noGrp="1"/>
          </p:cNvSpPr>
          <p:nvPr>
            <p:ph type="title"/>
          </p:nvPr>
        </p:nvSpPr>
        <p:spPr>
          <a:xfrm>
            <a:off x="164432" y="95120"/>
            <a:ext cx="6042411" cy="889000"/>
          </a:xfrm>
        </p:spPr>
        <p:txBody>
          <a:bodyPr/>
          <a:lstStyle/>
          <a:p>
            <a:r>
              <a:rPr lang="en-US" dirty="0"/>
              <a:t>Solution to exercise 11 (part 3)</a:t>
            </a:r>
          </a:p>
        </p:txBody>
      </p:sp>
      <p:sp>
        <p:nvSpPr>
          <p:cNvPr id="4" name="Slide Number Placeholder 3">
            <a:extLst>
              <a:ext uri="{FF2B5EF4-FFF2-40B4-BE49-F238E27FC236}">
                <a16:creationId xmlns:a16="http://schemas.microsoft.com/office/drawing/2014/main" id="{96099601-BE5A-7146-9621-688B65E28564}"/>
              </a:ext>
            </a:extLst>
          </p:cNvPr>
          <p:cNvSpPr>
            <a:spLocks noGrp="1"/>
          </p:cNvSpPr>
          <p:nvPr>
            <p:ph type="sldNum" sz="quarter" idx="10"/>
          </p:nvPr>
        </p:nvSpPr>
        <p:spPr>
          <a:xfrm>
            <a:off x="8706535" y="6551613"/>
            <a:ext cx="437465" cy="3048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103</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58" name="Content Placeholder 2">
            <a:extLst>
              <a:ext uri="{FF2B5EF4-FFF2-40B4-BE49-F238E27FC236}">
                <a16:creationId xmlns:a16="http://schemas.microsoft.com/office/drawing/2014/main" id="{D0EF4AC2-76CA-5342-8885-9916A5AEF109}"/>
              </a:ext>
            </a:extLst>
          </p:cNvPr>
          <p:cNvSpPr>
            <a:spLocks noGrp="1"/>
          </p:cNvSpPr>
          <p:nvPr>
            <p:ph idx="1"/>
          </p:nvPr>
        </p:nvSpPr>
        <p:spPr>
          <a:xfrm>
            <a:off x="466833" y="802417"/>
            <a:ext cx="8399635" cy="5878382"/>
          </a:xfrm>
        </p:spPr>
        <p:txBody>
          <a:bodyPr/>
          <a:lstStyle/>
          <a:p>
            <a:pPr marL="0" indent="0">
              <a:buNone/>
            </a:pPr>
            <a:r>
              <a:rPr lang="en-US" sz="1400" b="1" dirty="0">
                <a:latin typeface="Courier New" panose="02070309020205020404" pitchFamily="49" charset="0"/>
                <a:cs typeface="Courier New" panose="02070309020205020404" pitchFamily="49" charset="0"/>
              </a:rPr>
              <a:t>def BFS(graph, </a:t>
            </a:r>
            <a:r>
              <a:rPr lang="en-US" sz="1400" b="1" dirty="0" err="1">
                <a:latin typeface="Courier New" panose="02070309020205020404" pitchFamily="49" charset="0"/>
                <a:cs typeface="Courier New" panose="02070309020205020404" pitchFamily="49" charset="0"/>
              </a:rPr>
              <a:t>src_node</a:t>
            </a:r>
            <a:r>
              <a:rPr lang="en-US" sz="1400" b="1" dirty="0">
                <a:latin typeface="Courier New" panose="02070309020205020404" pitchFamily="49" charset="0"/>
                <a:cs typeface="Courier New" panose="02070309020205020404" pitchFamily="49" charset="0"/>
              </a:rPr>
              <a:t>):</a:t>
            </a:r>
          </a:p>
          <a:p>
            <a:pPr marL="0" indent="0">
              <a:buNone/>
            </a:pPr>
            <a:r>
              <a:rPr lang="en-US" sz="1400" b="1" dirty="0">
                <a:latin typeface="Courier New" panose="02070309020205020404" pitchFamily="49" charset="0"/>
                <a:cs typeface="Courier New" panose="02070309020205020404" pitchFamily="49" charset="0"/>
              </a:rPr>
              <a:t>  ...</a:t>
            </a:r>
          </a:p>
          <a:p>
            <a:pPr marL="0" indent="0">
              <a:buNone/>
            </a:pPr>
            <a:r>
              <a:rPr lang="en-US" sz="1400" b="1" dirty="0">
                <a:latin typeface="Courier New" panose="02070309020205020404" pitchFamily="49" charset="0"/>
                <a:cs typeface="Courier New" panose="02070309020205020404" pitchFamily="49" charset="0"/>
              </a:rPr>
              <a:t>  return v</a:t>
            </a:r>
          </a:p>
          <a:p>
            <a:pPr marL="0" indent="0">
              <a:buNone/>
            </a:pPr>
            <a:endParaRPr lang="en-US" sz="1400" b="1" dirty="0">
              <a:latin typeface="Courier New" panose="02070309020205020404" pitchFamily="49" charset="0"/>
              <a:cs typeface="Courier New" panose="02070309020205020404" pitchFamily="49" charset="0"/>
            </a:endParaRPr>
          </a:p>
          <a:p>
            <a:pPr marL="0" indent="0">
              <a:buNone/>
            </a:pPr>
            <a:r>
              <a:rPr lang="en-US" sz="1400" b="1" dirty="0">
                <a:latin typeface="Courier New" panose="02070309020205020404" pitchFamily="49" charset="0"/>
                <a:cs typeface="Courier New" panose="02070309020205020404" pitchFamily="49" charset="0"/>
              </a:rPr>
              <a:t>def CC(graph):</a:t>
            </a:r>
          </a:p>
          <a:p>
            <a:pPr marL="0" indent="0">
              <a:buNone/>
            </a:pPr>
            <a:r>
              <a:rPr lang="en-US" sz="1400" b="1" dirty="0">
                <a:latin typeface="Courier New" panose="02070309020205020404" pitchFamily="49" charset="0"/>
                <a:cs typeface="Courier New" panose="02070309020205020404" pitchFamily="49" charset="0"/>
              </a:rPr>
              <a:t>  ...</a:t>
            </a:r>
          </a:p>
          <a:p>
            <a:pPr marL="0" indent="0">
              <a:buNone/>
            </a:pPr>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num_ccs</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cc_ids</a:t>
            </a:r>
            <a:endParaRPr lang="en-US" sz="1400" b="1" dirty="0">
              <a:latin typeface="Courier New" panose="02070309020205020404" pitchFamily="49" charset="0"/>
              <a:cs typeface="Courier New" panose="02070309020205020404" pitchFamily="49" charset="0"/>
            </a:endParaRPr>
          </a:p>
          <a:p>
            <a:pPr marL="0" indent="0">
              <a:buNone/>
            </a:pPr>
            <a:endParaRPr lang="en-US" sz="1400" b="1" dirty="0">
              <a:latin typeface="Courier New" panose="02070309020205020404" pitchFamily="49" charset="0"/>
              <a:cs typeface="Courier New" panose="02070309020205020404" pitchFamily="49" charset="0"/>
            </a:endParaRPr>
          </a:p>
          <a:p>
            <a:pPr marL="0" indent="0">
              <a:buNone/>
            </a:pPr>
            <a:r>
              <a:rPr lang="en-US" sz="1400" b="1" dirty="0" err="1">
                <a:latin typeface="Courier New" panose="02070309020205020404" pitchFamily="49" charset="0"/>
                <a:cs typeface="Courier New" panose="02070309020205020404" pitchFamily="49" charset="0"/>
              </a:rPr>
              <a:t>row_ind</a:t>
            </a:r>
            <a:r>
              <a:rPr lang="en-US" sz="1400" b="1" dirty="0">
                <a:latin typeface="Courier New" panose="02070309020205020404" pitchFamily="49" charset="0"/>
                <a:cs typeface="Courier New" panose="02070309020205020404" pitchFamily="49" charset="0"/>
              </a:rPr>
              <a:t> = [0, 0, 0, 1, 1, 2, 3, ...]</a:t>
            </a:r>
          </a:p>
          <a:p>
            <a:pPr marL="0" indent="0">
              <a:buNone/>
            </a:pPr>
            <a:r>
              <a:rPr lang="en-US" sz="1400" b="1" dirty="0" err="1">
                <a:latin typeface="Courier New" panose="02070309020205020404" pitchFamily="49" charset="0"/>
                <a:cs typeface="Courier New" panose="02070309020205020404" pitchFamily="49" charset="0"/>
              </a:rPr>
              <a:t>col_ind</a:t>
            </a:r>
            <a:r>
              <a:rPr lang="en-US" sz="1400" b="1" dirty="0">
                <a:latin typeface="Courier New" panose="02070309020205020404" pitchFamily="49" charset="0"/>
                <a:cs typeface="Courier New" panose="02070309020205020404" pitchFamily="49" charset="0"/>
              </a:rPr>
              <a:t> = [1, 4, 8, 0, 8, 6, 5, ...]</a:t>
            </a:r>
          </a:p>
          <a:p>
            <a:pPr marL="0" indent="0">
              <a:buNone/>
            </a:pPr>
            <a:r>
              <a:rPr lang="en-US" sz="1400" b="1" dirty="0">
                <a:latin typeface="Courier New" panose="02070309020205020404" pitchFamily="49" charset="0"/>
                <a:cs typeface="Courier New" panose="02070309020205020404" pitchFamily="49" charset="0"/>
              </a:rPr>
              <a:t>values  = [1, 2, 1, 1, 3, 4, 1, ...]</a:t>
            </a:r>
          </a:p>
          <a:p>
            <a:pPr marL="0" indent="0">
              <a:buNone/>
            </a:pPr>
            <a:r>
              <a:rPr lang="en-US" sz="1400" b="1" dirty="0">
                <a:latin typeface="Courier New" panose="02070309020205020404" pitchFamily="49" charset="0"/>
                <a:cs typeface="Courier New" panose="02070309020205020404" pitchFamily="49" charset="0"/>
              </a:rPr>
              <a:t>graph = </a:t>
            </a:r>
            <a:r>
              <a:rPr lang="en-US" sz="1400" b="1" dirty="0" err="1">
                <a:latin typeface="Courier New" panose="02070309020205020404" pitchFamily="49" charset="0"/>
                <a:cs typeface="Courier New" panose="02070309020205020404" pitchFamily="49" charset="0"/>
              </a:rPr>
              <a:t>grb.Matrix.from_lists</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row_ind</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col_ind</a:t>
            </a:r>
            <a:r>
              <a:rPr lang="en-US" sz="1400" b="1" dirty="0">
                <a:latin typeface="Courier New" panose="02070309020205020404" pitchFamily="49" charset="0"/>
                <a:cs typeface="Courier New" panose="02070309020205020404" pitchFamily="49" charset="0"/>
              </a:rPr>
              <a:t>, values)</a:t>
            </a:r>
          </a:p>
          <a:p>
            <a:pPr marL="0" indent="0">
              <a:buNone/>
            </a:pPr>
            <a:endParaRPr lang="en-US" sz="1400" b="1" dirty="0">
              <a:latin typeface="Courier New" panose="02070309020205020404" pitchFamily="49" charset="0"/>
              <a:cs typeface="Courier New" panose="02070309020205020404" pitchFamily="49" charset="0"/>
            </a:endParaRPr>
          </a:p>
          <a:p>
            <a:pPr marL="0" indent="0">
              <a:buNone/>
            </a:pPr>
            <a:r>
              <a:rPr lang="en-US" sz="1400" b="1" dirty="0" err="1">
                <a:solidFill>
                  <a:srgbClr val="C00000"/>
                </a:solidFill>
                <a:latin typeface="Courier New" panose="02070309020205020404" pitchFamily="49" charset="0"/>
                <a:cs typeface="Courier New" panose="02070309020205020404" pitchFamily="49" charset="0"/>
              </a:rPr>
              <a:t>num_ccs</a:t>
            </a:r>
            <a:r>
              <a:rPr lang="en-US" sz="1400" b="1" dirty="0">
                <a:solidFill>
                  <a:srgbClr val="C00000"/>
                </a:solidFill>
                <a:latin typeface="Courier New" panose="02070309020205020404" pitchFamily="49" charset="0"/>
                <a:cs typeface="Courier New" panose="02070309020205020404" pitchFamily="49" charset="0"/>
              </a:rPr>
              <a:t>, </a:t>
            </a:r>
            <a:r>
              <a:rPr lang="en-US" sz="1400" b="1" dirty="0" err="1">
                <a:solidFill>
                  <a:srgbClr val="C00000"/>
                </a:solidFill>
                <a:latin typeface="Courier New" panose="02070309020205020404" pitchFamily="49" charset="0"/>
                <a:cs typeface="Courier New" panose="02070309020205020404" pitchFamily="49" charset="0"/>
              </a:rPr>
              <a:t>cc_ids</a:t>
            </a:r>
            <a:r>
              <a:rPr lang="en-US" sz="1400" b="1" dirty="0">
                <a:solidFill>
                  <a:srgbClr val="C00000"/>
                </a:solidFill>
                <a:latin typeface="Courier New" panose="02070309020205020404" pitchFamily="49" charset="0"/>
                <a:cs typeface="Courier New" panose="02070309020205020404" pitchFamily="49" charset="0"/>
              </a:rPr>
              <a:t> = CC(graph)</a:t>
            </a:r>
          </a:p>
          <a:p>
            <a:pPr marL="0" indent="0">
              <a:buNone/>
            </a:pPr>
            <a:endParaRPr lang="en-US" sz="1400" b="1" dirty="0">
              <a:latin typeface="Courier New" panose="02070309020205020404" pitchFamily="49" charset="0"/>
              <a:cs typeface="Courier New" panose="02070309020205020404" pitchFamily="49" charset="0"/>
            </a:endParaRPr>
          </a:p>
          <a:p>
            <a:pPr marL="0" indent="0">
              <a:buNone/>
            </a:pPr>
            <a:r>
              <a:rPr lang="en-US" sz="1400" b="1" dirty="0">
                <a:latin typeface="Courier New" panose="02070309020205020404" pitchFamily="49" charset="0"/>
                <a:cs typeface="Courier New" panose="02070309020205020404" pitchFamily="49" charset="0"/>
              </a:rPr>
              <a:t>print("\</a:t>
            </a:r>
            <a:r>
              <a:rPr lang="en-US" sz="1400" b="1" dirty="0" err="1">
                <a:latin typeface="Courier New" panose="02070309020205020404" pitchFamily="49" charset="0"/>
                <a:cs typeface="Courier New" panose="02070309020205020404" pitchFamily="49" charset="0"/>
              </a:rPr>
              <a:t>nFound</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num_ccs</a:t>
            </a:r>
            <a:r>
              <a:rPr lang="en-US" sz="1400" b="1" dirty="0">
                <a:latin typeface="Courier New" panose="02070309020205020404" pitchFamily="49" charset="0"/>
                <a:cs typeface="Courier New" panose="02070309020205020404" pitchFamily="49" charset="0"/>
              </a:rPr>
              <a:t>, "components.")</a:t>
            </a:r>
          </a:p>
          <a:p>
            <a:pPr marL="0" indent="0">
              <a:buNone/>
            </a:pPr>
            <a:r>
              <a:rPr lang="en-US" sz="1400" b="1" dirty="0">
                <a:latin typeface="Courier New" panose="02070309020205020404" pitchFamily="49" charset="0"/>
                <a:cs typeface="Courier New" panose="02070309020205020404" pitchFamily="49" charset="0"/>
              </a:rPr>
              <a:t>print(</a:t>
            </a:r>
            <a:r>
              <a:rPr lang="en-US" sz="1400" b="1" dirty="0" err="1">
                <a:latin typeface="Courier New" panose="02070309020205020404" pitchFamily="49" charset="0"/>
                <a:cs typeface="Courier New" panose="02070309020205020404" pitchFamily="49" charset="0"/>
              </a:rPr>
              <a:t>cc_ids</a:t>
            </a:r>
            <a:r>
              <a:rPr lang="en-US" sz="1400" b="1" dirty="0">
                <a:latin typeface="Courier New" panose="02070309020205020404" pitchFamily="49" charset="0"/>
                <a:cs typeface="Courier New" panose="02070309020205020404" pitchFamily="49" charset="0"/>
              </a:rPr>
              <a:t>)</a:t>
            </a:r>
          </a:p>
          <a:p>
            <a:pPr marL="0" indent="0">
              <a:buNone/>
            </a:pPr>
            <a:endParaRPr lang="en-US" sz="1400" b="1" dirty="0">
              <a:latin typeface="Courier New" panose="02070309020205020404" pitchFamily="49" charset="0"/>
              <a:cs typeface="Courier New" panose="02070309020205020404" pitchFamily="49" charset="0"/>
            </a:endParaRPr>
          </a:p>
          <a:p>
            <a:pPr marL="0" indent="0">
              <a:buNone/>
            </a:pPr>
            <a:r>
              <a:rPr lang="en-US" sz="1400" b="1" dirty="0">
                <a:latin typeface="Courier New" panose="02070309020205020404" pitchFamily="49" charset="0"/>
                <a:cs typeface="Courier New" panose="02070309020205020404" pitchFamily="49" charset="0"/>
              </a:rPr>
              <a:t>draw(graph)</a:t>
            </a:r>
          </a:p>
          <a:p>
            <a:pPr marL="0" indent="0">
              <a:buNone/>
            </a:pPr>
            <a:r>
              <a:rPr lang="en-US" sz="1400" b="1" dirty="0">
                <a:latin typeface="Courier New" panose="02070309020205020404" pitchFamily="49" charset="0"/>
                <a:cs typeface="Courier New" panose="02070309020205020404" pitchFamily="49" charset="0"/>
              </a:rPr>
              <a:t>draw(graph, </a:t>
            </a:r>
            <a:r>
              <a:rPr lang="en-US" sz="1400" b="1" dirty="0" err="1">
                <a:latin typeface="Courier New" panose="02070309020205020404" pitchFamily="49" charset="0"/>
                <a:cs typeface="Courier New" panose="02070309020205020404" pitchFamily="49" charset="0"/>
              </a:rPr>
              <a:t>label_vector</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cc_ids</a:t>
            </a:r>
            <a:r>
              <a:rPr lang="en-US" sz="1400" b="1" dirty="0">
                <a:latin typeface="Courier New" panose="02070309020205020404" pitchFamily="49" charset="0"/>
                <a:cs typeface="Courier New" panose="02070309020205020404" pitchFamily="49" charset="0"/>
              </a:rPr>
              <a:t>)</a:t>
            </a:r>
          </a:p>
        </p:txBody>
      </p:sp>
      <p:sp>
        <p:nvSpPr>
          <p:cNvPr id="110" name="TextBox 109"/>
          <p:cNvSpPr txBox="1"/>
          <p:nvPr/>
        </p:nvSpPr>
        <p:spPr>
          <a:xfrm>
            <a:off x="6620197" y="3429000"/>
            <a:ext cx="2261172" cy="3108543"/>
          </a:xfrm>
          <a:prstGeom prst="rect">
            <a:avLst/>
          </a:prstGeom>
          <a:noFill/>
          <a:ln>
            <a:solidFill>
              <a:schemeClr val="tx1"/>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Processing node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Processing node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Processing node 3</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Found 3 components.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7|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8| 0</a:t>
            </a:r>
          </a:p>
        </p:txBody>
      </p:sp>
      <p:sp>
        <p:nvSpPr>
          <p:cNvPr id="10" name="TextBox 9"/>
          <p:cNvSpPr txBox="1"/>
          <p:nvPr/>
        </p:nvSpPr>
        <p:spPr>
          <a:xfrm>
            <a:off x="5488240" y="4983271"/>
            <a:ext cx="968535"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Output:</a:t>
            </a:r>
          </a:p>
        </p:txBody>
      </p:sp>
      <p:grpSp>
        <p:nvGrpSpPr>
          <p:cNvPr id="48" name="Group 47">
            <a:extLst>
              <a:ext uri="{FF2B5EF4-FFF2-40B4-BE49-F238E27FC236}">
                <a16:creationId xmlns:a16="http://schemas.microsoft.com/office/drawing/2014/main" id="{181CA30D-FD6D-4406-9AF8-0D499D8DBF79}"/>
              </a:ext>
            </a:extLst>
          </p:cNvPr>
          <p:cNvGrpSpPr/>
          <p:nvPr/>
        </p:nvGrpSpPr>
        <p:grpSpPr>
          <a:xfrm>
            <a:off x="5601033" y="747001"/>
            <a:ext cx="1721310" cy="455730"/>
            <a:chOff x="7240147" y="1732234"/>
            <a:chExt cx="1721310" cy="455730"/>
          </a:xfrm>
        </p:grpSpPr>
        <p:sp>
          <p:nvSpPr>
            <p:cNvPr id="49" name="Freeform 53">
              <a:extLst>
                <a:ext uri="{FF2B5EF4-FFF2-40B4-BE49-F238E27FC236}">
                  <a16:creationId xmlns:a16="http://schemas.microsoft.com/office/drawing/2014/main" id="{2EDA9E30-4CB8-4BE1-A7F6-3FD3EA3D63AD}"/>
                </a:ext>
              </a:extLst>
            </p:cNvPr>
            <p:cNvSpPr>
              <a:spLocks/>
            </p:cNvSpPr>
            <p:nvPr/>
          </p:nvSpPr>
          <p:spPr bwMode="auto">
            <a:xfrm flipH="1" flipV="1">
              <a:off x="7583792" y="1827691"/>
              <a:ext cx="1087212" cy="180626"/>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0" name="Rectangle 49">
              <a:extLst>
                <a:ext uri="{FF2B5EF4-FFF2-40B4-BE49-F238E27FC236}">
                  <a16:creationId xmlns:a16="http://schemas.microsoft.com/office/drawing/2014/main" id="{C52F068B-0AA7-4E2B-B578-21E741720E89}"/>
                </a:ext>
              </a:extLst>
            </p:cNvPr>
            <p:cNvSpPr>
              <a:spLocks noChangeArrowheads="1"/>
            </p:cNvSpPr>
            <p:nvPr/>
          </p:nvSpPr>
          <p:spPr bwMode="auto">
            <a:xfrm>
              <a:off x="8648595" y="1818654"/>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6</a:t>
              </a:r>
            </a:p>
          </p:txBody>
        </p:sp>
        <p:sp>
          <p:nvSpPr>
            <p:cNvPr id="51" name="Rectangle 105">
              <a:extLst>
                <a:ext uri="{FF2B5EF4-FFF2-40B4-BE49-F238E27FC236}">
                  <a16:creationId xmlns:a16="http://schemas.microsoft.com/office/drawing/2014/main" id="{407C35B5-4F2E-4438-8460-AE46BE791804}"/>
                </a:ext>
              </a:extLst>
            </p:cNvPr>
            <p:cNvSpPr>
              <a:spLocks noChangeArrowheads="1"/>
            </p:cNvSpPr>
            <p:nvPr/>
          </p:nvSpPr>
          <p:spPr bwMode="auto">
            <a:xfrm>
              <a:off x="7240147" y="1732234"/>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2</a:t>
              </a:r>
            </a:p>
          </p:txBody>
        </p:sp>
        <p:sp>
          <p:nvSpPr>
            <p:cNvPr id="52" name="Oval 51">
              <a:extLst>
                <a:ext uri="{FF2B5EF4-FFF2-40B4-BE49-F238E27FC236}">
                  <a16:creationId xmlns:a16="http://schemas.microsoft.com/office/drawing/2014/main" id="{F7146D24-9D1F-45A5-98CD-2A1F21B89D06}"/>
                </a:ext>
              </a:extLst>
            </p:cNvPr>
            <p:cNvSpPr>
              <a:spLocks noChangeArrowheads="1"/>
            </p:cNvSpPr>
            <p:nvPr/>
          </p:nvSpPr>
          <p:spPr bwMode="auto">
            <a:xfrm>
              <a:off x="8596844" y="1735341"/>
              <a:ext cx="159581" cy="162970"/>
            </a:xfrm>
            <a:prstGeom prst="ellipse">
              <a:avLst/>
            </a:prstGeom>
            <a:solidFill>
              <a:srgbClr val="0000FF"/>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3" name="Oval 72">
              <a:extLst>
                <a:ext uri="{FF2B5EF4-FFF2-40B4-BE49-F238E27FC236}">
                  <a16:creationId xmlns:a16="http://schemas.microsoft.com/office/drawing/2014/main" id="{3E59531D-9616-4C79-A987-347D570F6C6D}"/>
                </a:ext>
              </a:extLst>
            </p:cNvPr>
            <p:cNvSpPr>
              <a:spLocks noChangeArrowheads="1"/>
            </p:cNvSpPr>
            <p:nvPr/>
          </p:nvSpPr>
          <p:spPr bwMode="auto">
            <a:xfrm>
              <a:off x="7522225" y="1735341"/>
              <a:ext cx="159581" cy="162970"/>
            </a:xfrm>
            <a:prstGeom prst="ellipse">
              <a:avLst/>
            </a:prstGeom>
            <a:solidFill>
              <a:srgbClr val="FF0000"/>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4" name="Rectangle 105">
              <a:extLst>
                <a:ext uri="{FF2B5EF4-FFF2-40B4-BE49-F238E27FC236}">
                  <a16:creationId xmlns:a16="http://schemas.microsoft.com/office/drawing/2014/main" id="{98F17D81-AAF7-41FE-983D-3ABBFCBC0D75}"/>
                </a:ext>
              </a:extLst>
            </p:cNvPr>
            <p:cNvSpPr>
              <a:spLocks noChangeArrowheads="1"/>
            </p:cNvSpPr>
            <p:nvPr/>
          </p:nvSpPr>
          <p:spPr bwMode="auto">
            <a:xfrm>
              <a:off x="8004534" y="1758728"/>
              <a:ext cx="269581" cy="2769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4</a:t>
              </a:r>
            </a:p>
          </p:txBody>
        </p:sp>
      </p:grpSp>
      <p:grpSp>
        <p:nvGrpSpPr>
          <p:cNvPr id="55" name="Group 54">
            <a:extLst>
              <a:ext uri="{FF2B5EF4-FFF2-40B4-BE49-F238E27FC236}">
                <a16:creationId xmlns:a16="http://schemas.microsoft.com/office/drawing/2014/main" id="{B6848DE1-DD41-4301-AA37-82E449AF86D2}"/>
              </a:ext>
            </a:extLst>
          </p:cNvPr>
          <p:cNvGrpSpPr/>
          <p:nvPr/>
        </p:nvGrpSpPr>
        <p:grpSpPr>
          <a:xfrm>
            <a:off x="6652654" y="1508373"/>
            <a:ext cx="1899751" cy="1463438"/>
            <a:chOff x="6494716" y="2168617"/>
            <a:chExt cx="1899751" cy="1463438"/>
          </a:xfrm>
        </p:grpSpPr>
        <p:sp>
          <p:nvSpPr>
            <p:cNvPr id="56" name="Freeform 35">
              <a:extLst>
                <a:ext uri="{FF2B5EF4-FFF2-40B4-BE49-F238E27FC236}">
                  <a16:creationId xmlns:a16="http://schemas.microsoft.com/office/drawing/2014/main" id="{EB17A16F-FDC1-4C90-A1A5-FC278104BD3F}"/>
                </a:ext>
              </a:extLst>
            </p:cNvPr>
            <p:cNvSpPr>
              <a:spLocks/>
            </p:cNvSpPr>
            <p:nvPr/>
          </p:nvSpPr>
          <p:spPr bwMode="auto">
            <a:xfrm>
              <a:off x="6936866" y="2547025"/>
              <a:ext cx="1087212" cy="710281"/>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7" name="Freeform 56">
              <a:extLst>
                <a:ext uri="{FF2B5EF4-FFF2-40B4-BE49-F238E27FC236}">
                  <a16:creationId xmlns:a16="http://schemas.microsoft.com/office/drawing/2014/main" id="{61422BE4-65C1-4B70-BD64-292A33BF0EFC}"/>
                </a:ext>
              </a:extLst>
            </p:cNvPr>
            <p:cNvSpPr>
              <a:spLocks/>
            </p:cNvSpPr>
            <p:nvPr/>
          </p:nvSpPr>
          <p:spPr bwMode="auto">
            <a:xfrm flipH="1" flipV="1">
              <a:off x="6945263" y="2548383"/>
              <a:ext cx="1087212" cy="180626"/>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9" name="Freeform 59">
              <a:extLst>
                <a:ext uri="{FF2B5EF4-FFF2-40B4-BE49-F238E27FC236}">
                  <a16:creationId xmlns:a16="http://schemas.microsoft.com/office/drawing/2014/main" id="{52D3BD09-F408-4976-89B5-BBEFF4006AAF}"/>
                </a:ext>
              </a:extLst>
            </p:cNvPr>
            <p:cNvSpPr>
              <a:spLocks/>
            </p:cNvSpPr>
            <p:nvPr/>
          </p:nvSpPr>
          <p:spPr bwMode="auto">
            <a:xfrm flipV="1">
              <a:off x="6710189" y="2574187"/>
              <a:ext cx="212685" cy="696700"/>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0" name="Rectangle 104">
              <a:extLst>
                <a:ext uri="{FF2B5EF4-FFF2-40B4-BE49-F238E27FC236}">
                  <a16:creationId xmlns:a16="http://schemas.microsoft.com/office/drawing/2014/main" id="{A7033B37-A3C0-4456-9D5A-97293C7F412A}"/>
                </a:ext>
              </a:extLst>
            </p:cNvPr>
            <p:cNvSpPr>
              <a:spLocks noChangeArrowheads="1"/>
            </p:cNvSpPr>
            <p:nvPr/>
          </p:nvSpPr>
          <p:spPr bwMode="auto">
            <a:xfrm>
              <a:off x="6624004" y="2168617"/>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3</a:t>
              </a:r>
            </a:p>
          </p:txBody>
        </p:sp>
        <p:sp>
          <p:nvSpPr>
            <p:cNvPr id="61" name="Rectangle 105">
              <a:extLst>
                <a:ext uri="{FF2B5EF4-FFF2-40B4-BE49-F238E27FC236}">
                  <a16:creationId xmlns:a16="http://schemas.microsoft.com/office/drawing/2014/main" id="{AE54908E-7C93-4FFF-95F5-FF3DEEC57B4B}"/>
                </a:ext>
              </a:extLst>
            </p:cNvPr>
            <p:cNvSpPr>
              <a:spLocks noChangeArrowheads="1"/>
            </p:cNvSpPr>
            <p:nvPr/>
          </p:nvSpPr>
          <p:spPr bwMode="auto">
            <a:xfrm>
              <a:off x="6644293" y="3262745"/>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7</a:t>
              </a:r>
            </a:p>
          </p:txBody>
        </p:sp>
        <p:sp>
          <p:nvSpPr>
            <p:cNvPr id="62" name="Oval 61">
              <a:extLst>
                <a:ext uri="{FF2B5EF4-FFF2-40B4-BE49-F238E27FC236}">
                  <a16:creationId xmlns:a16="http://schemas.microsoft.com/office/drawing/2014/main" id="{E2445722-76D6-4F94-A113-13BAC3DD7485}"/>
                </a:ext>
              </a:extLst>
            </p:cNvPr>
            <p:cNvSpPr>
              <a:spLocks noChangeArrowheads="1"/>
            </p:cNvSpPr>
            <p:nvPr/>
          </p:nvSpPr>
          <p:spPr bwMode="auto">
            <a:xfrm>
              <a:off x="7935926" y="2466898"/>
              <a:ext cx="159581" cy="162971"/>
            </a:xfrm>
            <a:prstGeom prst="ellipse">
              <a:avLst/>
            </a:prstGeom>
            <a:solidFill>
              <a:srgbClr val="0000FF"/>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3" name="Oval 71">
              <a:extLst>
                <a:ext uri="{FF2B5EF4-FFF2-40B4-BE49-F238E27FC236}">
                  <a16:creationId xmlns:a16="http://schemas.microsoft.com/office/drawing/2014/main" id="{2A68E170-406A-4D00-BDC5-86BFC5C1EB0E}"/>
                </a:ext>
              </a:extLst>
            </p:cNvPr>
            <p:cNvSpPr>
              <a:spLocks noChangeArrowheads="1"/>
            </p:cNvSpPr>
            <p:nvPr/>
          </p:nvSpPr>
          <p:spPr bwMode="auto">
            <a:xfrm>
              <a:off x="6861308" y="2466898"/>
              <a:ext cx="159581" cy="162971"/>
            </a:xfrm>
            <a:prstGeom prst="ellipse">
              <a:avLst/>
            </a:prstGeom>
            <a:solidFill>
              <a:srgbClr val="FF0000"/>
            </a:solidFill>
            <a:ln>
              <a:solidFill>
                <a:srgbClr val="0000FF"/>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4" name="Oval 72">
              <a:extLst>
                <a:ext uri="{FF2B5EF4-FFF2-40B4-BE49-F238E27FC236}">
                  <a16:creationId xmlns:a16="http://schemas.microsoft.com/office/drawing/2014/main" id="{08AA85FE-D03A-4CFD-BA8D-97C6FFF87DB5}"/>
                </a:ext>
              </a:extLst>
            </p:cNvPr>
            <p:cNvSpPr>
              <a:spLocks noChangeArrowheads="1"/>
            </p:cNvSpPr>
            <p:nvPr/>
          </p:nvSpPr>
          <p:spPr bwMode="auto">
            <a:xfrm>
              <a:off x="6861308" y="3183969"/>
              <a:ext cx="159581" cy="162971"/>
            </a:xfrm>
            <a:prstGeom prst="ellipse">
              <a:avLst/>
            </a:prstGeom>
            <a:solidFill>
              <a:srgbClr val="0000FF"/>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5" name="Rectangle 64">
              <a:extLst>
                <a:ext uri="{FF2B5EF4-FFF2-40B4-BE49-F238E27FC236}">
                  <a16:creationId xmlns:a16="http://schemas.microsoft.com/office/drawing/2014/main" id="{8AA0BB9B-B1AF-4767-B942-8210BC9723FA}"/>
                </a:ext>
              </a:extLst>
            </p:cNvPr>
            <p:cNvSpPr>
              <a:spLocks noChangeArrowheads="1"/>
            </p:cNvSpPr>
            <p:nvPr/>
          </p:nvSpPr>
          <p:spPr bwMode="auto">
            <a:xfrm>
              <a:off x="8081605" y="2344496"/>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5</a:t>
              </a:r>
            </a:p>
          </p:txBody>
        </p:sp>
        <p:sp>
          <p:nvSpPr>
            <p:cNvPr id="66" name="Rectangle 105">
              <a:extLst>
                <a:ext uri="{FF2B5EF4-FFF2-40B4-BE49-F238E27FC236}">
                  <a16:creationId xmlns:a16="http://schemas.microsoft.com/office/drawing/2014/main" id="{BFE72C3E-0BDD-4F5E-AB12-98436040430D}"/>
                </a:ext>
              </a:extLst>
            </p:cNvPr>
            <p:cNvSpPr>
              <a:spLocks noChangeArrowheads="1"/>
            </p:cNvSpPr>
            <p:nvPr/>
          </p:nvSpPr>
          <p:spPr bwMode="auto">
            <a:xfrm>
              <a:off x="7347770" y="2452529"/>
              <a:ext cx="269581" cy="2769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1</a:t>
              </a:r>
            </a:p>
          </p:txBody>
        </p:sp>
        <p:sp>
          <p:nvSpPr>
            <p:cNvPr id="67" name="Rectangle 105">
              <a:extLst>
                <a:ext uri="{FF2B5EF4-FFF2-40B4-BE49-F238E27FC236}">
                  <a16:creationId xmlns:a16="http://schemas.microsoft.com/office/drawing/2014/main" id="{D7CBA796-20C1-497E-B633-9E18FD0EF172}"/>
                </a:ext>
              </a:extLst>
            </p:cNvPr>
            <p:cNvSpPr>
              <a:spLocks noChangeArrowheads="1"/>
            </p:cNvSpPr>
            <p:nvPr/>
          </p:nvSpPr>
          <p:spPr bwMode="auto">
            <a:xfrm>
              <a:off x="7358617" y="2916367"/>
              <a:ext cx="269581" cy="2769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68" name="Rectangle 105">
              <a:extLst>
                <a:ext uri="{FF2B5EF4-FFF2-40B4-BE49-F238E27FC236}">
                  <a16:creationId xmlns:a16="http://schemas.microsoft.com/office/drawing/2014/main" id="{8B1FC3F9-FB53-4681-A0B0-3C28230077D1}"/>
                </a:ext>
              </a:extLst>
            </p:cNvPr>
            <p:cNvSpPr>
              <a:spLocks noChangeArrowheads="1"/>
            </p:cNvSpPr>
            <p:nvPr/>
          </p:nvSpPr>
          <p:spPr bwMode="auto">
            <a:xfrm>
              <a:off x="6494716" y="2755784"/>
              <a:ext cx="269581" cy="2769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2</a:t>
              </a:r>
            </a:p>
          </p:txBody>
        </p:sp>
      </p:grpSp>
      <p:grpSp>
        <p:nvGrpSpPr>
          <p:cNvPr id="69" name="Group 68">
            <a:extLst>
              <a:ext uri="{FF2B5EF4-FFF2-40B4-BE49-F238E27FC236}">
                <a16:creationId xmlns:a16="http://schemas.microsoft.com/office/drawing/2014/main" id="{C9C00B2D-5C8E-4853-A44B-B229A0147397}"/>
              </a:ext>
            </a:extLst>
          </p:cNvPr>
          <p:cNvGrpSpPr/>
          <p:nvPr/>
        </p:nvGrpSpPr>
        <p:grpSpPr>
          <a:xfrm>
            <a:off x="7222877" y="110924"/>
            <a:ext cx="1897980" cy="1454485"/>
            <a:chOff x="6458869" y="85097"/>
            <a:chExt cx="1897980" cy="1454485"/>
          </a:xfrm>
        </p:grpSpPr>
        <p:sp>
          <p:nvSpPr>
            <p:cNvPr id="70" name="Freeform 68">
              <a:extLst>
                <a:ext uri="{FF2B5EF4-FFF2-40B4-BE49-F238E27FC236}">
                  <a16:creationId xmlns:a16="http://schemas.microsoft.com/office/drawing/2014/main" id="{FE629648-611D-450C-B172-FECDEACA2524}"/>
                </a:ext>
              </a:extLst>
            </p:cNvPr>
            <p:cNvSpPr>
              <a:spLocks/>
            </p:cNvSpPr>
            <p:nvPr/>
          </p:nvSpPr>
          <p:spPr bwMode="auto">
            <a:xfrm rot="10800000" flipH="1">
              <a:off x="6838522" y="508159"/>
              <a:ext cx="1069022" cy="737442"/>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1" name="Freeform 28">
              <a:extLst>
                <a:ext uri="{FF2B5EF4-FFF2-40B4-BE49-F238E27FC236}">
                  <a16:creationId xmlns:a16="http://schemas.microsoft.com/office/drawing/2014/main" id="{36200E9D-651E-4667-A846-BBAEF6467E5F}"/>
                </a:ext>
              </a:extLst>
            </p:cNvPr>
            <p:cNvSpPr>
              <a:spLocks/>
            </p:cNvSpPr>
            <p:nvPr/>
          </p:nvSpPr>
          <p:spPr bwMode="auto">
            <a:xfrm flipH="1" flipV="1">
              <a:off x="6842736" y="522418"/>
              <a:ext cx="212685" cy="696700"/>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2" name="Freeform 31">
              <a:extLst>
                <a:ext uri="{FF2B5EF4-FFF2-40B4-BE49-F238E27FC236}">
                  <a16:creationId xmlns:a16="http://schemas.microsoft.com/office/drawing/2014/main" id="{B9781308-EA10-4002-B853-ED921C8F9741}"/>
                </a:ext>
              </a:extLst>
            </p:cNvPr>
            <p:cNvSpPr>
              <a:spLocks/>
            </p:cNvSpPr>
            <p:nvPr/>
          </p:nvSpPr>
          <p:spPr bwMode="auto">
            <a:xfrm>
              <a:off x="6809154" y="333644"/>
              <a:ext cx="1087212" cy="180626"/>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3" name="Freeform 56">
              <a:extLst>
                <a:ext uri="{FF2B5EF4-FFF2-40B4-BE49-F238E27FC236}">
                  <a16:creationId xmlns:a16="http://schemas.microsoft.com/office/drawing/2014/main" id="{35DC3D4A-B3DD-40B3-BB15-BC9801F83DFA}"/>
                </a:ext>
              </a:extLst>
            </p:cNvPr>
            <p:cNvSpPr>
              <a:spLocks/>
            </p:cNvSpPr>
            <p:nvPr/>
          </p:nvSpPr>
          <p:spPr bwMode="auto">
            <a:xfrm flipH="1" flipV="1">
              <a:off x="6825947" y="1235415"/>
              <a:ext cx="1087212" cy="180626"/>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4" name="Freeform 143">
              <a:extLst>
                <a:ext uri="{FF2B5EF4-FFF2-40B4-BE49-F238E27FC236}">
                  <a16:creationId xmlns:a16="http://schemas.microsoft.com/office/drawing/2014/main" id="{9FA89B5E-1805-4053-A855-3C4C1235F211}"/>
                </a:ext>
              </a:extLst>
            </p:cNvPr>
            <p:cNvSpPr>
              <a:spLocks/>
            </p:cNvSpPr>
            <p:nvPr/>
          </p:nvSpPr>
          <p:spPr bwMode="auto">
            <a:xfrm flipH="1" flipV="1">
              <a:off x="7906162" y="522418"/>
              <a:ext cx="212685" cy="696700"/>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5" name="Rectangle 104">
              <a:extLst>
                <a:ext uri="{FF2B5EF4-FFF2-40B4-BE49-F238E27FC236}">
                  <a16:creationId xmlns:a16="http://schemas.microsoft.com/office/drawing/2014/main" id="{243E3DEA-30F5-4243-AF07-9C17B82A1A7B}"/>
                </a:ext>
              </a:extLst>
            </p:cNvPr>
            <p:cNvSpPr>
              <a:spLocks noChangeArrowheads="1"/>
            </p:cNvSpPr>
            <p:nvPr/>
          </p:nvSpPr>
          <p:spPr bwMode="auto">
            <a:xfrm>
              <a:off x="6458869" y="1170272"/>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1</a:t>
              </a:r>
            </a:p>
          </p:txBody>
        </p:sp>
        <p:sp>
          <p:nvSpPr>
            <p:cNvPr id="76" name="Rectangle 75">
              <a:extLst>
                <a:ext uri="{FF2B5EF4-FFF2-40B4-BE49-F238E27FC236}">
                  <a16:creationId xmlns:a16="http://schemas.microsoft.com/office/drawing/2014/main" id="{7C93BDA5-C9FE-48FF-AE40-0383521BEAD0}"/>
                </a:ext>
              </a:extLst>
            </p:cNvPr>
            <p:cNvSpPr>
              <a:spLocks noChangeArrowheads="1"/>
            </p:cNvSpPr>
            <p:nvPr/>
          </p:nvSpPr>
          <p:spPr bwMode="auto">
            <a:xfrm>
              <a:off x="7918484" y="186928"/>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4</a:t>
              </a:r>
            </a:p>
          </p:txBody>
        </p:sp>
        <p:sp>
          <p:nvSpPr>
            <p:cNvPr id="77" name="Oval 76">
              <a:extLst>
                <a:ext uri="{FF2B5EF4-FFF2-40B4-BE49-F238E27FC236}">
                  <a16:creationId xmlns:a16="http://schemas.microsoft.com/office/drawing/2014/main" id="{46169FD4-F718-4321-AD01-23CDABA739CC}"/>
                </a:ext>
              </a:extLst>
            </p:cNvPr>
            <p:cNvSpPr>
              <a:spLocks noChangeArrowheads="1"/>
            </p:cNvSpPr>
            <p:nvPr/>
          </p:nvSpPr>
          <p:spPr bwMode="auto">
            <a:xfrm>
              <a:off x="6741991" y="436859"/>
              <a:ext cx="159581" cy="162970"/>
            </a:xfrm>
            <a:prstGeom prst="ellipse">
              <a:avLst/>
            </a:prstGeom>
            <a:solidFill>
              <a:srgbClr val="FF0000"/>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erdana" charset="0"/>
                <a:ea typeface="+mn-ea"/>
                <a:cs typeface="Arial" pitchFamily="34" charset="0"/>
              </a:endParaRPr>
            </a:p>
          </p:txBody>
        </p:sp>
        <p:sp>
          <p:nvSpPr>
            <p:cNvPr id="78" name="Oval 77">
              <a:extLst>
                <a:ext uri="{FF2B5EF4-FFF2-40B4-BE49-F238E27FC236}">
                  <a16:creationId xmlns:a16="http://schemas.microsoft.com/office/drawing/2014/main" id="{FCDA112D-A6F6-4E7A-AB79-126831415E83}"/>
                </a:ext>
              </a:extLst>
            </p:cNvPr>
            <p:cNvSpPr>
              <a:spLocks noChangeArrowheads="1"/>
            </p:cNvSpPr>
            <p:nvPr/>
          </p:nvSpPr>
          <p:spPr bwMode="auto">
            <a:xfrm>
              <a:off x="7816610" y="436859"/>
              <a:ext cx="159581" cy="162970"/>
            </a:xfrm>
            <a:prstGeom prst="ellipse">
              <a:avLst/>
            </a:prstGeom>
            <a:solidFill>
              <a:srgbClr val="0000FF"/>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9" name="Oval 78">
              <a:extLst>
                <a:ext uri="{FF2B5EF4-FFF2-40B4-BE49-F238E27FC236}">
                  <a16:creationId xmlns:a16="http://schemas.microsoft.com/office/drawing/2014/main" id="{C907C8E4-C4F6-4060-B86C-49735387D4E1}"/>
                </a:ext>
              </a:extLst>
            </p:cNvPr>
            <p:cNvSpPr>
              <a:spLocks noChangeArrowheads="1"/>
            </p:cNvSpPr>
            <p:nvPr/>
          </p:nvSpPr>
          <p:spPr bwMode="auto">
            <a:xfrm>
              <a:off x="7816610" y="1153930"/>
              <a:ext cx="159581" cy="162970"/>
            </a:xfrm>
            <a:prstGeom prst="ellipse">
              <a:avLst/>
            </a:prstGeom>
            <a:solidFill>
              <a:srgbClr val="0000FF"/>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0" name="Oval 71">
              <a:extLst>
                <a:ext uri="{FF2B5EF4-FFF2-40B4-BE49-F238E27FC236}">
                  <a16:creationId xmlns:a16="http://schemas.microsoft.com/office/drawing/2014/main" id="{6147E952-0AB9-467D-AC44-F43B177207D5}"/>
                </a:ext>
              </a:extLst>
            </p:cNvPr>
            <p:cNvSpPr>
              <a:spLocks noChangeArrowheads="1"/>
            </p:cNvSpPr>
            <p:nvPr/>
          </p:nvSpPr>
          <p:spPr bwMode="auto">
            <a:xfrm>
              <a:off x="6741991" y="1153930"/>
              <a:ext cx="159581" cy="162970"/>
            </a:xfrm>
            <a:prstGeom prst="ellipse">
              <a:avLst/>
            </a:prstGeom>
            <a:solidFill>
              <a:srgbClr val="0000FF"/>
            </a:solidFill>
            <a:ln>
              <a:solidFill>
                <a:srgbClr val="0000FF"/>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1" name="Rectangle 80">
              <a:extLst>
                <a:ext uri="{FF2B5EF4-FFF2-40B4-BE49-F238E27FC236}">
                  <a16:creationId xmlns:a16="http://schemas.microsoft.com/office/drawing/2014/main" id="{4B7C0366-E096-4300-9CC2-56C928AEA408}"/>
                </a:ext>
              </a:extLst>
            </p:cNvPr>
            <p:cNvSpPr>
              <a:spLocks noChangeArrowheads="1"/>
            </p:cNvSpPr>
            <p:nvPr/>
          </p:nvSpPr>
          <p:spPr bwMode="auto">
            <a:xfrm>
              <a:off x="6526625" y="151374"/>
              <a:ext cx="267323" cy="315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0</a:t>
              </a:r>
            </a:p>
          </p:txBody>
        </p:sp>
        <p:sp>
          <p:nvSpPr>
            <p:cNvPr id="82" name="Rectangle 81">
              <a:extLst>
                <a:ext uri="{FF2B5EF4-FFF2-40B4-BE49-F238E27FC236}">
                  <a16:creationId xmlns:a16="http://schemas.microsoft.com/office/drawing/2014/main" id="{68C678E6-8A2C-46C2-8AD7-9D1DC5AA21C5}"/>
                </a:ext>
              </a:extLst>
            </p:cNvPr>
            <p:cNvSpPr>
              <a:spLocks noChangeArrowheads="1"/>
            </p:cNvSpPr>
            <p:nvPr/>
          </p:nvSpPr>
          <p:spPr bwMode="auto">
            <a:xfrm>
              <a:off x="7942527" y="1140385"/>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8</a:t>
              </a:r>
            </a:p>
          </p:txBody>
        </p:sp>
        <p:sp>
          <p:nvSpPr>
            <p:cNvPr id="83" name="Rectangle 105">
              <a:extLst>
                <a:ext uri="{FF2B5EF4-FFF2-40B4-BE49-F238E27FC236}">
                  <a16:creationId xmlns:a16="http://schemas.microsoft.com/office/drawing/2014/main" id="{809F0359-256C-4338-A658-60A5C9F0776D}"/>
                </a:ext>
              </a:extLst>
            </p:cNvPr>
            <p:cNvSpPr>
              <a:spLocks noChangeArrowheads="1"/>
            </p:cNvSpPr>
            <p:nvPr/>
          </p:nvSpPr>
          <p:spPr bwMode="auto">
            <a:xfrm>
              <a:off x="7478004" y="529526"/>
              <a:ext cx="269581" cy="2769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1</a:t>
              </a:r>
            </a:p>
          </p:txBody>
        </p:sp>
        <p:sp>
          <p:nvSpPr>
            <p:cNvPr id="84" name="Rectangle 105">
              <a:extLst>
                <a:ext uri="{FF2B5EF4-FFF2-40B4-BE49-F238E27FC236}">
                  <a16:creationId xmlns:a16="http://schemas.microsoft.com/office/drawing/2014/main" id="{1AE5DF69-8D3E-4CA3-9A1A-1222382AD8A0}"/>
                </a:ext>
              </a:extLst>
            </p:cNvPr>
            <p:cNvSpPr>
              <a:spLocks noChangeArrowheads="1"/>
            </p:cNvSpPr>
            <p:nvPr/>
          </p:nvSpPr>
          <p:spPr bwMode="auto">
            <a:xfrm>
              <a:off x="6996756" y="732692"/>
              <a:ext cx="269581" cy="2769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1</a:t>
              </a:r>
            </a:p>
          </p:txBody>
        </p:sp>
        <p:sp>
          <p:nvSpPr>
            <p:cNvPr id="85" name="Rectangle 105">
              <a:extLst>
                <a:ext uri="{FF2B5EF4-FFF2-40B4-BE49-F238E27FC236}">
                  <a16:creationId xmlns:a16="http://schemas.microsoft.com/office/drawing/2014/main" id="{5F6A523C-B6FE-4AF5-B5A4-09E7BB2C57F4}"/>
                </a:ext>
              </a:extLst>
            </p:cNvPr>
            <p:cNvSpPr>
              <a:spLocks noChangeArrowheads="1"/>
            </p:cNvSpPr>
            <p:nvPr/>
          </p:nvSpPr>
          <p:spPr bwMode="auto">
            <a:xfrm>
              <a:off x="7208423" y="85097"/>
              <a:ext cx="269581" cy="2769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86" name="Rectangle 105">
              <a:extLst>
                <a:ext uri="{FF2B5EF4-FFF2-40B4-BE49-F238E27FC236}">
                  <a16:creationId xmlns:a16="http://schemas.microsoft.com/office/drawing/2014/main" id="{3B8CB6B9-06C1-4B16-87B3-E621E5417AE7}"/>
                </a:ext>
              </a:extLst>
            </p:cNvPr>
            <p:cNvSpPr>
              <a:spLocks noChangeArrowheads="1"/>
            </p:cNvSpPr>
            <p:nvPr/>
          </p:nvSpPr>
          <p:spPr bwMode="auto">
            <a:xfrm>
              <a:off x="7234762" y="1176904"/>
              <a:ext cx="269581" cy="2769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3</a:t>
              </a:r>
            </a:p>
          </p:txBody>
        </p:sp>
        <p:sp>
          <p:nvSpPr>
            <p:cNvPr id="87" name="Rectangle 105">
              <a:extLst>
                <a:ext uri="{FF2B5EF4-FFF2-40B4-BE49-F238E27FC236}">
                  <a16:creationId xmlns:a16="http://schemas.microsoft.com/office/drawing/2014/main" id="{8CC76E75-471C-4120-9ADE-3B4B07E87517}"/>
                </a:ext>
              </a:extLst>
            </p:cNvPr>
            <p:cNvSpPr>
              <a:spLocks noChangeArrowheads="1"/>
            </p:cNvSpPr>
            <p:nvPr/>
          </p:nvSpPr>
          <p:spPr bwMode="auto">
            <a:xfrm>
              <a:off x="8087268" y="696173"/>
              <a:ext cx="269581" cy="2769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Helvetica"/>
                  <a:ea typeface="+mn-ea"/>
                  <a:cs typeface="Helvetica"/>
                </a:rPr>
                <a:t>5</a:t>
              </a:r>
            </a:p>
          </p:txBody>
        </p:sp>
      </p:grpSp>
      <p:sp>
        <p:nvSpPr>
          <p:cNvPr id="6" name="TextBox 5">
            <a:extLst>
              <a:ext uri="{FF2B5EF4-FFF2-40B4-BE49-F238E27FC236}">
                <a16:creationId xmlns:a16="http://schemas.microsoft.com/office/drawing/2014/main" id="{3A9BCCDD-CE0A-4499-B889-887A8389FDE3}"/>
              </a:ext>
            </a:extLst>
          </p:cNvPr>
          <p:cNvSpPr txBox="1"/>
          <p:nvPr/>
        </p:nvSpPr>
        <p:spPr>
          <a:xfrm>
            <a:off x="6315607" y="783280"/>
            <a:ext cx="380232" cy="461665"/>
          </a:xfrm>
          <a:prstGeom prst="rect">
            <a:avLst/>
          </a:prstGeom>
          <a:solidFill>
            <a:schemeClr val="bg1"/>
          </a:solidFill>
          <a:ln>
            <a:solidFill>
              <a:schemeClr val="tx1"/>
            </a:solidFill>
          </a:ln>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1</a:t>
            </a:r>
          </a:p>
        </p:txBody>
      </p:sp>
      <p:sp>
        <p:nvSpPr>
          <p:cNvPr id="88" name="TextBox 87">
            <a:extLst>
              <a:ext uri="{FF2B5EF4-FFF2-40B4-BE49-F238E27FC236}">
                <a16:creationId xmlns:a16="http://schemas.microsoft.com/office/drawing/2014/main" id="{D75F31FD-F067-4D2D-9B6D-C94CAD15DDA2}"/>
              </a:ext>
            </a:extLst>
          </p:cNvPr>
          <p:cNvSpPr txBox="1"/>
          <p:nvPr/>
        </p:nvSpPr>
        <p:spPr>
          <a:xfrm>
            <a:off x="8031107" y="628193"/>
            <a:ext cx="380232" cy="461665"/>
          </a:xfrm>
          <a:prstGeom prst="rect">
            <a:avLst/>
          </a:prstGeom>
          <a:solidFill>
            <a:schemeClr val="bg1"/>
          </a:solidFill>
          <a:ln>
            <a:solidFill>
              <a:schemeClr val="tx1"/>
            </a:solidFill>
          </a:ln>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0</a:t>
            </a:r>
          </a:p>
        </p:txBody>
      </p:sp>
      <p:sp>
        <p:nvSpPr>
          <p:cNvPr id="89" name="TextBox 88">
            <a:extLst>
              <a:ext uri="{FF2B5EF4-FFF2-40B4-BE49-F238E27FC236}">
                <a16:creationId xmlns:a16="http://schemas.microsoft.com/office/drawing/2014/main" id="{05DD66D7-29E4-42F3-B8C4-A459F164F30B}"/>
              </a:ext>
            </a:extLst>
          </p:cNvPr>
          <p:cNvSpPr txBox="1"/>
          <p:nvPr/>
        </p:nvSpPr>
        <p:spPr>
          <a:xfrm>
            <a:off x="7322463" y="2004288"/>
            <a:ext cx="380232" cy="461665"/>
          </a:xfrm>
          <a:prstGeom prst="rect">
            <a:avLst/>
          </a:prstGeom>
          <a:solidFill>
            <a:schemeClr val="bg1"/>
          </a:solidFill>
          <a:ln>
            <a:solidFill>
              <a:schemeClr val="tx1"/>
            </a:solidFill>
          </a:ln>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2</a:t>
            </a:r>
          </a:p>
        </p:txBody>
      </p:sp>
    </p:spTree>
    <p:extLst>
      <p:ext uri="{BB962C8B-B14F-4D97-AF65-F5344CB8AC3E}">
        <p14:creationId xmlns:p14="http://schemas.microsoft.com/office/powerpoint/2010/main" val="471778644"/>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a:t>
            </a:r>
          </a:p>
        </p:txBody>
      </p:sp>
      <p:sp>
        <p:nvSpPr>
          <p:cNvPr id="3" name="Content Placeholder 2"/>
          <p:cNvSpPr>
            <a:spLocks noGrp="1"/>
          </p:cNvSpPr>
          <p:nvPr>
            <p:ph idx="1"/>
          </p:nvPr>
        </p:nvSpPr>
        <p:spPr>
          <a:xfrm>
            <a:off x="340003" y="935422"/>
            <a:ext cx="8436139" cy="515006"/>
          </a:xfrm>
        </p:spPr>
        <p:txBody>
          <a:bodyPr/>
          <a:lstStyle/>
          <a:p>
            <a:r>
              <a:rPr lang="en-US" dirty="0"/>
              <a:t>Copying CC algorithm to </a:t>
            </a:r>
            <a:r>
              <a:rPr lang="en-US" dirty="0" err="1"/>
              <a:t>AnalyzeGraph</a:t>
            </a:r>
            <a:r>
              <a:rPr lang="en-US" dirty="0"/>
              <a:t> notebook…</a:t>
            </a:r>
          </a:p>
        </p:txBody>
      </p:sp>
      <p:sp>
        <p:nvSpPr>
          <p:cNvPr id="4" name="Slide Number Placeholder 3"/>
          <p:cNvSpPr>
            <a:spLocks noGrp="1"/>
          </p:cNvSpPr>
          <p:nvPr>
            <p:ph type="sldNum" sz="quarter" idx="10"/>
          </p:nvPr>
        </p:nvSpPr>
        <p:spPr>
          <a:xfrm>
            <a:off x="8665437" y="6551613"/>
            <a:ext cx="478564" cy="3048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104</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5" name="TextBox 4"/>
          <p:cNvSpPr txBox="1"/>
          <p:nvPr/>
        </p:nvSpPr>
        <p:spPr>
          <a:xfrm>
            <a:off x="0" y="5920615"/>
            <a:ext cx="9153468" cy="646331"/>
          </a:xfrm>
          <a:prstGeom prst="rect">
            <a:avLst/>
          </a:prstGeom>
          <a:noFill/>
        </p:spPr>
        <p:txBody>
          <a:bodyPr wrap="none" rtlCol="0">
            <a:spAutoFit/>
          </a:bodyPr>
          <a:lstStyle/>
          <a:p>
            <a:pPr marR="0" lvl="0" algn="l" defTabSz="914400" rtl="0" eaLnBrk="1" fontAlgn="base" latinLnBrk="0" hangingPunct="1">
              <a:lnSpc>
                <a:spcPct val="100000"/>
              </a:lnSpc>
              <a:spcBef>
                <a:spcPct val="0"/>
              </a:spcBef>
              <a:spcAft>
                <a:spcPct val="0"/>
              </a:spcAft>
              <a:buClrTx/>
              <a:buSzTx/>
              <a:tabLst/>
              <a:defRPr/>
            </a:pPr>
            <a:r>
              <a:rPr kumimoji="0" lang="en-US" sz="12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  *On one core of </a:t>
            </a:r>
            <a:r>
              <a:rPr lang="en-US" sz="1200" dirty="0">
                <a:solidFill>
                  <a:srgbClr val="000000"/>
                </a:solidFill>
              </a:rPr>
              <a:t>i9-9900 @ 3.10GHz </a:t>
            </a:r>
          </a:p>
          <a:p>
            <a:pPr marR="0" lvl="0" algn="l" defTabSz="914400" rtl="0" eaLnBrk="1" fontAlgn="base" latinLnBrk="0" hangingPunct="1">
              <a:lnSpc>
                <a:spcPct val="100000"/>
              </a:lnSpc>
              <a:spcBef>
                <a:spcPct val="0"/>
              </a:spcBef>
              <a:spcAft>
                <a:spcPct val="0"/>
              </a:spcAft>
              <a:buClrTx/>
              <a:buSzTx/>
              <a:tabLst/>
              <a:defRPr/>
            </a:pPr>
            <a:r>
              <a:rPr kumimoji="0" lang="en-US" sz="12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**Azad, Buluç. “LACC: a linear-algebraic algorithm for finding connected components in distributed memory” (IPDPS 2019).</a:t>
            </a:r>
          </a:p>
          <a:p>
            <a:pPr lvl="0">
              <a:defRPr/>
            </a:pPr>
            <a:r>
              <a:rPr lang="en-US" sz="1200" dirty="0">
                <a:solidFill>
                  <a:srgbClr val="000000"/>
                </a:solidFill>
              </a:rPr>
              <a:t>**Zhang, Azad, Hu. “</a:t>
            </a:r>
            <a:r>
              <a:rPr lang="en-US" sz="1200" dirty="0" err="1">
                <a:solidFill>
                  <a:srgbClr val="000000"/>
                </a:solidFill>
              </a:rPr>
              <a:t>FastSV</a:t>
            </a:r>
            <a:r>
              <a:rPr lang="en-US" sz="1200" dirty="0">
                <a:solidFill>
                  <a:srgbClr val="000000"/>
                </a:solidFill>
              </a:rPr>
              <a:t>: </a:t>
            </a:r>
            <a:r>
              <a:rPr lang="en-US" sz="1200" dirty="0" err="1">
                <a:solidFill>
                  <a:srgbClr val="000000"/>
                </a:solidFill>
              </a:rPr>
              <a:t>FastSV</a:t>
            </a:r>
            <a:r>
              <a:rPr lang="en-US" sz="1200" dirty="0">
                <a:solidFill>
                  <a:srgbClr val="000000"/>
                </a:solidFill>
              </a:rPr>
              <a:t>: A Distributed-Memory Connected Component Algorithm with Fast Convergence” (SIAM PP20).</a:t>
            </a:r>
            <a:endParaRPr kumimoji="0" lang="en-US" sz="1200" b="0" i="0"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p:txBody>
      </p:sp>
      <p:sp>
        <p:nvSpPr>
          <p:cNvPr id="6" name="TextBox 5"/>
          <p:cNvSpPr txBox="1"/>
          <p:nvPr/>
        </p:nvSpPr>
        <p:spPr>
          <a:xfrm>
            <a:off x="715014" y="1473586"/>
            <a:ext cx="7713972" cy="181588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Step 3a: Running Tutorial connected components algorithm.</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Largest component #0 (size = 822)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Step 3a: Elapsed time: </a:t>
            </a:r>
            <a:r>
              <a:rPr kumimoji="0" lang="en-US" sz="1600" b="1"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0.0222051 sec*</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Found 246 components</a:t>
            </a:r>
          </a:p>
        </p:txBody>
      </p:sp>
      <p:sp>
        <p:nvSpPr>
          <p:cNvPr id="8" name="Content Placeholder 2">
            <a:extLst>
              <a:ext uri="{FF2B5EF4-FFF2-40B4-BE49-F238E27FC236}">
                <a16:creationId xmlns:a16="http://schemas.microsoft.com/office/drawing/2014/main" id="{E7391087-A98C-4B3A-AEE2-7E0A121ECC81}"/>
              </a:ext>
            </a:extLst>
          </p:cNvPr>
          <p:cNvSpPr txBox="1">
            <a:spLocks/>
          </p:cNvSpPr>
          <p:nvPr/>
        </p:nvSpPr>
        <p:spPr bwMode="auto">
          <a:xfrm>
            <a:off x="340002" y="3838575"/>
            <a:ext cx="8325435" cy="13212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lvl="0">
              <a:defRPr/>
            </a:pPr>
            <a:r>
              <a:rPr kumimoji="0" lang="en-US" sz="2400" b="0" i="0" u="none" strike="noStrike" kern="0" cap="none" spc="0" normalizeH="0" baseline="0" noProof="0" dirty="0">
                <a:ln>
                  <a:noFill/>
                </a:ln>
                <a:solidFill>
                  <a:srgbClr val="000000"/>
                </a:solidFill>
                <a:effectLst/>
                <a:uLnTx/>
                <a:uFillTx/>
                <a:latin typeface="Arial" pitchFamily="34" charset="0"/>
                <a:ea typeface="+mn-ea"/>
                <a:cs typeface="+mn-cs"/>
              </a:rPr>
              <a:t>Check out the LAGraph repository for </a:t>
            </a:r>
            <a:r>
              <a:rPr lang="en-US" i="1" kern="0" dirty="0">
                <a:solidFill>
                  <a:srgbClr val="000000"/>
                </a:solidFill>
              </a:rPr>
              <a:t>significantly </a:t>
            </a:r>
            <a:r>
              <a:rPr lang="en-US" kern="0" dirty="0">
                <a:solidFill>
                  <a:srgbClr val="000000"/>
                </a:solidFill>
              </a:rPr>
              <a:t>more efficient </a:t>
            </a:r>
            <a:r>
              <a:rPr kumimoji="0" lang="en-US" sz="2400" b="0" i="0" u="none" strike="noStrike" kern="0" cap="none" spc="0" normalizeH="0" baseline="0" noProof="0" dirty="0">
                <a:ln>
                  <a:noFill/>
                </a:ln>
                <a:solidFill>
                  <a:srgbClr val="000000"/>
                </a:solidFill>
                <a:effectLst/>
                <a:uLnTx/>
                <a:uFillTx/>
                <a:latin typeface="Arial" pitchFamily="34" charset="0"/>
                <a:ea typeface="+mn-ea"/>
                <a:cs typeface="+mn-cs"/>
              </a:rPr>
              <a:t>algorithms** written in C for the GraphBLAS (coming soon to python)</a:t>
            </a:r>
          </a:p>
          <a:p>
            <a:pPr marL="576263" marR="0" lvl="1" indent="-236538" algn="l" defTabSz="914400" rtl="0" eaLnBrk="0" fontAlgn="base" latinLnBrk="0" hangingPunct="0">
              <a:lnSpc>
                <a:spcPct val="100000"/>
              </a:lnSpc>
              <a:spcBef>
                <a:spcPct val="20000"/>
              </a:spcBef>
              <a:spcAft>
                <a:spcPct val="0"/>
              </a:spcAft>
              <a:buClrTx/>
              <a:buSzTx/>
              <a:buFont typeface="Verdana" pitchFamily="34" charset="0"/>
              <a:buChar char="–"/>
              <a:tabLst/>
              <a:defRPr/>
            </a:pPr>
            <a:endParaRPr kumimoji="0" lang="en-US" sz="2000" b="0" i="0" u="none" strike="noStrike" kern="0" cap="none" spc="0" normalizeH="0" baseline="0" noProof="0" dirty="0">
              <a:ln>
                <a:noFill/>
              </a:ln>
              <a:solidFill>
                <a:srgbClr val="000000"/>
              </a:solidFill>
              <a:effectLst/>
              <a:uLnTx/>
              <a:uFillTx/>
              <a:latin typeface="Arial" pitchFamily="34" charset="0"/>
              <a:ea typeface="+mn-ea"/>
              <a:cs typeface="Arial" pitchFamily="34" charset="0"/>
              <a:hlinkClick r:id="rId3"/>
            </a:endParaRPr>
          </a:p>
          <a:p>
            <a:pPr marL="576263" marR="0" lvl="1" indent="-236538" algn="l" defTabSz="914400" rtl="0" eaLnBrk="0" fontAlgn="base" latinLnBrk="0" hangingPunct="0">
              <a:lnSpc>
                <a:spcPct val="100000"/>
              </a:lnSpc>
              <a:spcBef>
                <a:spcPct val="20000"/>
              </a:spcBef>
              <a:spcAft>
                <a:spcPct val="0"/>
              </a:spcAft>
              <a:buClrTx/>
              <a:buSzTx/>
              <a:buFont typeface="Verdana" pitchFamily="34" charset="0"/>
              <a:buChar char="–"/>
              <a:tabLst/>
              <a:defRPr/>
            </a:pPr>
            <a:r>
              <a:rPr kumimoji="0" lang="en-US" sz="2000" b="0" i="0" u="none" strike="noStrike" kern="0" cap="none" spc="0" normalizeH="0" baseline="0" noProof="0" dirty="0">
                <a:ln>
                  <a:noFill/>
                </a:ln>
                <a:solidFill>
                  <a:srgbClr val="000000"/>
                </a:solidFill>
                <a:effectLst/>
                <a:uLnTx/>
                <a:uFillTx/>
                <a:latin typeface="Arial" pitchFamily="34" charset="0"/>
                <a:ea typeface="+mn-ea"/>
                <a:cs typeface="Arial" pitchFamily="34" charset="0"/>
                <a:hlinkClick r:id="rId3"/>
              </a:rPr>
              <a:t>https://github.com/GraphBLAS/LAGraph</a:t>
            </a:r>
            <a:r>
              <a:rPr kumimoji="0" lang="en-US" sz="2000" b="0" i="0" u="none" strike="noStrike" kern="0" cap="none" spc="0" normalizeH="0" baseline="0" noProof="0" dirty="0">
                <a:ln>
                  <a:noFill/>
                </a:ln>
                <a:solidFill>
                  <a:srgbClr val="000000"/>
                </a:solidFill>
                <a:effectLst/>
                <a:uLnTx/>
                <a:uFillTx/>
                <a:latin typeface="Arial" pitchFamily="34" charset="0"/>
                <a:ea typeface="+mn-ea"/>
                <a:cs typeface="Arial" pitchFamily="34" charset="0"/>
              </a:rPr>
              <a:t> </a:t>
            </a:r>
          </a:p>
        </p:txBody>
      </p:sp>
    </p:spTree>
    <p:extLst>
      <p:ext uri="{BB962C8B-B14F-4D97-AF65-F5344CB8AC3E}">
        <p14:creationId xmlns:p14="http://schemas.microsoft.com/office/powerpoint/2010/main" val="872494240"/>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8B1E-D375-3640-BC0A-705E4FF525E5}"/>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1F6FFE55-2A71-0F4C-85A6-109EFB0B6B3A}"/>
              </a:ext>
            </a:extLst>
          </p:cNvPr>
          <p:cNvSpPr>
            <a:spLocks noGrp="1"/>
          </p:cNvSpPr>
          <p:nvPr>
            <p:ph idx="1"/>
          </p:nvPr>
        </p:nvSpPr>
        <p:spPr>
          <a:xfrm>
            <a:off x="778342" y="1141413"/>
            <a:ext cx="8157839" cy="4840287"/>
          </a:xfrm>
        </p:spPr>
        <p:txBody>
          <a:bodyPr/>
          <a:lstStyle/>
          <a:p>
            <a:r>
              <a:rPr lang="en-US" dirty="0"/>
              <a:t>Graphs and Linear Algebra</a:t>
            </a:r>
          </a:p>
          <a:p>
            <a:r>
              <a:rPr lang="en-US" dirty="0"/>
              <a:t>The </a:t>
            </a:r>
            <a:r>
              <a:rPr lang="en-US" dirty="0" err="1"/>
              <a:t>GraphBLAS</a:t>
            </a:r>
            <a:r>
              <a:rPr lang="en-US" dirty="0"/>
              <a:t> API and Adjacency Matrices</a:t>
            </a:r>
          </a:p>
          <a:p>
            <a:r>
              <a:rPr lang="en-US" dirty="0" err="1"/>
              <a:t>GraphBLAS</a:t>
            </a:r>
            <a:r>
              <a:rPr lang="en-US" dirty="0"/>
              <a:t> Operations</a:t>
            </a:r>
          </a:p>
          <a:p>
            <a:r>
              <a:rPr lang="en-US" dirty="0" err="1"/>
              <a:t>Pygraphblas</a:t>
            </a:r>
            <a:r>
              <a:rPr lang="en-US" dirty="0"/>
              <a:t> and modifying the behavior of operations.</a:t>
            </a:r>
          </a:p>
          <a:p>
            <a:r>
              <a:rPr lang="en-US" dirty="0"/>
              <a:t>Graph Algorithms expressed with </a:t>
            </a:r>
            <a:r>
              <a:rPr lang="en-US" dirty="0" err="1"/>
              <a:t>GraphBLAS</a:t>
            </a:r>
            <a:endParaRPr lang="en-US" dirty="0"/>
          </a:p>
          <a:p>
            <a:pPr lvl="1"/>
            <a:r>
              <a:rPr lang="en-US" dirty="0"/>
              <a:t>Breadth-First Traversal</a:t>
            </a:r>
          </a:p>
          <a:p>
            <a:pPr lvl="1"/>
            <a:r>
              <a:rPr lang="en-US" dirty="0"/>
              <a:t>Connected Components</a:t>
            </a:r>
          </a:p>
          <a:p>
            <a:pPr lvl="1"/>
            <a:r>
              <a:rPr lang="en-US" dirty="0"/>
              <a:t>Triangle Counting</a:t>
            </a:r>
          </a:p>
          <a:p>
            <a:pPr lvl="1"/>
            <a:r>
              <a:rPr lang="en-US" dirty="0"/>
              <a:t>PageRank</a:t>
            </a:r>
          </a:p>
        </p:txBody>
      </p:sp>
      <p:sp>
        <p:nvSpPr>
          <p:cNvPr id="4" name="Slide Number Placeholder 3">
            <a:extLst>
              <a:ext uri="{FF2B5EF4-FFF2-40B4-BE49-F238E27FC236}">
                <a16:creationId xmlns:a16="http://schemas.microsoft.com/office/drawing/2014/main" id="{47A0324B-610E-A749-B17A-8FD7E6D791BD}"/>
              </a:ext>
            </a:extLst>
          </p:cNvPr>
          <p:cNvSpPr>
            <a:spLocks noGrp="1"/>
          </p:cNvSpPr>
          <p:nvPr>
            <p:ph type="sldNum" sz="quarter" idx="10"/>
          </p:nvPr>
        </p:nvSpPr>
        <p:spPr>
          <a:xfrm>
            <a:off x="8516203" y="6551612"/>
            <a:ext cx="627797" cy="306387"/>
          </a:xfrm>
        </p:spPr>
        <p:txBody>
          <a:bodyPr/>
          <a:lstStyle/>
          <a:p>
            <a:pPr>
              <a:defRPr/>
            </a:pPr>
            <a:fld id="{0C933AAA-F64E-4748-8A99-DCC60F15C72A}" type="slidenum">
              <a:rPr lang="en-US" smtClean="0">
                <a:solidFill>
                  <a:srgbClr val="000000"/>
                </a:solidFill>
                <a:ea typeface="ＭＳ Ｐゴシック" pitchFamily="34" charset="-128"/>
              </a:rPr>
              <a:pPr>
                <a:defRPr/>
              </a:pPr>
              <a:t>105</a:t>
            </a:fld>
            <a:endParaRPr lang="en-US" dirty="0">
              <a:solidFill>
                <a:srgbClr val="000000"/>
              </a:solidFill>
              <a:ea typeface="ＭＳ Ｐゴシック" pitchFamily="34" charset="-128"/>
            </a:endParaRPr>
          </a:p>
        </p:txBody>
      </p:sp>
      <p:sp>
        <p:nvSpPr>
          <p:cNvPr id="5" name="Right Arrow 4">
            <a:extLst>
              <a:ext uri="{FF2B5EF4-FFF2-40B4-BE49-F238E27FC236}">
                <a16:creationId xmlns:a16="http://schemas.microsoft.com/office/drawing/2014/main" id="{8D529648-ED84-2A44-9090-39261BC0CCCB}"/>
              </a:ext>
            </a:extLst>
          </p:cNvPr>
          <p:cNvSpPr/>
          <p:nvPr/>
        </p:nvSpPr>
        <p:spPr bwMode="auto">
          <a:xfrm>
            <a:off x="529689" y="4042754"/>
            <a:ext cx="497305" cy="346659"/>
          </a:xfrm>
          <a:prstGeom prst="rightArrow">
            <a:avLst/>
          </a:prstGeom>
          <a:solidFill>
            <a:srgbClr val="7030A0"/>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3386820767"/>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B3153-A6E2-C442-B7A0-D73320CB9813}"/>
              </a:ext>
            </a:extLst>
          </p:cNvPr>
          <p:cNvSpPr>
            <a:spLocks noGrp="1"/>
          </p:cNvSpPr>
          <p:nvPr>
            <p:ph type="title"/>
          </p:nvPr>
        </p:nvSpPr>
        <p:spPr/>
        <p:txBody>
          <a:bodyPr/>
          <a:lstStyle/>
          <a:p>
            <a:r>
              <a:rPr lang="en-US" dirty="0"/>
              <a:t>Triangle Counting</a:t>
            </a:r>
          </a:p>
        </p:txBody>
      </p:sp>
      <p:sp>
        <p:nvSpPr>
          <p:cNvPr id="3" name="Content Placeholder 2">
            <a:extLst>
              <a:ext uri="{FF2B5EF4-FFF2-40B4-BE49-F238E27FC236}">
                <a16:creationId xmlns:a16="http://schemas.microsoft.com/office/drawing/2014/main" id="{FE827D58-43E3-EB43-A061-8AAEC59845F5}"/>
              </a:ext>
            </a:extLst>
          </p:cNvPr>
          <p:cNvSpPr>
            <a:spLocks noGrp="1"/>
          </p:cNvSpPr>
          <p:nvPr>
            <p:ph idx="1"/>
          </p:nvPr>
        </p:nvSpPr>
        <p:spPr>
          <a:xfrm>
            <a:off x="455614" y="1201738"/>
            <a:ext cx="3703924" cy="2756113"/>
          </a:xfrm>
        </p:spPr>
        <p:txBody>
          <a:bodyPr/>
          <a:lstStyle/>
          <a:p>
            <a:r>
              <a:rPr lang="en-US" dirty="0"/>
              <a:t>A triangle is a structure in a graph where three vertices are mutually adjacent.</a:t>
            </a:r>
          </a:p>
          <a:p>
            <a:r>
              <a:rPr lang="en-US" dirty="0"/>
              <a:t>Can you identify the triangles in Graph, G?</a:t>
            </a:r>
          </a:p>
          <a:p>
            <a:endParaRPr lang="en-US" dirty="0"/>
          </a:p>
        </p:txBody>
      </p:sp>
      <p:sp>
        <p:nvSpPr>
          <p:cNvPr id="4" name="Slide Number Placeholder 3">
            <a:extLst>
              <a:ext uri="{FF2B5EF4-FFF2-40B4-BE49-F238E27FC236}">
                <a16:creationId xmlns:a16="http://schemas.microsoft.com/office/drawing/2014/main" id="{78111E31-9C4E-6A4E-A104-735C2464CECC}"/>
              </a:ext>
            </a:extLst>
          </p:cNvPr>
          <p:cNvSpPr>
            <a:spLocks noGrp="1"/>
          </p:cNvSpPr>
          <p:nvPr>
            <p:ph type="sldNum" sz="quarter" idx="10"/>
          </p:nvPr>
        </p:nvSpPr>
        <p:spPr>
          <a:xfrm>
            <a:off x="8613025" y="6551612"/>
            <a:ext cx="530975" cy="306387"/>
          </a:xfrm>
        </p:spPr>
        <p:txBody>
          <a:bodyPr/>
          <a:lstStyle/>
          <a:p>
            <a:pPr>
              <a:defRPr/>
            </a:pPr>
            <a:fld id="{0C933AAA-F64E-4748-8A99-DCC60F15C72A}" type="slidenum">
              <a:rPr lang="en-US" smtClean="0">
                <a:solidFill>
                  <a:srgbClr val="000000"/>
                </a:solidFill>
                <a:ea typeface="ＭＳ Ｐゴシック" pitchFamily="34" charset="-128"/>
              </a:rPr>
              <a:pPr>
                <a:defRPr/>
              </a:pPr>
              <a:t>106</a:t>
            </a:fld>
            <a:endParaRPr lang="en-US" dirty="0">
              <a:solidFill>
                <a:srgbClr val="000000"/>
              </a:solidFill>
              <a:ea typeface="ＭＳ Ｐゴシック" pitchFamily="34" charset="-128"/>
            </a:endParaRPr>
          </a:p>
        </p:txBody>
      </p:sp>
      <p:sp>
        <p:nvSpPr>
          <p:cNvPr id="5" name="TextBox 4">
            <a:extLst>
              <a:ext uri="{FF2B5EF4-FFF2-40B4-BE49-F238E27FC236}">
                <a16:creationId xmlns:a16="http://schemas.microsoft.com/office/drawing/2014/main" id="{AE83329A-B781-9543-A6D9-4F80DF6B7912}"/>
              </a:ext>
            </a:extLst>
          </p:cNvPr>
          <p:cNvSpPr txBox="1"/>
          <p:nvPr/>
        </p:nvSpPr>
        <p:spPr>
          <a:xfrm>
            <a:off x="6654936" y="3591106"/>
            <a:ext cx="1998772" cy="523220"/>
          </a:xfrm>
          <a:prstGeom prst="rect">
            <a:avLst/>
          </a:prstGeom>
          <a:noFill/>
          <a:ln>
            <a:noFill/>
            <a:prstDash val="solid"/>
            <a:extLst>
              <a:ext uri="{C807C97D-BFC1-408E-A445-0C87EB9F89A2}">
                <ask:lineSketchStyleProps xmlns="" xmlns:ask="http://schemas.microsoft.com/office/drawing/2018/sketchyshapes">
                  <ask:type>
                    <ask:lineSketchNone/>
                  </ask:type>
                </ask:lineSketchStyleProps>
              </a:ext>
            </a:extLst>
          </a:ln>
        </p:spPr>
        <p:txBody>
          <a:bodyPr wrap="square" rtlCol="0">
            <a:spAutoFit/>
          </a:bodyPr>
          <a:lstStyle/>
          <a:p>
            <a:r>
              <a:rPr lang="en-US" sz="2800" b="1" dirty="0">
                <a:latin typeface="Arial" panose="020B0604020202020204" pitchFamily="34" charset="0"/>
                <a:cs typeface="Arial" panose="020B0604020202020204" pitchFamily="34" charset="0"/>
              </a:rPr>
              <a:t>G</a:t>
            </a:r>
          </a:p>
        </p:txBody>
      </p:sp>
      <p:grpSp>
        <p:nvGrpSpPr>
          <p:cNvPr id="21" name="Group 20">
            <a:extLst>
              <a:ext uri="{FF2B5EF4-FFF2-40B4-BE49-F238E27FC236}">
                <a16:creationId xmlns:a16="http://schemas.microsoft.com/office/drawing/2014/main" id="{15BAD1C3-B214-5C43-8FD3-567041D0E09C}"/>
              </a:ext>
            </a:extLst>
          </p:cNvPr>
          <p:cNvGrpSpPr/>
          <p:nvPr/>
        </p:nvGrpSpPr>
        <p:grpSpPr>
          <a:xfrm>
            <a:off x="4984464" y="1051560"/>
            <a:ext cx="3628561" cy="2377440"/>
            <a:chOff x="4572000" y="1175102"/>
            <a:chExt cx="3628561" cy="2377440"/>
          </a:xfrm>
        </p:grpSpPr>
        <p:sp>
          <p:nvSpPr>
            <p:cNvPr id="6" name="Oval 5">
              <a:extLst>
                <a:ext uri="{FF2B5EF4-FFF2-40B4-BE49-F238E27FC236}">
                  <a16:creationId xmlns:a16="http://schemas.microsoft.com/office/drawing/2014/main" id="{8226DA3F-0BD1-734F-B253-F8DB65CBB860}"/>
                </a:ext>
              </a:extLst>
            </p:cNvPr>
            <p:cNvSpPr/>
            <p:nvPr/>
          </p:nvSpPr>
          <p:spPr>
            <a:xfrm>
              <a:off x="6225625" y="3140080"/>
              <a:ext cx="412462" cy="412462"/>
            </a:xfrm>
            <a:prstGeom prst="ellipse">
              <a:avLst/>
            </a:prstGeom>
            <a:solidFill>
              <a:schemeClr val="accent3">
                <a:lumMod val="60000"/>
                <a:lumOff val="40000"/>
                <a:alpha val="30000"/>
              </a:schemeClr>
            </a:solidFill>
            <a:ln>
              <a:solidFill>
                <a:schemeClr val="tx1"/>
              </a:solidFill>
              <a:prstDash val="solid"/>
              <a:extLst>
                <a:ext uri="{C807C97D-BFC1-408E-A445-0C87EB9F89A2}">
                  <ask:lineSketchStyleProps xmlns="" xmlns:ask="http://schemas.microsoft.com/office/drawing/2018/sketchyshape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dirty="0">
                  <a:solidFill>
                    <a:srgbClr val="404040"/>
                  </a:solidFill>
                </a:rPr>
                <a:t>6</a:t>
              </a:r>
            </a:p>
          </p:txBody>
        </p:sp>
        <p:cxnSp>
          <p:nvCxnSpPr>
            <p:cNvPr id="7" name="Straight Arrow Connector 6">
              <a:extLst>
                <a:ext uri="{FF2B5EF4-FFF2-40B4-BE49-F238E27FC236}">
                  <a16:creationId xmlns:a16="http://schemas.microsoft.com/office/drawing/2014/main" id="{A99BC5EE-0364-394F-9BFB-18C9E8901972}"/>
                </a:ext>
              </a:extLst>
            </p:cNvPr>
            <p:cNvCxnSpPr>
              <a:cxnSpLocks/>
              <a:stCxn id="9" idx="6"/>
              <a:endCxn id="14" idx="3"/>
            </p:cNvCxnSpPr>
            <p:nvPr/>
          </p:nvCxnSpPr>
          <p:spPr>
            <a:xfrm flipV="1">
              <a:off x="6558751" y="2144370"/>
              <a:ext cx="1289752" cy="355415"/>
            </a:xfrm>
            <a:prstGeom prst="straightConnector1">
              <a:avLst/>
            </a:prstGeom>
            <a:ln w="25400" cmpd="sng">
              <a:solidFill>
                <a:schemeClr val="tx1"/>
              </a:solidFill>
              <a:prstDash val="solid"/>
              <a:headEnd type="none" w="lg" len="med"/>
              <a:tailEnd type="none"/>
            </a:ln>
            <a:effectLst/>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D6032E53-6909-F947-905D-75E01F682373}"/>
                </a:ext>
              </a:extLst>
            </p:cNvPr>
            <p:cNvSpPr/>
            <p:nvPr/>
          </p:nvSpPr>
          <p:spPr>
            <a:xfrm>
              <a:off x="4572000" y="2625916"/>
              <a:ext cx="412462" cy="412462"/>
            </a:xfrm>
            <a:prstGeom prst="ellipse">
              <a:avLst/>
            </a:prstGeom>
            <a:solidFill>
              <a:schemeClr val="accent3">
                <a:lumMod val="60000"/>
                <a:lumOff val="40000"/>
                <a:alpha val="30000"/>
              </a:schemeClr>
            </a:solidFill>
            <a:ln>
              <a:solidFill>
                <a:schemeClr val="tx1"/>
              </a:solidFill>
              <a:prstDash val="solid"/>
              <a:extLst>
                <a:ext uri="{C807C97D-BFC1-408E-A445-0C87EB9F89A2}">
                  <ask:lineSketchStyleProps xmlns="" xmlns:ask="http://schemas.microsoft.com/office/drawing/2018/sketchyshape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dirty="0">
                  <a:solidFill>
                    <a:srgbClr val="404040"/>
                  </a:solidFill>
                </a:rPr>
                <a:t>1</a:t>
              </a:r>
            </a:p>
          </p:txBody>
        </p:sp>
        <p:sp>
          <p:nvSpPr>
            <p:cNvPr id="9" name="Oval 8">
              <a:extLst>
                <a:ext uri="{FF2B5EF4-FFF2-40B4-BE49-F238E27FC236}">
                  <a16:creationId xmlns:a16="http://schemas.microsoft.com/office/drawing/2014/main" id="{C7D7BD59-32D9-BB4E-BD9C-951C1159922A}"/>
                </a:ext>
              </a:extLst>
            </p:cNvPr>
            <p:cNvSpPr/>
            <p:nvPr/>
          </p:nvSpPr>
          <p:spPr>
            <a:xfrm>
              <a:off x="6146288" y="2293554"/>
              <a:ext cx="412462" cy="412462"/>
            </a:xfrm>
            <a:prstGeom prst="ellipse">
              <a:avLst/>
            </a:prstGeom>
            <a:solidFill>
              <a:schemeClr val="accent3">
                <a:lumMod val="60000"/>
                <a:lumOff val="40000"/>
                <a:alpha val="30000"/>
              </a:schemeClr>
            </a:solidFill>
            <a:ln>
              <a:solidFill>
                <a:schemeClr val="tx1"/>
              </a:solidFill>
              <a:prstDash val="solid"/>
              <a:extLst>
                <a:ext uri="{C807C97D-BFC1-408E-A445-0C87EB9F89A2}">
                  <ask:lineSketchStyleProps xmlns="" xmlns:ask="http://schemas.microsoft.com/office/drawing/2018/sketchyshape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dirty="0">
                  <a:solidFill>
                    <a:srgbClr val="404040"/>
                  </a:solidFill>
                </a:rPr>
                <a:t>2</a:t>
              </a:r>
            </a:p>
          </p:txBody>
        </p:sp>
        <p:cxnSp>
          <p:nvCxnSpPr>
            <p:cNvPr id="10" name="Straight Arrow Connector 9">
              <a:extLst>
                <a:ext uri="{FF2B5EF4-FFF2-40B4-BE49-F238E27FC236}">
                  <a16:creationId xmlns:a16="http://schemas.microsoft.com/office/drawing/2014/main" id="{25737592-C221-834B-A81B-860ACDC05467}"/>
                </a:ext>
              </a:extLst>
            </p:cNvPr>
            <p:cNvCxnSpPr>
              <a:cxnSpLocks/>
              <a:stCxn id="8" idx="6"/>
              <a:endCxn id="9" idx="3"/>
            </p:cNvCxnSpPr>
            <p:nvPr/>
          </p:nvCxnSpPr>
          <p:spPr>
            <a:xfrm flipV="1">
              <a:off x="4984462" y="2645612"/>
              <a:ext cx="1222230" cy="186535"/>
            </a:xfrm>
            <a:prstGeom prst="straightConnector1">
              <a:avLst/>
            </a:prstGeom>
            <a:ln w="25400" cmpd="tri">
              <a:solidFill>
                <a:schemeClr val="tx1"/>
              </a:solidFill>
              <a:prstDash val="solid"/>
              <a:headEnd type="none" w="lg" len="med"/>
              <a:tailEnd type="none" w="lg" len="med"/>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64054C6F-35E5-6B47-BA3E-7AD180816ACA}"/>
                </a:ext>
              </a:extLst>
            </p:cNvPr>
            <p:cNvCxnSpPr>
              <a:cxnSpLocks/>
              <a:stCxn id="8" idx="7"/>
              <a:endCxn id="12" idx="3"/>
            </p:cNvCxnSpPr>
            <p:nvPr/>
          </p:nvCxnSpPr>
          <p:spPr>
            <a:xfrm flipV="1">
              <a:off x="4924058" y="1916020"/>
              <a:ext cx="693936" cy="770300"/>
            </a:xfrm>
            <a:prstGeom prst="straightConnector1">
              <a:avLst/>
            </a:prstGeom>
            <a:ln w="25400">
              <a:solidFill>
                <a:schemeClr val="tx1"/>
              </a:solidFill>
              <a:prstDash val="solid"/>
              <a:headEnd type="none" w="lg" len="med"/>
              <a:tailEnd type="none" w="lg" len="med"/>
            </a:ln>
            <a:effectLst/>
          </p:spPr>
          <p:style>
            <a:lnRef idx="2">
              <a:schemeClr val="accent1"/>
            </a:lnRef>
            <a:fillRef idx="0">
              <a:schemeClr val="accent1"/>
            </a:fillRef>
            <a:effectRef idx="1">
              <a:schemeClr val="accent1"/>
            </a:effectRef>
            <a:fontRef idx="minor">
              <a:schemeClr val="tx1"/>
            </a:fontRef>
          </p:style>
        </p:cxnSp>
        <p:sp>
          <p:nvSpPr>
            <p:cNvPr id="12" name="Oval 11">
              <a:extLst>
                <a:ext uri="{FF2B5EF4-FFF2-40B4-BE49-F238E27FC236}">
                  <a16:creationId xmlns:a16="http://schemas.microsoft.com/office/drawing/2014/main" id="{9734911A-62DD-9046-BA7D-7604514B2977}"/>
                </a:ext>
              </a:extLst>
            </p:cNvPr>
            <p:cNvSpPr/>
            <p:nvPr/>
          </p:nvSpPr>
          <p:spPr>
            <a:xfrm>
              <a:off x="5557590" y="1563961"/>
              <a:ext cx="412462" cy="412462"/>
            </a:xfrm>
            <a:prstGeom prst="ellipse">
              <a:avLst/>
            </a:prstGeom>
            <a:solidFill>
              <a:schemeClr val="accent3">
                <a:lumMod val="60000"/>
                <a:lumOff val="40000"/>
                <a:alpha val="30000"/>
              </a:schemeClr>
            </a:solidFill>
            <a:ln>
              <a:solidFill>
                <a:schemeClr val="tx1"/>
              </a:solidFill>
              <a:prstDash val="solid"/>
              <a:extLst>
                <a:ext uri="{C807C97D-BFC1-408E-A445-0C87EB9F89A2}">
                  <ask:lineSketchStyleProps xmlns="" xmlns:ask="http://schemas.microsoft.com/office/drawing/2018/sketchyshape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dirty="0">
                  <a:solidFill>
                    <a:srgbClr val="404040"/>
                  </a:solidFill>
                </a:rPr>
                <a:t>3</a:t>
              </a:r>
            </a:p>
          </p:txBody>
        </p:sp>
        <p:sp>
          <p:nvSpPr>
            <p:cNvPr id="13" name="Oval 12">
              <a:extLst>
                <a:ext uri="{FF2B5EF4-FFF2-40B4-BE49-F238E27FC236}">
                  <a16:creationId xmlns:a16="http://schemas.microsoft.com/office/drawing/2014/main" id="{AC348757-6165-6946-A3C8-07FE70BEFEFC}"/>
                </a:ext>
              </a:extLst>
            </p:cNvPr>
            <p:cNvSpPr/>
            <p:nvPr/>
          </p:nvSpPr>
          <p:spPr>
            <a:xfrm>
              <a:off x="7060805" y="1175102"/>
              <a:ext cx="412462" cy="412462"/>
            </a:xfrm>
            <a:prstGeom prst="ellipse">
              <a:avLst/>
            </a:prstGeom>
            <a:solidFill>
              <a:schemeClr val="accent3">
                <a:lumMod val="60000"/>
                <a:lumOff val="40000"/>
                <a:alpha val="30000"/>
              </a:schemeClr>
            </a:solidFill>
            <a:ln>
              <a:solidFill>
                <a:schemeClr val="tx1"/>
              </a:solidFill>
              <a:prstDash val="solid"/>
              <a:extLst>
                <a:ext uri="{C807C97D-BFC1-408E-A445-0C87EB9F89A2}">
                  <ask:lineSketchStyleProps xmlns="" xmlns:ask="http://schemas.microsoft.com/office/drawing/2018/sketchyshape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dirty="0">
                  <a:solidFill>
                    <a:srgbClr val="404040"/>
                  </a:solidFill>
                </a:rPr>
                <a:t>5</a:t>
              </a:r>
            </a:p>
          </p:txBody>
        </p:sp>
        <p:sp>
          <p:nvSpPr>
            <p:cNvPr id="14" name="Oval 13">
              <a:extLst>
                <a:ext uri="{FF2B5EF4-FFF2-40B4-BE49-F238E27FC236}">
                  <a16:creationId xmlns:a16="http://schemas.microsoft.com/office/drawing/2014/main" id="{3DBA44C3-32F0-7045-BC15-68E87206F9C9}"/>
                </a:ext>
              </a:extLst>
            </p:cNvPr>
            <p:cNvSpPr/>
            <p:nvPr/>
          </p:nvSpPr>
          <p:spPr>
            <a:xfrm>
              <a:off x="7788099" y="1792312"/>
              <a:ext cx="412462" cy="412462"/>
            </a:xfrm>
            <a:prstGeom prst="ellipse">
              <a:avLst/>
            </a:prstGeom>
            <a:solidFill>
              <a:schemeClr val="accent3">
                <a:lumMod val="60000"/>
                <a:lumOff val="40000"/>
                <a:alpha val="30000"/>
              </a:schemeClr>
            </a:solidFill>
            <a:ln>
              <a:solidFill>
                <a:schemeClr val="tx1"/>
              </a:solidFill>
              <a:prstDash val="solid"/>
              <a:extLst>
                <a:ext uri="{C807C97D-BFC1-408E-A445-0C87EB9F89A2}">
                  <ask:lineSketchStyleProps xmlns="" xmlns:ask="http://schemas.microsoft.com/office/drawing/2018/sketchyshape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dirty="0">
                  <a:solidFill>
                    <a:srgbClr val="404040"/>
                  </a:solidFill>
                </a:rPr>
                <a:t>4</a:t>
              </a:r>
            </a:p>
          </p:txBody>
        </p:sp>
        <p:cxnSp>
          <p:nvCxnSpPr>
            <p:cNvPr id="15" name="Straight Arrow Connector 14">
              <a:extLst>
                <a:ext uri="{FF2B5EF4-FFF2-40B4-BE49-F238E27FC236}">
                  <a16:creationId xmlns:a16="http://schemas.microsoft.com/office/drawing/2014/main" id="{815B89D7-4725-D147-A184-0CE0423942EB}"/>
                </a:ext>
              </a:extLst>
            </p:cNvPr>
            <p:cNvCxnSpPr>
              <a:cxnSpLocks/>
              <a:stCxn id="12" idx="6"/>
              <a:endCxn id="13" idx="2"/>
            </p:cNvCxnSpPr>
            <p:nvPr/>
          </p:nvCxnSpPr>
          <p:spPr>
            <a:xfrm flipV="1">
              <a:off x="5970053" y="1381333"/>
              <a:ext cx="1090753" cy="388859"/>
            </a:xfrm>
            <a:prstGeom prst="straightConnector1">
              <a:avLst/>
            </a:prstGeom>
            <a:ln w="25400">
              <a:solidFill>
                <a:schemeClr val="tx1"/>
              </a:solidFill>
              <a:prstDash val="solid"/>
              <a:headEnd type="none" w="lg" len="med"/>
              <a:tailEnd type="non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6230FE57-24DE-6C42-8688-4208B7185F3C}"/>
                </a:ext>
              </a:extLst>
            </p:cNvPr>
            <p:cNvCxnSpPr>
              <a:cxnSpLocks/>
              <a:stCxn id="13" idx="6"/>
              <a:endCxn id="14" idx="1"/>
            </p:cNvCxnSpPr>
            <p:nvPr/>
          </p:nvCxnSpPr>
          <p:spPr>
            <a:xfrm>
              <a:off x="7473267" y="1381333"/>
              <a:ext cx="375236" cy="471383"/>
            </a:xfrm>
            <a:prstGeom prst="straightConnector1">
              <a:avLst/>
            </a:prstGeom>
            <a:ln w="25400" cmpd="thinThick">
              <a:solidFill>
                <a:schemeClr val="tx1"/>
              </a:solidFill>
              <a:prstDash val="solid"/>
              <a:headEnd type="none"/>
              <a:tailEnd type="none" w="lg" len="med"/>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9715863B-A71C-794A-95BC-53615D3F4CFC}"/>
                </a:ext>
              </a:extLst>
            </p:cNvPr>
            <p:cNvCxnSpPr>
              <a:cxnSpLocks/>
              <a:stCxn id="12" idx="6"/>
              <a:endCxn id="14" idx="2"/>
            </p:cNvCxnSpPr>
            <p:nvPr/>
          </p:nvCxnSpPr>
          <p:spPr>
            <a:xfrm>
              <a:off x="5970053" y="1770192"/>
              <a:ext cx="1818046" cy="228350"/>
            </a:xfrm>
            <a:prstGeom prst="straightConnector1">
              <a:avLst/>
            </a:prstGeom>
            <a:ln w="25400" cmpd="thinThick">
              <a:solidFill>
                <a:schemeClr val="tx1"/>
              </a:solidFill>
              <a:prstDash val="solid"/>
              <a:headEnd type="none" w="lg" len="med"/>
              <a:tailEnd type="non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B3CE6E3D-EBC2-E34C-BC7E-E1A376A860FF}"/>
                </a:ext>
              </a:extLst>
            </p:cNvPr>
            <p:cNvCxnSpPr>
              <a:cxnSpLocks/>
              <a:stCxn id="8" idx="5"/>
              <a:endCxn id="6" idx="2"/>
            </p:cNvCxnSpPr>
            <p:nvPr/>
          </p:nvCxnSpPr>
          <p:spPr>
            <a:xfrm>
              <a:off x="4924058" y="2977974"/>
              <a:ext cx="1301567" cy="368337"/>
            </a:xfrm>
            <a:prstGeom prst="straightConnector1">
              <a:avLst/>
            </a:prstGeom>
            <a:ln>
              <a:solidFill>
                <a:schemeClr val="tx1"/>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350AB51E-091E-7641-AB87-1D2B211F5B93}"/>
                </a:ext>
              </a:extLst>
            </p:cNvPr>
            <p:cNvCxnSpPr>
              <a:cxnSpLocks/>
              <a:stCxn id="6" idx="7"/>
              <a:endCxn id="14" idx="4"/>
            </p:cNvCxnSpPr>
            <p:nvPr/>
          </p:nvCxnSpPr>
          <p:spPr>
            <a:xfrm flipV="1">
              <a:off x="6577683" y="2204774"/>
              <a:ext cx="1416647" cy="995710"/>
            </a:xfrm>
            <a:prstGeom prst="straightConnector1">
              <a:avLst/>
            </a:prstGeom>
            <a:ln>
              <a:solidFill>
                <a:schemeClr val="tx1"/>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4734C978-59C8-F941-B8AF-DF69058FD7F0}"/>
                </a:ext>
              </a:extLst>
            </p:cNvPr>
            <p:cNvCxnSpPr>
              <a:cxnSpLocks/>
              <a:stCxn id="12" idx="5"/>
              <a:endCxn id="9" idx="1"/>
            </p:cNvCxnSpPr>
            <p:nvPr/>
          </p:nvCxnSpPr>
          <p:spPr>
            <a:xfrm>
              <a:off x="5909649" y="1916020"/>
              <a:ext cx="297044" cy="437939"/>
            </a:xfrm>
            <a:prstGeom prst="straightConnector1">
              <a:avLst/>
            </a:prstGeom>
            <a:ln w="25400" cmpd="tri">
              <a:solidFill>
                <a:schemeClr val="tx1"/>
              </a:solidFill>
              <a:prstDash val="solid"/>
              <a:tailEnd type="none" w="lg"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07332265"/>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B3153-A6E2-C442-B7A0-D73320CB9813}"/>
              </a:ext>
            </a:extLst>
          </p:cNvPr>
          <p:cNvSpPr>
            <a:spLocks noGrp="1"/>
          </p:cNvSpPr>
          <p:nvPr>
            <p:ph type="title"/>
          </p:nvPr>
        </p:nvSpPr>
        <p:spPr/>
        <p:txBody>
          <a:bodyPr/>
          <a:lstStyle/>
          <a:p>
            <a:r>
              <a:rPr lang="en-US" dirty="0"/>
              <a:t>Triangle Counting</a:t>
            </a:r>
          </a:p>
        </p:txBody>
      </p:sp>
      <p:sp>
        <p:nvSpPr>
          <p:cNvPr id="3" name="Content Placeholder 2">
            <a:extLst>
              <a:ext uri="{FF2B5EF4-FFF2-40B4-BE49-F238E27FC236}">
                <a16:creationId xmlns:a16="http://schemas.microsoft.com/office/drawing/2014/main" id="{FE827D58-43E3-EB43-A061-8AAEC59845F5}"/>
              </a:ext>
            </a:extLst>
          </p:cNvPr>
          <p:cNvSpPr>
            <a:spLocks noGrp="1"/>
          </p:cNvSpPr>
          <p:nvPr>
            <p:ph idx="1"/>
          </p:nvPr>
        </p:nvSpPr>
        <p:spPr>
          <a:xfrm>
            <a:off x="455614" y="1201738"/>
            <a:ext cx="3703924" cy="2756113"/>
          </a:xfrm>
        </p:spPr>
        <p:txBody>
          <a:bodyPr/>
          <a:lstStyle/>
          <a:p>
            <a:r>
              <a:rPr lang="en-US" dirty="0"/>
              <a:t>A triangle is a structure in a graph where three vertices are mutually adjacent.</a:t>
            </a:r>
          </a:p>
          <a:p>
            <a:r>
              <a:rPr lang="en-US" dirty="0"/>
              <a:t>Can you identify the triangles in Graph, G?</a:t>
            </a:r>
          </a:p>
        </p:txBody>
      </p:sp>
      <p:sp>
        <p:nvSpPr>
          <p:cNvPr id="4" name="Slide Number Placeholder 3">
            <a:extLst>
              <a:ext uri="{FF2B5EF4-FFF2-40B4-BE49-F238E27FC236}">
                <a16:creationId xmlns:a16="http://schemas.microsoft.com/office/drawing/2014/main" id="{78111E31-9C4E-6A4E-A104-735C2464CECC}"/>
              </a:ext>
            </a:extLst>
          </p:cNvPr>
          <p:cNvSpPr>
            <a:spLocks noGrp="1"/>
          </p:cNvSpPr>
          <p:nvPr>
            <p:ph type="sldNum" sz="quarter" idx="10"/>
          </p:nvPr>
        </p:nvSpPr>
        <p:spPr>
          <a:xfrm>
            <a:off x="8613025" y="6551612"/>
            <a:ext cx="530975" cy="306387"/>
          </a:xfrm>
        </p:spPr>
        <p:txBody>
          <a:bodyPr/>
          <a:lstStyle/>
          <a:p>
            <a:pPr>
              <a:defRPr/>
            </a:pPr>
            <a:fld id="{0C933AAA-F64E-4748-8A99-DCC60F15C72A}" type="slidenum">
              <a:rPr lang="en-US" smtClean="0">
                <a:solidFill>
                  <a:srgbClr val="000000"/>
                </a:solidFill>
                <a:ea typeface="ＭＳ Ｐゴシック" pitchFamily="34" charset="-128"/>
              </a:rPr>
              <a:pPr>
                <a:defRPr/>
              </a:pPr>
              <a:t>107</a:t>
            </a:fld>
            <a:endParaRPr lang="en-US" dirty="0">
              <a:solidFill>
                <a:srgbClr val="000000"/>
              </a:solidFill>
              <a:ea typeface="ＭＳ Ｐゴシック" pitchFamily="34" charset="-128"/>
            </a:endParaRPr>
          </a:p>
        </p:txBody>
      </p:sp>
      <p:sp>
        <p:nvSpPr>
          <p:cNvPr id="5" name="TextBox 4">
            <a:extLst>
              <a:ext uri="{FF2B5EF4-FFF2-40B4-BE49-F238E27FC236}">
                <a16:creationId xmlns:a16="http://schemas.microsoft.com/office/drawing/2014/main" id="{AE83329A-B781-9543-A6D9-4F80DF6B7912}"/>
              </a:ext>
            </a:extLst>
          </p:cNvPr>
          <p:cNvSpPr txBox="1"/>
          <p:nvPr/>
        </p:nvSpPr>
        <p:spPr>
          <a:xfrm>
            <a:off x="6654936" y="3591106"/>
            <a:ext cx="1998772" cy="523220"/>
          </a:xfrm>
          <a:prstGeom prst="rect">
            <a:avLst/>
          </a:prstGeom>
          <a:noFill/>
          <a:ln>
            <a:noFill/>
            <a:prstDash val="solid"/>
            <a:extLst>
              <a:ext uri="{C807C97D-BFC1-408E-A445-0C87EB9F89A2}">
                <ask:lineSketchStyleProps xmlns="" xmlns:ask="http://schemas.microsoft.com/office/drawing/2018/sketchyshapes">
                  <ask:type>
                    <ask:lineSketchNone/>
                  </ask:type>
                </ask:lineSketchStyleProps>
              </a:ext>
            </a:extLst>
          </a:ln>
        </p:spPr>
        <p:txBody>
          <a:bodyPr wrap="square" rtlCol="0">
            <a:spAutoFit/>
          </a:bodyPr>
          <a:lstStyle/>
          <a:p>
            <a:r>
              <a:rPr lang="en-US" sz="2800" b="1" dirty="0">
                <a:latin typeface="Arial" panose="020B0604020202020204" pitchFamily="34" charset="0"/>
                <a:cs typeface="Arial" panose="020B0604020202020204" pitchFamily="34" charset="0"/>
              </a:rPr>
              <a:t>G</a:t>
            </a:r>
          </a:p>
        </p:txBody>
      </p:sp>
      <p:grpSp>
        <p:nvGrpSpPr>
          <p:cNvPr id="21" name="Group 20">
            <a:extLst>
              <a:ext uri="{FF2B5EF4-FFF2-40B4-BE49-F238E27FC236}">
                <a16:creationId xmlns:a16="http://schemas.microsoft.com/office/drawing/2014/main" id="{15BAD1C3-B214-5C43-8FD3-567041D0E09C}"/>
              </a:ext>
            </a:extLst>
          </p:cNvPr>
          <p:cNvGrpSpPr/>
          <p:nvPr/>
        </p:nvGrpSpPr>
        <p:grpSpPr>
          <a:xfrm>
            <a:off x="4984464" y="1051560"/>
            <a:ext cx="3628561" cy="2377440"/>
            <a:chOff x="4572000" y="1175102"/>
            <a:chExt cx="3628561" cy="2377440"/>
          </a:xfrm>
        </p:grpSpPr>
        <p:sp>
          <p:nvSpPr>
            <p:cNvPr id="6" name="Oval 5">
              <a:extLst>
                <a:ext uri="{FF2B5EF4-FFF2-40B4-BE49-F238E27FC236}">
                  <a16:creationId xmlns:a16="http://schemas.microsoft.com/office/drawing/2014/main" id="{8226DA3F-0BD1-734F-B253-F8DB65CBB860}"/>
                </a:ext>
              </a:extLst>
            </p:cNvPr>
            <p:cNvSpPr/>
            <p:nvPr/>
          </p:nvSpPr>
          <p:spPr>
            <a:xfrm>
              <a:off x="6225625" y="3140080"/>
              <a:ext cx="412462" cy="412462"/>
            </a:xfrm>
            <a:prstGeom prst="ellipse">
              <a:avLst/>
            </a:prstGeom>
            <a:solidFill>
              <a:schemeClr val="accent3">
                <a:lumMod val="60000"/>
                <a:lumOff val="40000"/>
                <a:alpha val="30000"/>
              </a:schemeClr>
            </a:solidFill>
            <a:ln>
              <a:solidFill>
                <a:schemeClr val="tx1"/>
              </a:solidFill>
              <a:prstDash val="solid"/>
              <a:extLst>
                <a:ext uri="{C807C97D-BFC1-408E-A445-0C87EB9F89A2}">
                  <ask:lineSketchStyleProps xmlns="" xmlns:ask="http://schemas.microsoft.com/office/drawing/2018/sketchyshape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dirty="0">
                  <a:solidFill>
                    <a:srgbClr val="404040"/>
                  </a:solidFill>
                </a:rPr>
                <a:t>6</a:t>
              </a:r>
            </a:p>
          </p:txBody>
        </p:sp>
        <p:cxnSp>
          <p:nvCxnSpPr>
            <p:cNvPr id="7" name="Straight Arrow Connector 6">
              <a:extLst>
                <a:ext uri="{FF2B5EF4-FFF2-40B4-BE49-F238E27FC236}">
                  <a16:creationId xmlns:a16="http://schemas.microsoft.com/office/drawing/2014/main" id="{A99BC5EE-0364-394F-9BFB-18C9E8901972}"/>
                </a:ext>
              </a:extLst>
            </p:cNvPr>
            <p:cNvCxnSpPr>
              <a:cxnSpLocks/>
              <a:stCxn id="9" idx="6"/>
              <a:endCxn id="14" idx="3"/>
            </p:cNvCxnSpPr>
            <p:nvPr/>
          </p:nvCxnSpPr>
          <p:spPr>
            <a:xfrm flipV="1">
              <a:off x="6558751" y="2144370"/>
              <a:ext cx="1289752" cy="355415"/>
            </a:xfrm>
            <a:prstGeom prst="straightConnector1">
              <a:avLst/>
            </a:prstGeom>
            <a:ln w="25400" cmpd="sng">
              <a:solidFill>
                <a:srgbClr val="00B050"/>
              </a:solidFill>
              <a:prstDash val="sysDash"/>
              <a:headEnd type="none" w="lg" len="med"/>
              <a:tailEnd type="none"/>
            </a:ln>
            <a:effectLst/>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D6032E53-6909-F947-905D-75E01F682373}"/>
                </a:ext>
              </a:extLst>
            </p:cNvPr>
            <p:cNvSpPr/>
            <p:nvPr/>
          </p:nvSpPr>
          <p:spPr>
            <a:xfrm>
              <a:off x="4572000" y="2625916"/>
              <a:ext cx="412462" cy="412462"/>
            </a:xfrm>
            <a:prstGeom prst="ellipse">
              <a:avLst/>
            </a:prstGeom>
            <a:solidFill>
              <a:schemeClr val="accent3">
                <a:lumMod val="60000"/>
                <a:lumOff val="40000"/>
                <a:alpha val="30000"/>
              </a:schemeClr>
            </a:solidFill>
            <a:ln>
              <a:solidFill>
                <a:schemeClr val="tx1"/>
              </a:solidFill>
              <a:prstDash val="solid"/>
              <a:extLst>
                <a:ext uri="{C807C97D-BFC1-408E-A445-0C87EB9F89A2}">
                  <ask:lineSketchStyleProps xmlns="" xmlns:ask="http://schemas.microsoft.com/office/drawing/2018/sketchyshape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dirty="0">
                  <a:solidFill>
                    <a:srgbClr val="404040"/>
                  </a:solidFill>
                </a:rPr>
                <a:t>1</a:t>
              </a:r>
            </a:p>
          </p:txBody>
        </p:sp>
        <p:sp>
          <p:nvSpPr>
            <p:cNvPr id="9" name="Oval 8">
              <a:extLst>
                <a:ext uri="{FF2B5EF4-FFF2-40B4-BE49-F238E27FC236}">
                  <a16:creationId xmlns:a16="http://schemas.microsoft.com/office/drawing/2014/main" id="{C7D7BD59-32D9-BB4E-BD9C-951C1159922A}"/>
                </a:ext>
              </a:extLst>
            </p:cNvPr>
            <p:cNvSpPr/>
            <p:nvPr/>
          </p:nvSpPr>
          <p:spPr>
            <a:xfrm>
              <a:off x="6146288" y="2293554"/>
              <a:ext cx="412462" cy="412462"/>
            </a:xfrm>
            <a:prstGeom prst="ellipse">
              <a:avLst/>
            </a:prstGeom>
            <a:solidFill>
              <a:schemeClr val="accent3">
                <a:lumMod val="60000"/>
                <a:lumOff val="40000"/>
                <a:alpha val="30000"/>
              </a:schemeClr>
            </a:solidFill>
            <a:ln>
              <a:solidFill>
                <a:schemeClr val="tx1"/>
              </a:solidFill>
              <a:prstDash val="solid"/>
              <a:extLst>
                <a:ext uri="{C807C97D-BFC1-408E-A445-0C87EB9F89A2}">
                  <ask:lineSketchStyleProps xmlns="" xmlns:ask="http://schemas.microsoft.com/office/drawing/2018/sketchyshape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dirty="0">
                  <a:solidFill>
                    <a:srgbClr val="404040"/>
                  </a:solidFill>
                </a:rPr>
                <a:t>2</a:t>
              </a:r>
            </a:p>
          </p:txBody>
        </p:sp>
        <p:cxnSp>
          <p:nvCxnSpPr>
            <p:cNvPr id="10" name="Straight Arrow Connector 9">
              <a:extLst>
                <a:ext uri="{FF2B5EF4-FFF2-40B4-BE49-F238E27FC236}">
                  <a16:creationId xmlns:a16="http://schemas.microsoft.com/office/drawing/2014/main" id="{25737592-C221-834B-A81B-860ACDC05467}"/>
                </a:ext>
              </a:extLst>
            </p:cNvPr>
            <p:cNvCxnSpPr>
              <a:cxnSpLocks/>
              <a:stCxn id="8" idx="6"/>
              <a:endCxn id="9" idx="3"/>
            </p:cNvCxnSpPr>
            <p:nvPr/>
          </p:nvCxnSpPr>
          <p:spPr>
            <a:xfrm flipV="1">
              <a:off x="4984462" y="2645612"/>
              <a:ext cx="1222230" cy="186535"/>
            </a:xfrm>
            <a:prstGeom prst="straightConnector1">
              <a:avLst/>
            </a:prstGeom>
            <a:ln w="38100" cmpd="tri">
              <a:solidFill>
                <a:srgbClr val="0070C0"/>
              </a:solidFill>
              <a:prstDash val="dash"/>
              <a:headEnd type="none" w="lg" len="med"/>
              <a:tailEnd type="none" w="lg" len="med"/>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64054C6F-35E5-6B47-BA3E-7AD180816ACA}"/>
                </a:ext>
              </a:extLst>
            </p:cNvPr>
            <p:cNvCxnSpPr>
              <a:cxnSpLocks/>
              <a:stCxn id="8" idx="7"/>
              <a:endCxn id="12" idx="3"/>
            </p:cNvCxnSpPr>
            <p:nvPr/>
          </p:nvCxnSpPr>
          <p:spPr>
            <a:xfrm flipV="1">
              <a:off x="4924058" y="1916020"/>
              <a:ext cx="693936" cy="770300"/>
            </a:xfrm>
            <a:prstGeom prst="straightConnector1">
              <a:avLst/>
            </a:prstGeom>
            <a:ln w="38100">
              <a:solidFill>
                <a:srgbClr val="0070C0"/>
              </a:solidFill>
              <a:prstDash val="dash"/>
              <a:headEnd type="none" w="lg" len="med"/>
              <a:tailEnd type="none" w="lg" len="med"/>
            </a:ln>
            <a:effectLst/>
          </p:spPr>
          <p:style>
            <a:lnRef idx="2">
              <a:schemeClr val="accent1"/>
            </a:lnRef>
            <a:fillRef idx="0">
              <a:schemeClr val="accent1"/>
            </a:fillRef>
            <a:effectRef idx="1">
              <a:schemeClr val="accent1"/>
            </a:effectRef>
            <a:fontRef idx="minor">
              <a:schemeClr val="tx1"/>
            </a:fontRef>
          </p:style>
        </p:cxnSp>
        <p:sp>
          <p:nvSpPr>
            <p:cNvPr id="12" name="Oval 11">
              <a:extLst>
                <a:ext uri="{FF2B5EF4-FFF2-40B4-BE49-F238E27FC236}">
                  <a16:creationId xmlns:a16="http://schemas.microsoft.com/office/drawing/2014/main" id="{9734911A-62DD-9046-BA7D-7604514B2977}"/>
                </a:ext>
              </a:extLst>
            </p:cNvPr>
            <p:cNvSpPr/>
            <p:nvPr/>
          </p:nvSpPr>
          <p:spPr>
            <a:xfrm>
              <a:off x="5557590" y="1563961"/>
              <a:ext cx="412462" cy="412462"/>
            </a:xfrm>
            <a:prstGeom prst="ellipse">
              <a:avLst/>
            </a:prstGeom>
            <a:solidFill>
              <a:schemeClr val="accent3">
                <a:lumMod val="60000"/>
                <a:lumOff val="40000"/>
                <a:alpha val="30000"/>
              </a:schemeClr>
            </a:solidFill>
            <a:ln>
              <a:solidFill>
                <a:schemeClr val="tx1"/>
              </a:solidFill>
              <a:prstDash val="solid"/>
              <a:extLst>
                <a:ext uri="{C807C97D-BFC1-408E-A445-0C87EB9F89A2}">
                  <ask:lineSketchStyleProps xmlns="" xmlns:ask="http://schemas.microsoft.com/office/drawing/2018/sketchyshape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dirty="0">
                  <a:solidFill>
                    <a:srgbClr val="404040"/>
                  </a:solidFill>
                </a:rPr>
                <a:t>3</a:t>
              </a:r>
            </a:p>
          </p:txBody>
        </p:sp>
        <p:sp>
          <p:nvSpPr>
            <p:cNvPr id="13" name="Oval 12">
              <a:extLst>
                <a:ext uri="{FF2B5EF4-FFF2-40B4-BE49-F238E27FC236}">
                  <a16:creationId xmlns:a16="http://schemas.microsoft.com/office/drawing/2014/main" id="{AC348757-6165-6946-A3C8-07FE70BEFEFC}"/>
                </a:ext>
              </a:extLst>
            </p:cNvPr>
            <p:cNvSpPr/>
            <p:nvPr/>
          </p:nvSpPr>
          <p:spPr>
            <a:xfrm>
              <a:off x="7060805" y="1175102"/>
              <a:ext cx="412462" cy="412462"/>
            </a:xfrm>
            <a:prstGeom prst="ellipse">
              <a:avLst/>
            </a:prstGeom>
            <a:solidFill>
              <a:schemeClr val="accent3">
                <a:lumMod val="60000"/>
                <a:lumOff val="40000"/>
                <a:alpha val="30000"/>
              </a:schemeClr>
            </a:solidFill>
            <a:ln>
              <a:solidFill>
                <a:schemeClr val="tx1"/>
              </a:solidFill>
              <a:prstDash val="solid"/>
              <a:extLst>
                <a:ext uri="{C807C97D-BFC1-408E-A445-0C87EB9F89A2}">
                  <ask:lineSketchStyleProps xmlns="" xmlns:ask="http://schemas.microsoft.com/office/drawing/2018/sketchyshape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dirty="0">
                  <a:solidFill>
                    <a:srgbClr val="404040"/>
                  </a:solidFill>
                </a:rPr>
                <a:t>5</a:t>
              </a:r>
            </a:p>
          </p:txBody>
        </p:sp>
        <p:sp>
          <p:nvSpPr>
            <p:cNvPr id="14" name="Oval 13">
              <a:extLst>
                <a:ext uri="{FF2B5EF4-FFF2-40B4-BE49-F238E27FC236}">
                  <a16:creationId xmlns:a16="http://schemas.microsoft.com/office/drawing/2014/main" id="{3DBA44C3-32F0-7045-BC15-68E87206F9C9}"/>
                </a:ext>
              </a:extLst>
            </p:cNvPr>
            <p:cNvSpPr/>
            <p:nvPr/>
          </p:nvSpPr>
          <p:spPr>
            <a:xfrm>
              <a:off x="7788099" y="1792312"/>
              <a:ext cx="412462" cy="412462"/>
            </a:xfrm>
            <a:prstGeom prst="ellipse">
              <a:avLst/>
            </a:prstGeom>
            <a:solidFill>
              <a:schemeClr val="accent3">
                <a:lumMod val="60000"/>
                <a:lumOff val="40000"/>
                <a:alpha val="30000"/>
              </a:schemeClr>
            </a:solidFill>
            <a:ln>
              <a:solidFill>
                <a:schemeClr val="tx1"/>
              </a:solidFill>
              <a:prstDash val="solid"/>
              <a:extLst>
                <a:ext uri="{C807C97D-BFC1-408E-A445-0C87EB9F89A2}">
                  <ask:lineSketchStyleProps xmlns="" xmlns:ask="http://schemas.microsoft.com/office/drawing/2018/sketchyshape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dirty="0">
                  <a:solidFill>
                    <a:srgbClr val="404040"/>
                  </a:solidFill>
                </a:rPr>
                <a:t>4</a:t>
              </a:r>
            </a:p>
          </p:txBody>
        </p:sp>
        <p:cxnSp>
          <p:nvCxnSpPr>
            <p:cNvPr id="15" name="Straight Arrow Connector 14">
              <a:extLst>
                <a:ext uri="{FF2B5EF4-FFF2-40B4-BE49-F238E27FC236}">
                  <a16:creationId xmlns:a16="http://schemas.microsoft.com/office/drawing/2014/main" id="{815B89D7-4725-D147-A184-0CE0423942EB}"/>
                </a:ext>
              </a:extLst>
            </p:cNvPr>
            <p:cNvCxnSpPr>
              <a:cxnSpLocks/>
              <a:stCxn id="12" idx="6"/>
              <a:endCxn id="13" idx="2"/>
            </p:cNvCxnSpPr>
            <p:nvPr/>
          </p:nvCxnSpPr>
          <p:spPr>
            <a:xfrm flipV="1">
              <a:off x="5970053" y="1381333"/>
              <a:ext cx="1090753" cy="388859"/>
            </a:xfrm>
            <a:prstGeom prst="straightConnector1">
              <a:avLst/>
            </a:prstGeom>
            <a:ln w="25400">
              <a:solidFill>
                <a:srgbClr val="C00000"/>
              </a:solidFill>
              <a:prstDash val="solid"/>
              <a:headEnd type="none" w="lg" len="med"/>
              <a:tailEnd type="non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6230FE57-24DE-6C42-8688-4208B7185F3C}"/>
                </a:ext>
              </a:extLst>
            </p:cNvPr>
            <p:cNvCxnSpPr>
              <a:cxnSpLocks/>
              <a:stCxn id="13" idx="6"/>
              <a:endCxn id="14" idx="1"/>
            </p:cNvCxnSpPr>
            <p:nvPr/>
          </p:nvCxnSpPr>
          <p:spPr>
            <a:xfrm>
              <a:off x="7473267" y="1381333"/>
              <a:ext cx="375236" cy="471383"/>
            </a:xfrm>
            <a:prstGeom prst="straightConnector1">
              <a:avLst/>
            </a:prstGeom>
            <a:ln w="25400" cmpd="thinThick">
              <a:solidFill>
                <a:srgbClr val="C00000"/>
              </a:solidFill>
              <a:prstDash val="solid"/>
              <a:headEnd type="none"/>
              <a:tailEnd type="none" w="lg" len="med"/>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9715863B-A71C-794A-95BC-53615D3F4CFC}"/>
                </a:ext>
              </a:extLst>
            </p:cNvPr>
            <p:cNvCxnSpPr>
              <a:cxnSpLocks/>
            </p:cNvCxnSpPr>
            <p:nvPr/>
          </p:nvCxnSpPr>
          <p:spPr>
            <a:xfrm>
              <a:off x="5967811" y="1852236"/>
              <a:ext cx="1818046" cy="228350"/>
            </a:xfrm>
            <a:prstGeom prst="straightConnector1">
              <a:avLst/>
            </a:prstGeom>
            <a:ln w="25400" cmpd="thinThick">
              <a:solidFill>
                <a:srgbClr val="00B050"/>
              </a:solidFill>
              <a:prstDash val="sysDot"/>
              <a:headEnd type="none" w="lg" len="med"/>
              <a:tailEnd type="non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B3CE6E3D-EBC2-E34C-BC7E-E1A376A860FF}"/>
                </a:ext>
              </a:extLst>
            </p:cNvPr>
            <p:cNvCxnSpPr>
              <a:cxnSpLocks/>
              <a:stCxn id="8" idx="5"/>
              <a:endCxn id="6" idx="2"/>
            </p:cNvCxnSpPr>
            <p:nvPr/>
          </p:nvCxnSpPr>
          <p:spPr>
            <a:xfrm>
              <a:off x="4924058" y="2977974"/>
              <a:ext cx="1301567" cy="368337"/>
            </a:xfrm>
            <a:prstGeom prst="straightConnector1">
              <a:avLst/>
            </a:prstGeom>
            <a:ln>
              <a:solidFill>
                <a:schemeClr val="tx1"/>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350AB51E-091E-7641-AB87-1D2B211F5B93}"/>
                </a:ext>
              </a:extLst>
            </p:cNvPr>
            <p:cNvCxnSpPr>
              <a:cxnSpLocks/>
              <a:stCxn id="6" idx="7"/>
              <a:endCxn id="14" idx="4"/>
            </p:cNvCxnSpPr>
            <p:nvPr/>
          </p:nvCxnSpPr>
          <p:spPr>
            <a:xfrm flipV="1">
              <a:off x="6577683" y="2204774"/>
              <a:ext cx="1416647" cy="995710"/>
            </a:xfrm>
            <a:prstGeom prst="straightConnector1">
              <a:avLst/>
            </a:prstGeom>
            <a:ln>
              <a:solidFill>
                <a:schemeClr val="tx1"/>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4734C978-59C8-F941-B8AF-DF69058FD7F0}"/>
                </a:ext>
              </a:extLst>
            </p:cNvPr>
            <p:cNvCxnSpPr>
              <a:cxnSpLocks/>
              <a:stCxn id="12" idx="5"/>
              <a:endCxn id="9" idx="1"/>
            </p:cNvCxnSpPr>
            <p:nvPr/>
          </p:nvCxnSpPr>
          <p:spPr>
            <a:xfrm>
              <a:off x="5909649" y="1916020"/>
              <a:ext cx="297044" cy="437939"/>
            </a:xfrm>
            <a:prstGeom prst="straightConnector1">
              <a:avLst/>
            </a:prstGeom>
            <a:ln w="25400" cmpd="tri">
              <a:solidFill>
                <a:srgbClr val="0070C0"/>
              </a:solidFill>
              <a:prstDash val="dash"/>
              <a:tailEnd type="none" w="lg" len="med"/>
            </a:ln>
            <a:effectLst/>
          </p:spPr>
          <p:style>
            <a:lnRef idx="2">
              <a:schemeClr val="accent1"/>
            </a:lnRef>
            <a:fillRef idx="0">
              <a:schemeClr val="accent1"/>
            </a:fillRef>
            <a:effectRef idx="1">
              <a:schemeClr val="accent1"/>
            </a:effectRef>
            <a:fontRef idx="minor">
              <a:schemeClr val="tx1"/>
            </a:fontRef>
          </p:style>
        </p:cxnSp>
      </p:grpSp>
      <p:cxnSp>
        <p:nvCxnSpPr>
          <p:cNvPr id="22" name="Straight Arrow Connector 21">
            <a:extLst>
              <a:ext uri="{FF2B5EF4-FFF2-40B4-BE49-F238E27FC236}">
                <a16:creationId xmlns:a16="http://schemas.microsoft.com/office/drawing/2014/main" id="{9BD13253-7F5E-454A-9F21-62E287317AE9}"/>
              </a:ext>
            </a:extLst>
          </p:cNvPr>
          <p:cNvCxnSpPr>
            <a:cxnSpLocks/>
          </p:cNvCxnSpPr>
          <p:nvPr/>
        </p:nvCxnSpPr>
        <p:spPr>
          <a:xfrm>
            <a:off x="6366946" y="1739689"/>
            <a:ext cx="297044" cy="437939"/>
          </a:xfrm>
          <a:prstGeom prst="straightConnector1">
            <a:avLst/>
          </a:prstGeom>
          <a:ln w="25400" cmpd="tri">
            <a:solidFill>
              <a:srgbClr val="00B050"/>
            </a:solidFill>
            <a:prstDash val="sysDot"/>
            <a:tailEnd type="none" w="lg" len="med"/>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5C3C0F7B-C327-2A49-8E55-FE96146D5B4C}"/>
              </a:ext>
            </a:extLst>
          </p:cNvPr>
          <p:cNvCxnSpPr>
            <a:cxnSpLocks/>
          </p:cNvCxnSpPr>
          <p:nvPr/>
        </p:nvCxnSpPr>
        <p:spPr>
          <a:xfrm>
            <a:off x="6391846" y="1662930"/>
            <a:ext cx="1818046" cy="228350"/>
          </a:xfrm>
          <a:prstGeom prst="straightConnector1">
            <a:avLst/>
          </a:prstGeom>
          <a:ln w="25400" cmpd="thinThick">
            <a:solidFill>
              <a:srgbClr val="C00000"/>
            </a:solidFill>
            <a:prstDash val="solid"/>
            <a:headEnd type="none" w="lg" len="med"/>
            <a:tailEnd type="none"/>
          </a:ln>
          <a:effectLst/>
        </p:spPr>
        <p:style>
          <a:lnRef idx="2">
            <a:schemeClr val="accent1"/>
          </a:lnRef>
          <a:fillRef idx="0">
            <a:schemeClr val="accent1"/>
          </a:fillRef>
          <a:effectRef idx="1">
            <a:schemeClr val="accent1"/>
          </a:effectRef>
          <a:fontRef idx="minor">
            <a:schemeClr val="tx1"/>
          </a:fontRef>
        </p:style>
      </p:cxnSp>
      <p:sp>
        <p:nvSpPr>
          <p:cNvPr id="24" name="Content Placeholder 2">
            <a:extLst>
              <a:ext uri="{FF2B5EF4-FFF2-40B4-BE49-F238E27FC236}">
                <a16:creationId xmlns:a16="http://schemas.microsoft.com/office/drawing/2014/main" id="{9D813F4E-F8C9-0A49-9111-E0F35EB28BAF}"/>
              </a:ext>
            </a:extLst>
          </p:cNvPr>
          <p:cNvSpPr txBox="1">
            <a:spLocks/>
          </p:cNvSpPr>
          <p:nvPr/>
        </p:nvSpPr>
        <p:spPr bwMode="auto">
          <a:xfrm>
            <a:off x="455613" y="4419600"/>
            <a:ext cx="8442727" cy="213201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kern="0" dirty="0"/>
              <a:t>Triangles are one of many ways to help characterize the communities in a graph.</a:t>
            </a:r>
          </a:p>
          <a:p>
            <a:r>
              <a:rPr lang="en-US" kern="0" dirty="0"/>
              <a:t>Triangles define vertices connected by transitivity relations</a:t>
            </a:r>
          </a:p>
          <a:p>
            <a:r>
              <a:rPr lang="en-US" kern="0" dirty="0"/>
              <a:t>Counting Triangles is also a common benchmark for Graph frameworks. </a:t>
            </a:r>
          </a:p>
        </p:txBody>
      </p:sp>
    </p:spTree>
    <p:extLst>
      <p:ext uri="{BB962C8B-B14F-4D97-AF65-F5344CB8AC3E}">
        <p14:creationId xmlns:p14="http://schemas.microsoft.com/office/powerpoint/2010/main" val="1822583950"/>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ACB88-65C1-B746-91B7-57E93672ADF3}"/>
              </a:ext>
            </a:extLst>
          </p:cNvPr>
          <p:cNvSpPr>
            <a:spLocks noGrp="1"/>
          </p:cNvSpPr>
          <p:nvPr>
            <p:ph type="title"/>
          </p:nvPr>
        </p:nvSpPr>
        <p:spPr/>
        <p:txBody>
          <a:bodyPr/>
          <a:lstStyle/>
          <a:p>
            <a:r>
              <a:rPr lang="en-US" dirty="0"/>
              <a:t>Triangles and undirected graphs</a:t>
            </a:r>
          </a:p>
        </p:txBody>
      </p:sp>
      <p:sp>
        <p:nvSpPr>
          <p:cNvPr id="3" name="Content Placeholder 2">
            <a:extLst>
              <a:ext uri="{FF2B5EF4-FFF2-40B4-BE49-F238E27FC236}">
                <a16:creationId xmlns:a16="http://schemas.microsoft.com/office/drawing/2014/main" id="{84557062-1F7E-F640-94EE-0B224AB3B095}"/>
              </a:ext>
            </a:extLst>
          </p:cNvPr>
          <p:cNvSpPr>
            <a:spLocks noGrp="1"/>
          </p:cNvSpPr>
          <p:nvPr>
            <p:ph idx="1"/>
          </p:nvPr>
        </p:nvSpPr>
        <p:spPr>
          <a:xfrm>
            <a:off x="455613" y="966651"/>
            <a:ext cx="8237537" cy="2462350"/>
          </a:xfrm>
        </p:spPr>
        <p:txBody>
          <a:bodyPr/>
          <a:lstStyle/>
          <a:p>
            <a:r>
              <a:rPr lang="en-US" dirty="0"/>
              <a:t>While we can define triangle counting for directed graphs, it is typically used with </a:t>
            </a:r>
            <a:r>
              <a:rPr lang="en-US" i="1" dirty="0"/>
              <a:t>undirected</a:t>
            </a:r>
            <a:r>
              <a:rPr lang="en-US" dirty="0"/>
              <a:t>, </a:t>
            </a:r>
            <a:r>
              <a:rPr lang="en-US" i="1" dirty="0"/>
              <a:t>unweighted</a:t>
            </a:r>
            <a:r>
              <a:rPr lang="en-US" dirty="0"/>
              <a:t> graphs with </a:t>
            </a:r>
            <a:r>
              <a:rPr lang="en-US" i="1" dirty="0"/>
              <a:t>no self-loops</a:t>
            </a:r>
            <a:r>
              <a:rPr lang="en-US" dirty="0"/>
              <a:t>.</a:t>
            </a:r>
          </a:p>
          <a:p>
            <a:endParaRPr lang="en-US" sz="1800" dirty="0"/>
          </a:p>
          <a:p>
            <a:r>
              <a:rPr lang="en-US" dirty="0"/>
              <a:t>We’ll work with our GraphBLAS logo graph … which is a directed graph.</a:t>
            </a:r>
          </a:p>
        </p:txBody>
      </p:sp>
      <p:sp>
        <p:nvSpPr>
          <p:cNvPr id="4" name="Slide Number Placeholder 3">
            <a:extLst>
              <a:ext uri="{FF2B5EF4-FFF2-40B4-BE49-F238E27FC236}">
                <a16:creationId xmlns:a16="http://schemas.microsoft.com/office/drawing/2014/main" id="{0D6B32A0-BB28-B64F-B735-EF1B889054EA}"/>
              </a:ext>
            </a:extLst>
          </p:cNvPr>
          <p:cNvSpPr>
            <a:spLocks noGrp="1"/>
          </p:cNvSpPr>
          <p:nvPr>
            <p:ph type="sldNum" sz="quarter" idx="10"/>
          </p:nvPr>
        </p:nvSpPr>
        <p:spPr>
          <a:xfrm>
            <a:off x="8404225" y="6551612"/>
            <a:ext cx="739775" cy="306387"/>
          </a:xfrm>
        </p:spPr>
        <p:txBody>
          <a:bodyPr/>
          <a:lstStyle/>
          <a:p>
            <a:pPr>
              <a:defRPr/>
            </a:pPr>
            <a:fld id="{0C933AAA-F64E-4748-8A99-DCC60F15C72A}" type="slidenum">
              <a:rPr lang="en-US" smtClean="0">
                <a:solidFill>
                  <a:srgbClr val="000000"/>
                </a:solidFill>
                <a:ea typeface="ＭＳ Ｐゴシック" pitchFamily="34" charset="-128"/>
              </a:rPr>
              <a:pPr>
                <a:defRPr/>
              </a:pPr>
              <a:t>108</a:t>
            </a:fld>
            <a:endParaRPr lang="en-US" dirty="0">
              <a:solidFill>
                <a:srgbClr val="000000"/>
              </a:solidFill>
              <a:ea typeface="ＭＳ Ｐゴシック" pitchFamily="34" charset="-128"/>
            </a:endParaRPr>
          </a:p>
        </p:txBody>
      </p:sp>
      <p:sp>
        <p:nvSpPr>
          <p:cNvPr id="5" name="Content Placeholder 2">
            <a:extLst>
              <a:ext uri="{FF2B5EF4-FFF2-40B4-BE49-F238E27FC236}">
                <a16:creationId xmlns:a16="http://schemas.microsoft.com/office/drawing/2014/main" id="{043CC1FB-3AFA-E04B-9B70-CE5366AA1105}"/>
              </a:ext>
            </a:extLst>
          </p:cNvPr>
          <p:cNvSpPr txBox="1">
            <a:spLocks/>
          </p:cNvSpPr>
          <p:nvPr/>
        </p:nvSpPr>
        <p:spPr bwMode="auto">
          <a:xfrm>
            <a:off x="453230" y="5675881"/>
            <a:ext cx="8237537" cy="87573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kern="0" dirty="0"/>
              <a:t>How can we convert any arbitrary graph into an unweighted, undirected graph with no self-loops?</a:t>
            </a:r>
          </a:p>
        </p:txBody>
      </p:sp>
      <p:pic>
        <p:nvPicPr>
          <p:cNvPr id="6" name="Picture 5">
            <a:extLst>
              <a:ext uri="{FF2B5EF4-FFF2-40B4-BE49-F238E27FC236}">
                <a16:creationId xmlns:a16="http://schemas.microsoft.com/office/drawing/2014/main" id="{49847457-E6E2-0040-A277-10B2B4634214}"/>
              </a:ext>
            </a:extLst>
          </p:cNvPr>
          <p:cNvPicPr>
            <a:picLocks noChangeAspect="1"/>
          </p:cNvPicPr>
          <p:nvPr/>
        </p:nvPicPr>
        <p:blipFill>
          <a:blip r:embed="rId2"/>
          <a:stretch>
            <a:fillRect/>
          </a:stretch>
        </p:blipFill>
        <p:spPr>
          <a:xfrm>
            <a:off x="3003964" y="3046386"/>
            <a:ext cx="3136071" cy="2620553"/>
          </a:xfrm>
          <a:prstGeom prst="rect">
            <a:avLst/>
          </a:prstGeom>
        </p:spPr>
      </p:pic>
    </p:spTree>
    <p:extLst>
      <p:ext uri="{BB962C8B-B14F-4D97-AF65-F5344CB8AC3E}">
        <p14:creationId xmlns:p14="http://schemas.microsoft.com/office/powerpoint/2010/main" val="92535618"/>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Word&#10;&#10;Description automatically generated">
            <a:extLst>
              <a:ext uri="{FF2B5EF4-FFF2-40B4-BE49-F238E27FC236}">
                <a16:creationId xmlns:a16="http://schemas.microsoft.com/office/drawing/2014/main" id="{1B796983-C0EB-EC4D-A2B8-74AF5ACE65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919" y="517382"/>
            <a:ext cx="7500160" cy="6340617"/>
          </a:xfrm>
          <a:prstGeom prst="rect">
            <a:avLst/>
          </a:prstGeom>
          <a:ln>
            <a:solidFill>
              <a:srgbClr val="002060"/>
            </a:solidFill>
          </a:ln>
        </p:spPr>
      </p:pic>
      <p:sp>
        <p:nvSpPr>
          <p:cNvPr id="2" name="TextBox 1">
            <a:extLst>
              <a:ext uri="{FF2B5EF4-FFF2-40B4-BE49-F238E27FC236}">
                <a16:creationId xmlns:a16="http://schemas.microsoft.com/office/drawing/2014/main" id="{2DA242B4-1558-DD41-B4E6-0ABB4D23F3C7}"/>
              </a:ext>
            </a:extLst>
          </p:cNvPr>
          <p:cNvSpPr txBox="1"/>
          <p:nvPr/>
        </p:nvSpPr>
        <p:spPr>
          <a:xfrm>
            <a:off x="5927974" y="2979297"/>
            <a:ext cx="2934269" cy="1200329"/>
          </a:xfrm>
          <a:prstGeom prst="rect">
            <a:avLst/>
          </a:prstGeom>
          <a:solidFill>
            <a:srgbClr val="FFE8D5"/>
          </a:solidFill>
          <a:ln>
            <a:solidFill>
              <a:srgbClr val="C00000"/>
            </a:solidFill>
          </a:ln>
        </p:spPr>
        <p:txBody>
          <a:bodyPr wrap="square" rtlCol="0">
            <a:spAutoFit/>
          </a:bodyPr>
          <a:lstStyle/>
          <a:p>
            <a:r>
              <a:rPr lang="en-US" dirty="0"/>
              <a:t>Let’s use this as a chance to practice finding what we need from the </a:t>
            </a:r>
            <a:r>
              <a:rPr lang="en-US" dirty="0" err="1"/>
              <a:t>pygraphblas</a:t>
            </a:r>
            <a:r>
              <a:rPr lang="en-US" dirty="0"/>
              <a:t> documentation</a:t>
            </a:r>
          </a:p>
        </p:txBody>
      </p:sp>
      <p:sp>
        <p:nvSpPr>
          <p:cNvPr id="4" name="TextBox 3">
            <a:extLst>
              <a:ext uri="{FF2B5EF4-FFF2-40B4-BE49-F238E27FC236}">
                <a16:creationId xmlns:a16="http://schemas.microsoft.com/office/drawing/2014/main" id="{F2207382-1A5D-5E4B-9CDA-A42719A94BF8}"/>
              </a:ext>
            </a:extLst>
          </p:cNvPr>
          <p:cNvSpPr txBox="1"/>
          <p:nvPr/>
        </p:nvSpPr>
        <p:spPr>
          <a:xfrm>
            <a:off x="1745481" y="13648"/>
            <a:ext cx="7116762" cy="369332"/>
          </a:xfrm>
          <a:prstGeom prst="rect">
            <a:avLst/>
          </a:prstGeom>
          <a:noFill/>
        </p:spPr>
        <p:txBody>
          <a:bodyPr wrap="square" rtlCol="0">
            <a:spAutoFit/>
          </a:bodyPr>
          <a:lstStyle/>
          <a:p>
            <a:r>
              <a:rPr lang="en-US" dirty="0">
                <a:hlinkClick r:id="rId3"/>
              </a:rPr>
              <a:t>https://graphegon.github.io/pygraphblas/pygraphblas/index.html</a:t>
            </a:r>
            <a:endParaRPr lang="en-US" dirty="0"/>
          </a:p>
        </p:txBody>
      </p:sp>
    </p:spTree>
    <p:extLst>
      <p:ext uri="{BB962C8B-B14F-4D97-AF65-F5344CB8AC3E}">
        <p14:creationId xmlns:p14="http://schemas.microsoft.com/office/powerpoint/2010/main" val="1385685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8" y="192088"/>
            <a:ext cx="8977312" cy="889000"/>
          </a:xfrm>
        </p:spPr>
        <p:txBody>
          <a:bodyPr/>
          <a:lstStyle/>
          <a:p>
            <a:r>
              <a:rPr lang="en-US" dirty="0"/>
              <a:t>How do linear algebra people write software?</a:t>
            </a:r>
          </a:p>
        </p:txBody>
      </p:sp>
      <p:sp>
        <p:nvSpPr>
          <p:cNvPr id="3" name="Content Placeholder 2"/>
          <p:cNvSpPr>
            <a:spLocks noGrp="1"/>
          </p:cNvSpPr>
          <p:nvPr>
            <p:ph idx="1"/>
          </p:nvPr>
        </p:nvSpPr>
        <p:spPr>
          <a:xfrm>
            <a:off x="195797" y="870578"/>
            <a:ext cx="8727106" cy="1226189"/>
          </a:xfrm>
        </p:spPr>
        <p:txBody>
          <a:bodyPr/>
          <a:lstStyle/>
          <a:p>
            <a:r>
              <a:rPr lang="en-US" dirty="0"/>
              <a:t>They do so in terms of the BLAS:  </a:t>
            </a:r>
          </a:p>
          <a:p>
            <a:pPr lvl="1"/>
            <a:r>
              <a:rPr lang="en-US" dirty="0"/>
              <a:t>The </a:t>
            </a:r>
            <a:r>
              <a:rPr lang="en-US" b="1" dirty="0"/>
              <a:t>B</a:t>
            </a:r>
            <a:r>
              <a:rPr lang="en-US" dirty="0"/>
              <a:t>asic </a:t>
            </a:r>
            <a:r>
              <a:rPr lang="en-US" b="1" dirty="0"/>
              <a:t>L</a:t>
            </a:r>
            <a:r>
              <a:rPr lang="en-US" dirty="0"/>
              <a:t>inear </a:t>
            </a:r>
            <a:r>
              <a:rPr lang="en-US" b="1" dirty="0"/>
              <a:t>A</a:t>
            </a:r>
            <a:r>
              <a:rPr lang="en-US" dirty="0"/>
              <a:t>lgebra </a:t>
            </a:r>
            <a:r>
              <a:rPr lang="en-US" b="1" dirty="0"/>
              <a:t>S</a:t>
            </a:r>
            <a:r>
              <a:rPr lang="en-US" dirty="0"/>
              <a:t>ubprograms: low-level building blocks from which any linear algebra algorithm can be written</a:t>
            </a:r>
          </a:p>
        </p:txBody>
      </p:sp>
      <p:sp>
        <p:nvSpPr>
          <p:cNvPr id="4" name="Slide Number Placeholder 3"/>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11</a:t>
            </a:fld>
            <a:endParaRPr lang="en-US" dirty="0">
              <a:solidFill>
                <a:srgbClr val="000000"/>
              </a:solidFill>
              <a:ea typeface="ＭＳ Ｐゴシック" pitchFamily="34" charset="-128"/>
            </a:endParaRPr>
          </a:p>
        </p:txBody>
      </p:sp>
      <p:graphicFrame>
        <p:nvGraphicFramePr>
          <p:cNvPr id="8" name="Table 7"/>
          <p:cNvGraphicFramePr>
            <a:graphicFrameLocks noGrp="1"/>
          </p:cNvGraphicFramePr>
          <p:nvPr>
            <p:extLst>
              <p:ext uri="{D42A27DB-BD31-4B8C-83A1-F6EECF244321}">
                <p14:modId xmlns:p14="http://schemas.microsoft.com/office/powerpoint/2010/main" val="387544394"/>
              </p:ext>
            </p:extLst>
          </p:nvPr>
        </p:nvGraphicFramePr>
        <p:xfrm>
          <a:off x="195797" y="2244487"/>
          <a:ext cx="8740240" cy="1920240"/>
        </p:xfrm>
        <a:graphic>
          <a:graphicData uri="http://schemas.openxmlformats.org/drawingml/2006/table">
            <a:tbl>
              <a:tblPr firstRow="1" bandRow="1">
                <a:tableStyleId>{5940675A-B579-460E-94D1-54222C63F5DA}</a:tableStyleId>
              </a:tblPr>
              <a:tblGrid>
                <a:gridCol w="919381">
                  <a:extLst>
                    <a:ext uri="{9D8B030D-6E8A-4147-A177-3AD203B41FA5}">
                      <a16:colId xmlns:a16="http://schemas.microsoft.com/office/drawing/2014/main" val="20000"/>
                    </a:ext>
                  </a:extLst>
                </a:gridCol>
                <a:gridCol w="1838760">
                  <a:extLst>
                    <a:ext uri="{9D8B030D-6E8A-4147-A177-3AD203B41FA5}">
                      <a16:colId xmlns:a16="http://schemas.microsoft.com/office/drawing/2014/main" val="20001"/>
                    </a:ext>
                  </a:extLst>
                </a:gridCol>
                <a:gridCol w="3571408">
                  <a:extLst>
                    <a:ext uri="{9D8B030D-6E8A-4147-A177-3AD203B41FA5}">
                      <a16:colId xmlns:a16="http://schemas.microsoft.com/office/drawing/2014/main" val="20002"/>
                    </a:ext>
                  </a:extLst>
                </a:gridCol>
                <a:gridCol w="2410691">
                  <a:extLst>
                    <a:ext uri="{9D8B030D-6E8A-4147-A177-3AD203B41FA5}">
                      <a16:colId xmlns:a16="http://schemas.microsoft.com/office/drawing/2014/main" val="20003"/>
                    </a:ext>
                  </a:extLst>
                </a:gridCol>
              </a:tblGrid>
              <a:tr h="188820">
                <a:tc>
                  <a:txBody>
                    <a:bodyPr/>
                    <a:lstStyle/>
                    <a:p>
                      <a:r>
                        <a:rPr lang="en-US" sz="1600" dirty="0"/>
                        <a:t>BLAS 1</a:t>
                      </a:r>
                    </a:p>
                  </a:txBody>
                  <a:tcPr/>
                </a:tc>
                <a:tc>
                  <a:txBody>
                    <a:bodyPr/>
                    <a:lstStyle/>
                    <a:p>
                      <a:r>
                        <a:rPr lang="en-US" dirty="0"/>
                        <a:t>Vector/vector</a:t>
                      </a:r>
                    </a:p>
                  </a:txBody>
                  <a:tcPr/>
                </a:tc>
                <a:tc>
                  <a:txBody>
                    <a:bodyPr/>
                    <a:lstStyle/>
                    <a:p>
                      <a:r>
                        <a:rPr lang="en-US" sz="1600" dirty="0"/>
                        <a:t>Lawson, Hanson,</a:t>
                      </a:r>
                      <a:r>
                        <a:rPr lang="en-US" sz="1600" baseline="0" dirty="0"/>
                        <a:t> Kincaid and Krogh</a:t>
                      </a:r>
                      <a:r>
                        <a:rPr lang="en-US" baseline="0" dirty="0"/>
                        <a:t>, </a:t>
                      </a:r>
                      <a:r>
                        <a:rPr lang="en-US" dirty="0"/>
                        <a:t>1979</a:t>
                      </a:r>
                    </a:p>
                  </a:txBody>
                  <a:tcPr/>
                </a:tc>
                <a:tc>
                  <a:txBody>
                    <a:bodyPr/>
                    <a:lstStyle/>
                    <a:p>
                      <a:r>
                        <a:rPr lang="en-US" dirty="0"/>
                        <a:t>LINPACK</a:t>
                      </a:r>
                    </a:p>
                  </a:txBody>
                  <a:tcPr/>
                </a:tc>
                <a:extLst>
                  <a:ext uri="{0D108BD9-81ED-4DB2-BD59-A6C34878D82A}">
                    <a16:rowId xmlns:a16="http://schemas.microsoft.com/office/drawing/2014/main" val="10000"/>
                  </a:ext>
                </a:extLst>
              </a:tr>
              <a:tr h="370840">
                <a:tc>
                  <a:txBody>
                    <a:bodyPr/>
                    <a:lstStyle/>
                    <a:p>
                      <a:r>
                        <a:rPr lang="en-US" sz="1600" dirty="0"/>
                        <a:t>BLAS 2</a:t>
                      </a:r>
                    </a:p>
                  </a:txBody>
                  <a:tcPr/>
                </a:tc>
                <a:tc>
                  <a:txBody>
                    <a:bodyPr/>
                    <a:lstStyle/>
                    <a:p>
                      <a:r>
                        <a:rPr lang="en-US" dirty="0"/>
                        <a:t>Matrix/vector</a:t>
                      </a:r>
                    </a:p>
                  </a:txBody>
                  <a:tcPr/>
                </a:tc>
                <a:tc>
                  <a:txBody>
                    <a:bodyPr/>
                    <a:lstStyle/>
                    <a:p>
                      <a:r>
                        <a:rPr lang="en-US" sz="1600" dirty="0" err="1"/>
                        <a:t>Dongarra</a:t>
                      </a:r>
                      <a:r>
                        <a:rPr lang="en-US" sz="1600" dirty="0"/>
                        <a:t>, Du </a:t>
                      </a:r>
                      <a:r>
                        <a:rPr lang="en-US" sz="1600" dirty="0" err="1"/>
                        <a:t>Croz</a:t>
                      </a:r>
                      <a:r>
                        <a:rPr lang="en-US" sz="1600" dirty="0"/>
                        <a:t>, </a:t>
                      </a:r>
                      <a:r>
                        <a:rPr lang="en-US" sz="1600" dirty="0" err="1"/>
                        <a:t>Hammarling</a:t>
                      </a:r>
                      <a:r>
                        <a:rPr lang="en-US" sz="1600" dirty="0"/>
                        <a:t> and Hanson</a:t>
                      </a:r>
                      <a:r>
                        <a:rPr lang="en-US" dirty="0"/>
                        <a:t>,</a:t>
                      </a:r>
                      <a:r>
                        <a:rPr lang="en-US" baseline="0" dirty="0"/>
                        <a:t> 1988</a:t>
                      </a:r>
                      <a:endParaRPr lang="en-US" dirty="0"/>
                    </a:p>
                  </a:txBody>
                  <a:tcPr/>
                </a:tc>
                <a:tc>
                  <a:txBody>
                    <a:bodyPr/>
                    <a:lstStyle/>
                    <a:p>
                      <a:r>
                        <a:rPr lang="en-US" dirty="0"/>
                        <a:t>LINPACK</a:t>
                      </a:r>
                      <a:r>
                        <a:rPr lang="en-US" baseline="0" dirty="0"/>
                        <a:t> </a:t>
                      </a:r>
                      <a:r>
                        <a:rPr lang="en-US" dirty="0"/>
                        <a:t>on vector machines</a:t>
                      </a:r>
                    </a:p>
                  </a:txBody>
                  <a:tcPr/>
                </a:tc>
                <a:extLst>
                  <a:ext uri="{0D108BD9-81ED-4DB2-BD59-A6C34878D82A}">
                    <a16:rowId xmlns:a16="http://schemas.microsoft.com/office/drawing/2014/main" val="10001"/>
                  </a:ext>
                </a:extLst>
              </a:tr>
              <a:tr h="370840">
                <a:tc>
                  <a:txBody>
                    <a:bodyPr/>
                    <a:lstStyle/>
                    <a:p>
                      <a:r>
                        <a:rPr lang="en-US" sz="1600" dirty="0"/>
                        <a:t>BLAS 3</a:t>
                      </a:r>
                    </a:p>
                  </a:txBody>
                  <a:tcPr/>
                </a:tc>
                <a:tc>
                  <a:txBody>
                    <a:bodyPr/>
                    <a:lstStyle/>
                    <a:p>
                      <a:r>
                        <a:rPr lang="en-US" dirty="0"/>
                        <a:t>Matrix/matrix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a:t>Dongarra</a:t>
                      </a:r>
                      <a:r>
                        <a:rPr lang="en-US" sz="1600" dirty="0"/>
                        <a:t>, Du </a:t>
                      </a:r>
                      <a:r>
                        <a:rPr lang="en-US" sz="1600" dirty="0" err="1"/>
                        <a:t>Croz</a:t>
                      </a:r>
                      <a:r>
                        <a:rPr lang="en-US" sz="1600" dirty="0"/>
                        <a:t>, </a:t>
                      </a:r>
                      <a:r>
                        <a:rPr lang="en-US" sz="1600" dirty="0" err="1"/>
                        <a:t>Hammarling</a:t>
                      </a:r>
                      <a:r>
                        <a:rPr lang="en-US" sz="1600" dirty="0"/>
                        <a:t> and Hanson</a:t>
                      </a:r>
                      <a:r>
                        <a:rPr lang="en-US" dirty="0"/>
                        <a:t>,</a:t>
                      </a:r>
                      <a:r>
                        <a:rPr lang="en-US" baseline="0" dirty="0"/>
                        <a:t> 1990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LAPACK on cache-based machines</a:t>
                      </a:r>
                    </a:p>
                  </a:txBody>
                  <a:tcPr/>
                </a:tc>
                <a:extLst>
                  <a:ext uri="{0D108BD9-81ED-4DB2-BD59-A6C34878D82A}">
                    <a16:rowId xmlns:a16="http://schemas.microsoft.com/office/drawing/2014/main" val="10002"/>
                  </a:ext>
                </a:extLst>
              </a:tr>
            </a:tbl>
          </a:graphicData>
        </a:graphic>
      </p:graphicFrame>
      <p:sp>
        <p:nvSpPr>
          <p:cNvPr id="10" name="Content Placeholder 2"/>
          <p:cNvSpPr txBox="1">
            <a:spLocks/>
          </p:cNvSpPr>
          <p:nvPr/>
        </p:nvSpPr>
        <p:spPr bwMode="auto">
          <a:xfrm>
            <a:off x="179388" y="4460167"/>
            <a:ext cx="8727106" cy="179600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dirty="0">
                <a:solidFill>
                  <a:srgbClr val="000000"/>
                </a:solidFill>
              </a:rPr>
              <a:t>The BLAS supports a separation of concerns:</a:t>
            </a:r>
          </a:p>
          <a:p>
            <a:pPr lvl="1"/>
            <a:r>
              <a:rPr lang="en-US" sz="1600" dirty="0">
                <a:solidFill>
                  <a:srgbClr val="000000"/>
                </a:solidFill>
              </a:rPr>
              <a:t>HW/SW optimization experts tuned the BLAS for specific platforms.</a:t>
            </a:r>
          </a:p>
          <a:p>
            <a:pPr lvl="1"/>
            <a:r>
              <a:rPr lang="en-US" sz="1600" dirty="0">
                <a:solidFill>
                  <a:srgbClr val="000000"/>
                </a:solidFill>
              </a:rPr>
              <a:t>Linear algebra experts build software on top of the BLAS ... high performance “for free”.</a:t>
            </a:r>
            <a:br>
              <a:rPr lang="en-US" sz="1600" dirty="0">
                <a:solidFill>
                  <a:srgbClr val="000000"/>
                </a:solidFill>
              </a:rPr>
            </a:br>
            <a:endParaRPr lang="en-US" sz="1600" dirty="0">
              <a:solidFill>
                <a:srgbClr val="000000"/>
              </a:solidFill>
            </a:endParaRPr>
          </a:p>
          <a:p>
            <a:r>
              <a:rPr lang="en-US" sz="2000" dirty="0">
                <a:solidFill>
                  <a:srgbClr val="000000"/>
                </a:solidFill>
              </a:rPr>
              <a:t>It is difficult to over-state the impact of the BLAS … they revolutionized the practice of computational linear algebra.</a:t>
            </a:r>
          </a:p>
        </p:txBody>
      </p:sp>
    </p:spTree>
    <p:extLst>
      <p:ext uri="{BB962C8B-B14F-4D97-AF65-F5344CB8AC3E}">
        <p14:creationId xmlns:p14="http://schemas.microsoft.com/office/powerpoint/2010/main" val="1220092092"/>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7B216DF3-8FE8-B64F-8810-A975CAF25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174" y="0"/>
            <a:ext cx="8041651" cy="6858000"/>
          </a:xfrm>
          <a:prstGeom prst="rect">
            <a:avLst/>
          </a:prstGeom>
          <a:ln>
            <a:solidFill>
              <a:srgbClr val="002060"/>
            </a:solidFill>
          </a:ln>
        </p:spPr>
      </p:pic>
      <p:sp>
        <p:nvSpPr>
          <p:cNvPr id="4" name="TextBox 3">
            <a:extLst>
              <a:ext uri="{FF2B5EF4-FFF2-40B4-BE49-F238E27FC236}">
                <a16:creationId xmlns:a16="http://schemas.microsoft.com/office/drawing/2014/main" id="{A8F41453-6363-CA44-BB45-FBFCE005517E}"/>
              </a:ext>
            </a:extLst>
          </p:cNvPr>
          <p:cNvSpPr txBox="1"/>
          <p:nvPr/>
        </p:nvSpPr>
        <p:spPr>
          <a:xfrm>
            <a:off x="2888923" y="4419600"/>
            <a:ext cx="3366152" cy="923330"/>
          </a:xfrm>
          <a:prstGeom prst="rect">
            <a:avLst/>
          </a:prstGeom>
          <a:solidFill>
            <a:srgbClr val="FFE8D5"/>
          </a:solidFill>
          <a:ln>
            <a:solidFill>
              <a:srgbClr val="C00000"/>
            </a:solidFill>
          </a:ln>
        </p:spPr>
        <p:txBody>
          <a:bodyPr wrap="square" rtlCol="0">
            <a:spAutoFit/>
          </a:bodyPr>
          <a:lstStyle/>
          <a:p>
            <a:r>
              <a:rPr lang="en-US" dirty="0"/>
              <a:t>You’ll find what you need from the list of methods associated with the matrix type</a:t>
            </a:r>
          </a:p>
        </p:txBody>
      </p:sp>
    </p:spTree>
    <p:extLst>
      <p:ext uri="{BB962C8B-B14F-4D97-AF65-F5344CB8AC3E}">
        <p14:creationId xmlns:p14="http://schemas.microsoft.com/office/powerpoint/2010/main" val="16157140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7E9D5E2B-C31E-524D-928D-B0E3E189E9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745" y="0"/>
            <a:ext cx="8058509" cy="6858000"/>
          </a:xfrm>
          <a:prstGeom prst="rect">
            <a:avLst/>
          </a:prstGeom>
          <a:ln>
            <a:solidFill>
              <a:srgbClr val="002060"/>
            </a:solidFill>
          </a:ln>
        </p:spPr>
      </p:pic>
    </p:spTree>
    <p:extLst>
      <p:ext uri="{BB962C8B-B14F-4D97-AF65-F5344CB8AC3E}">
        <p14:creationId xmlns:p14="http://schemas.microsoft.com/office/powerpoint/2010/main" val="41819910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1E8E-DF3C-504F-8123-3D58E9C6B0ED}"/>
              </a:ext>
            </a:extLst>
          </p:cNvPr>
          <p:cNvSpPr>
            <a:spLocks noGrp="1"/>
          </p:cNvSpPr>
          <p:nvPr>
            <p:ph type="title"/>
          </p:nvPr>
        </p:nvSpPr>
        <p:spPr>
          <a:xfrm>
            <a:off x="166688" y="192088"/>
            <a:ext cx="8977312" cy="889000"/>
          </a:xfrm>
        </p:spPr>
        <p:txBody>
          <a:bodyPr/>
          <a:lstStyle/>
          <a:p>
            <a:r>
              <a:rPr lang="en-US" dirty="0"/>
              <a:t>Exercise 12: </a:t>
            </a:r>
            <a:r>
              <a:rPr lang="en-US" sz="2000" dirty="0"/>
              <a:t>Convert a directed graph into an undirected graph</a:t>
            </a:r>
          </a:p>
        </p:txBody>
      </p:sp>
      <p:sp>
        <p:nvSpPr>
          <p:cNvPr id="3" name="Content Placeholder 2">
            <a:extLst>
              <a:ext uri="{FF2B5EF4-FFF2-40B4-BE49-F238E27FC236}">
                <a16:creationId xmlns:a16="http://schemas.microsoft.com/office/drawing/2014/main" id="{B0CD3C32-FCDD-8D49-ADB6-7427AEC5CFD4}"/>
              </a:ext>
            </a:extLst>
          </p:cNvPr>
          <p:cNvSpPr>
            <a:spLocks noGrp="1"/>
          </p:cNvSpPr>
          <p:nvPr>
            <p:ph idx="1"/>
          </p:nvPr>
        </p:nvSpPr>
        <p:spPr>
          <a:xfrm>
            <a:off x="2453888" y="930616"/>
            <a:ext cx="3101960" cy="1992129"/>
          </a:xfrm>
        </p:spPr>
        <p:txBody>
          <a:bodyPr/>
          <a:lstStyle/>
          <a:p>
            <a:r>
              <a:rPr lang="en-US" sz="2000" dirty="0"/>
              <a:t>The </a:t>
            </a:r>
            <a:r>
              <a:rPr lang="en-US" sz="2000" dirty="0" err="1"/>
              <a:t>GraphBLAS</a:t>
            </a:r>
            <a:r>
              <a:rPr lang="en-US" sz="2000" dirty="0"/>
              <a:t> “logo graph” you’ve been using since exercise 2 is a directed graph.</a:t>
            </a:r>
          </a:p>
        </p:txBody>
      </p:sp>
      <p:sp>
        <p:nvSpPr>
          <p:cNvPr id="4" name="Slide Number Placeholder 3">
            <a:extLst>
              <a:ext uri="{FF2B5EF4-FFF2-40B4-BE49-F238E27FC236}">
                <a16:creationId xmlns:a16="http://schemas.microsoft.com/office/drawing/2014/main" id="{AEDE09F1-FEA6-CA4A-A8C0-6E0A8002FAB7}"/>
              </a:ext>
            </a:extLst>
          </p:cNvPr>
          <p:cNvSpPr>
            <a:spLocks noGrp="1"/>
          </p:cNvSpPr>
          <p:nvPr>
            <p:ph type="sldNum" sz="quarter" idx="10"/>
          </p:nvPr>
        </p:nvSpPr>
        <p:spPr>
          <a:xfrm>
            <a:off x="8673737" y="6551613"/>
            <a:ext cx="470263" cy="3048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112</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pic>
        <p:nvPicPr>
          <p:cNvPr id="6" name="Picture 5">
            <a:extLst>
              <a:ext uri="{FF2B5EF4-FFF2-40B4-BE49-F238E27FC236}">
                <a16:creationId xmlns:a16="http://schemas.microsoft.com/office/drawing/2014/main" id="{223FCD05-5DEE-3A49-ABAE-1FBC9C30D753}"/>
              </a:ext>
            </a:extLst>
          </p:cNvPr>
          <p:cNvPicPr>
            <a:picLocks noChangeAspect="1"/>
          </p:cNvPicPr>
          <p:nvPr/>
        </p:nvPicPr>
        <p:blipFill>
          <a:blip r:embed="rId3"/>
          <a:stretch>
            <a:fillRect/>
          </a:stretch>
        </p:blipFill>
        <p:spPr>
          <a:xfrm>
            <a:off x="166688" y="916682"/>
            <a:ext cx="2384023" cy="1992129"/>
          </a:xfrm>
          <a:prstGeom prst="rect">
            <a:avLst/>
          </a:prstGeom>
        </p:spPr>
      </p:pic>
      <p:sp>
        <p:nvSpPr>
          <p:cNvPr id="7" name="Content Placeholder 2">
            <a:extLst>
              <a:ext uri="{FF2B5EF4-FFF2-40B4-BE49-F238E27FC236}">
                <a16:creationId xmlns:a16="http://schemas.microsoft.com/office/drawing/2014/main" id="{14A79FE6-0636-A848-A979-B222E0009960}"/>
              </a:ext>
            </a:extLst>
          </p:cNvPr>
          <p:cNvSpPr txBox="1">
            <a:spLocks/>
          </p:cNvSpPr>
          <p:nvPr/>
        </p:nvSpPr>
        <p:spPr bwMode="auto">
          <a:xfrm>
            <a:off x="370389" y="2988793"/>
            <a:ext cx="8553691" cy="12705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1800" kern="0" dirty="0"/>
              <a:t>Look at the methods available with the </a:t>
            </a:r>
            <a:r>
              <a:rPr lang="en-US" sz="1800" b="1" i="1" kern="0" dirty="0"/>
              <a:t>Matrix type </a:t>
            </a:r>
            <a:r>
              <a:rPr lang="en-US" sz="1800" kern="0" dirty="0"/>
              <a:t>from the online pygraphblas documentation and write a python function to convert a directed graph into an unweighted, undirected graph of type uint64 with no self loops</a:t>
            </a:r>
          </a:p>
        </p:txBody>
      </p:sp>
      <p:pic>
        <p:nvPicPr>
          <p:cNvPr id="10" name="Picture 9" descr="Box and whisker chart&#10;&#10;Description automatically generated with low confidence">
            <a:extLst>
              <a:ext uri="{FF2B5EF4-FFF2-40B4-BE49-F238E27FC236}">
                <a16:creationId xmlns:a16="http://schemas.microsoft.com/office/drawing/2014/main" id="{AB15C721-89B1-8C49-A64A-B0C2A7738252}"/>
              </a:ext>
            </a:extLst>
          </p:cNvPr>
          <p:cNvPicPr>
            <a:picLocks noChangeAspect="1"/>
          </p:cNvPicPr>
          <p:nvPr/>
        </p:nvPicPr>
        <p:blipFill rotWithShape="1">
          <a:blip r:embed="rId4">
            <a:extLst>
              <a:ext uri="{28A0092B-C50C-407E-A947-70E740481C1C}">
                <a14:useLocalDpi xmlns:a14="http://schemas.microsoft.com/office/drawing/2010/main" val="0"/>
              </a:ext>
            </a:extLst>
          </a:blip>
          <a:srcRect r="4879" b="7790"/>
          <a:stretch/>
        </p:blipFill>
        <p:spPr>
          <a:xfrm>
            <a:off x="5727700" y="802605"/>
            <a:ext cx="3249612" cy="2025932"/>
          </a:xfrm>
          <a:prstGeom prst="rect">
            <a:avLst/>
          </a:prstGeom>
        </p:spPr>
      </p:pic>
      <p:sp>
        <p:nvSpPr>
          <p:cNvPr id="11" name="TextBox 10">
            <a:extLst>
              <a:ext uri="{FF2B5EF4-FFF2-40B4-BE49-F238E27FC236}">
                <a16:creationId xmlns:a16="http://schemas.microsoft.com/office/drawing/2014/main" id="{AF251259-9C45-864D-9CD9-3C3D2459D8E2}"/>
              </a:ext>
            </a:extLst>
          </p:cNvPr>
          <p:cNvSpPr txBox="1"/>
          <p:nvPr/>
        </p:nvSpPr>
        <p:spPr>
          <a:xfrm>
            <a:off x="1013619" y="3890012"/>
            <a:ext cx="7116762" cy="369332"/>
          </a:xfrm>
          <a:prstGeom prst="rect">
            <a:avLst/>
          </a:prstGeom>
          <a:noFill/>
        </p:spPr>
        <p:txBody>
          <a:bodyPr wrap="square" rtlCol="0">
            <a:spAutoFit/>
          </a:bodyPr>
          <a:lstStyle/>
          <a:p>
            <a:r>
              <a:rPr lang="en-US" dirty="0">
                <a:hlinkClick r:id="rId5"/>
              </a:rPr>
              <a:t>https://graphegon.github.io/pygraphblas/pygraphblas/index.html</a:t>
            </a:r>
            <a:endParaRPr lang="en-US" dirty="0"/>
          </a:p>
        </p:txBody>
      </p:sp>
      <p:pic>
        <p:nvPicPr>
          <p:cNvPr id="13" name="Picture 12" descr="A picture containing text, clock&#10;&#10;Description automatically generated">
            <a:extLst>
              <a:ext uri="{FF2B5EF4-FFF2-40B4-BE49-F238E27FC236}">
                <a16:creationId xmlns:a16="http://schemas.microsoft.com/office/drawing/2014/main" id="{7CB728EB-12F9-8543-B9FD-4D30BA2983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68525" y="4680382"/>
            <a:ext cx="2704135" cy="1753104"/>
          </a:xfrm>
          <a:prstGeom prst="rect">
            <a:avLst/>
          </a:prstGeom>
        </p:spPr>
      </p:pic>
      <p:pic>
        <p:nvPicPr>
          <p:cNvPr id="38" name="Picture 37">
            <a:extLst>
              <a:ext uri="{FF2B5EF4-FFF2-40B4-BE49-F238E27FC236}">
                <a16:creationId xmlns:a16="http://schemas.microsoft.com/office/drawing/2014/main" id="{4FB97A51-71E5-BA42-868B-8C774871A99E}"/>
              </a:ext>
            </a:extLst>
          </p:cNvPr>
          <p:cNvPicPr>
            <a:picLocks noChangeAspect="1"/>
          </p:cNvPicPr>
          <p:nvPr/>
        </p:nvPicPr>
        <p:blipFill>
          <a:blip r:embed="rId7"/>
          <a:stretch>
            <a:fillRect/>
          </a:stretch>
        </p:blipFill>
        <p:spPr>
          <a:xfrm>
            <a:off x="1471340" y="4628605"/>
            <a:ext cx="2334305" cy="1856658"/>
          </a:xfrm>
          <a:prstGeom prst="rect">
            <a:avLst/>
          </a:prstGeom>
        </p:spPr>
      </p:pic>
    </p:spTree>
    <p:extLst>
      <p:ext uri="{BB962C8B-B14F-4D97-AF65-F5344CB8AC3E}">
        <p14:creationId xmlns:p14="http://schemas.microsoft.com/office/powerpoint/2010/main" val="3137189750"/>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1E8E-DF3C-504F-8123-3D58E9C6B0ED}"/>
              </a:ext>
            </a:extLst>
          </p:cNvPr>
          <p:cNvSpPr>
            <a:spLocks noGrp="1"/>
          </p:cNvSpPr>
          <p:nvPr>
            <p:ph type="title"/>
          </p:nvPr>
        </p:nvSpPr>
        <p:spPr>
          <a:xfrm>
            <a:off x="166688" y="192088"/>
            <a:ext cx="8977312" cy="889000"/>
          </a:xfrm>
        </p:spPr>
        <p:txBody>
          <a:bodyPr/>
          <a:lstStyle/>
          <a:p>
            <a:r>
              <a:rPr lang="en-US" dirty="0"/>
              <a:t>Exercise 12: </a:t>
            </a:r>
            <a:r>
              <a:rPr lang="en-US" sz="2000" dirty="0"/>
              <a:t>Hint</a:t>
            </a:r>
          </a:p>
        </p:txBody>
      </p:sp>
      <p:sp>
        <p:nvSpPr>
          <p:cNvPr id="4" name="Slide Number Placeholder 3">
            <a:extLst>
              <a:ext uri="{FF2B5EF4-FFF2-40B4-BE49-F238E27FC236}">
                <a16:creationId xmlns:a16="http://schemas.microsoft.com/office/drawing/2014/main" id="{AEDE09F1-FEA6-CA4A-A8C0-6E0A8002FAB7}"/>
              </a:ext>
            </a:extLst>
          </p:cNvPr>
          <p:cNvSpPr>
            <a:spLocks noGrp="1"/>
          </p:cNvSpPr>
          <p:nvPr>
            <p:ph type="sldNum" sz="quarter" idx="10"/>
          </p:nvPr>
        </p:nvSpPr>
        <p:spPr>
          <a:xfrm>
            <a:off x="8621487" y="6551613"/>
            <a:ext cx="522514" cy="3048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113</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pic>
        <p:nvPicPr>
          <p:cNvPr id="6" name="Picture 5">
            <a:extLst>
              <a:ext uri="{FF2B5EF4-FFF2-40B4-BE49-F238E27FC236}">
                <a16:creationId xmlns:a16="http://schemas.microsoft.com/office/drawing/2014/main" id="{223FCD05-5DEE-3A49-ABAE-1FBC9C30D753}"/>
              </a:ext>
            </a:extLst>
          </p:cNvPr>
          <p:cNvPicPr>
            <a:picLocks noChangeAspect="1"/>
          </p:cNvPicPr>
          <p:nvPr/>
        </p:nvPicPr>
        <p:blipFill>
          <a:blip r:embed="rId3"/>
          <a:stretch>
            <a:fillRect/>
          </a:stretch>
        </p:blipFill>
        <p:spPr>
          <a:xfrm>
            <a:off x="1451377" y="828157"/>
            <a:ext cx="2384023" cy="1992129"/>
          </a:xfrm>
          <a:prstGeom prst="rect">
            <a:avLst/>
          </a:prstGeom>
        </p:spPr>
      </p:pic>
      <p:pic>
        <p:nvPicPr>
          <p:cNvPr id="38" name="Picture 37">
            <a:extLst>
              <a:ext uri="{FF2B5EF4-FFF2-40B4-BE49-F238E27FC236}">
                <a16:creationId xmlns:a16="http://schemas.microsoft.com/office/drawing/2014/main" id="{4FB97A51-71E5-BA42-868B-8C774871A99E}"/>
              </a:ext>
            </a:extLst>
          </p:cNvPr>
          <p:cNvPicPr>
            <a:picLocks noChangeAspect="1"/>
          </p:cNvPicPr>
          <p:nvPr/>
        </p:nvPicPr>
        <p:blipFill>
          <a:blip r:embed="rId4"/>
          <a:stretch>
            <a:fillRect/>
          </a:stretch>
        </p:blipFill>
        <p:spPr>
          <a:xfrm>
            <a:off x="5367108" y="905605"/>
            <a:ext cx="2325515" cy="1849667"/>
          </a:xfrm>
          <a:prstGeom prst="rect">
            <a:avLst/>
          </a:prstGeom>
        </p:spPr>
      </p:pic>
      <p:sp>
        <p:nvSpPr>
          <p:cNvPr id="12" name="Right Arrow 11">
            <a:extLst>
              <a:ext uri="{FF2B5EF4-FFF2-40B4-BE49-F238E27FC236}">
                <a16:creationId xmlns:a16="http://schemas.microsoft.com/office/drawing/2014/main" id="{E8B57679-1BEF-144A-A047-435E775251BF}"/>
              </a:ext>
            </a:extLst>
          </p:cNvPr>
          <p:cNvSpPr/>
          <p:nvPr/>
        </p:nvSpPr>
        <p:spPr bwMode="auto">
          <a:xfrm>
            <a:off x="4053385" y="1665027"/>
            <a:ext cx="1023582" cy="313898"/>
          </a:xfrm>
          <a:prstGeom prst="rightArrow">
            <a:avLst/>
          </a:prstGeom>
          <a:solidFill>
            <a:srgbClr val="002060"/>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1" name="Content Placeholder 2">
            <a:extLst>
              <a:ext uri="{FF2B5EF4-FFF2-40B4-BE49-F238E27FC236}">
                <a16:creationId xmlns:a16="http://schemas.microsoft.com/office/drawing/2014/main" id="{BE508636-6B13-024D-9ADC-92048C774B9B}"/>
              </a:ext>
            </a:extLst>
          </p:cNvPr>
          <p:cNvSpPr txBox="1">
            <a:spLocks/>
          </p:cNvSpPr>
          <p:nvPr/>
        </p:nvSpPr>
        <p:spPr bwMode="auto">
          <a:xfrm>
            <a:off x="370389" y="3139403"/>
            <a:ext cx="8553691" cy="222416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kern="0" dirty="0"/>
              <a:t>Three steps:</a:t>
            </a:r>
          </a:p>
          <a:p>
            <a:pPr lvl="1"/>
            <a:r>
              <a:rPr lang="en-US" sz="1600" kern="0" dirty="0"/>
              <a:t>Convert from input type to uint64 (but with the same pattern)</a:t>
            </a:r>
          </a:p>
          <a:p>
            <a:pPr lvl="1"/>
            <a:r>
              <a:rPr lang="en-US" sz="1600" kern="0" dirty="0"/>
              <a:t>Remove self loops (i.e., the diagonal elements) </a:t>
            </a:r>
          </a:p>
          <a:p>
            <a:pPr lvl="1"/>
            <a:r>
              <a:rPr lang="en-US" sz="1600" kern="0" dirty="0"/>
              <a:t>An undirected graph corresponds to a symmetric matrix.  How do you take any matrix of values set to one (i.e., identify of uint64) and make it symmetric with values set to the identify of uint64?      </a:t>
            </a:r>
            <a:r>
              <a:rPr lang="en-US" sz="1600" kern="0" dirty="0">
                <a:sym typeface="Wingdings" pitchFamily="2" charset="2"/>
              </a:rPr>
              <a:t> remember: you can control the operators used in GraphBLAS</a:t>
            </a:r>
            <a:endParaRPr lang="en-US" sz="1600" kern="0" dirty="0"/>
          </a:p>
        </p:txBody>
      </p:sp>
      <p:sp>
        <p:nvSpPr>
          <p:cNvPr id="14" name="TextBox 13">
            <a:extLst>
              <a:ext uri="{FF2B5EF4-FFF2-40B4-BE49-F238E27FC236}">
                <a16:creationId xmlns:a16="http://schemas.microsoft.com/office/drawing/2014/main" id="{BB7999E1-D733-6E4C-8E0C-55CAE62B3897}"/>
              </a:ext>
            </a:extLst>
          </p:cNvPr>
          <p:cNvSpPr txBox="1"/>
          <p:nvPr/>
        </p:nvSpPr>
        <p:spPr>
          <a:xfrm>
            <a:off x="1221227" y="5008307"/>
            <a:ext cx="7116762" cy="369332"/>
          </a:xfrm>
          <a:prstGeom prst="rect">
            <a:avLst/>
          </a:prstGeom>
          <a:noFill/>
        </p:spPr>
        <p:txBody>
          <a:bodyPr wrap="square" rtlCol="0">
            <a:spAutoFit/>
          </a:bodyPr>
          <a:lstStyle/>
          <a:p>
            <a:r>
              <a:rPr lang="en-US" dirty="0">
                <a:hlinkClick r:id="rId5"/>
              </a:rPr>
              <a:t>https://graphegon.github.io/pygraphblas/pygraphblas/index.html</a:t>
            </a:r>
            <a:endParaRPr lang="en-US" dirty="0"/>
          </a:p>
        </p:txBody>
      </p:sp>
      <p:sp>
        <p:nvSpPr>
          <p:cNvPr id="9" name="TextBox 8">
            <a:extLst>
              <a:ext uri="{FF2B5EF4-FFF2-40B4-BE49-F238E27FC236}">
                <a16:creationId xmlns:a16="http://schemas.microsoft.com/office/drawing/2014/main" id="{810EB8F5-92DA-CC4C-B221-44325D60EE45}"/>
              </a:ext>
            </a:extLst>
          </p:cNvPr>
          <p:cNvSpPr txBox="1"/>
          <p:nvPr/>
        </p:nvSpPr>
        <p:spPr>
          <a:xfrm>
            <a:off x="362687" y="5506891"/>
            <a:ext cx="8520057" cy="1046440"/>
          </a:xfrm>
          <a:prstGeom prst="rect">
            <a:avLst/>
          </a:prstGeom>
          <a:solidFill>
            <a:srgbClr val="FFE8D5"/>
          </a:solidFill>
          <a:ln>
            <a:solidFill>
              <a:srgbClr val="002060"/>
            </a:solidFill>
          </a:ln>
        </p:spPr>
        <p:txBody>
          <a:bodyPr wrap="square" rtlCol="0">
            <a:spAutoFit/>
          </a:bodyPr>
          <a:lstStyle/>
          <a:p>
            <a:pPr algn="ctr"/>
            <a:r>
              <a:rPr lang="en-US" dirty="0"/>
              <a:t>Note: The operation (directed-graph </a:t>
            </a:r>
            <a:r>
              <a:rPr lang="en-US" dirty="0">
                <a:sym typeface="Wingdings" pitchFamily="2" charset="2"/>
              </a:rPr>
              <a:t></a:t>
            </a:r>
            <a:r>
              <a:rPr lang="en-US" dirty="0"/>
              <a:t> undirected-graph) is used quite often.</a:t>
            </a:r>
          </a:p>
          <a:p>
            <a:pPr algn="ctr"/>
            <a:endParaRPr lang="en-US" sz="800" dirty="0"/>
          </a:p>
          <a:p>
            <a:pPr algn="ctr"/>
            <a:r>
              <a:rPr lang="en-US" dirty="0"/>
              <a:t>For example, the weakly connected components (CCs) of a directed graph are the CCs of the undirected graph generated from the directed graph.    </a:t>
            </a:r>
          </a:p>
        </p:txBody>
      </p:sp>
    </p:spTree>
    <p:extLst>
      <p:ext uri="{BB962C8B-B14F-4D97-AF65-F5344CB8AC3E}">
        <p14:creationId xmlns:p14="http://schemas.microsoft.com/office/powerpoint/2010/main" val="3114075306"/>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1E8E-DF3C-504F-8123-3D58E9C6B0ED}"/>
              </a:ext>
            </a:extLst>
          </p:cNvPr>
          <p:cNvSpPr>
            <a:spLocks noGrp="1"/>
          </p:cNvSpPr>
          <p:nvPr>
            <p:ph type="title"/>
          </p:nvPr>
        </p:nvSpPr>
        <p:spPr>
          <a:xfrm>
            <a:off x="166688" y="192088"/>
            <a:ext cx="8977312" cy="889000"/>
          </a:xfrm>
        </p:spPr>
        <p:txBody>
          <a:bodyPr/>
          <a:lstStyle/>
          <a:p>
            <a:r>
              <a:rPr lang="en-US" dirty="0"/>
              <a:t>Exercise 12: </a:t>
            </a:r>
            <a:r>
              <a:rPr lang="en-US" sz="2000" dirty="0"/>
              <a:t>Solution</a:t>
            </a:r>
          </a:p>
        </p:txBody>
      </p:sp>
      <p:sp>
        <p:nvSpPr>
          <p:cNvPr id="4" name="Slide Number Placeholder 3">
            <a:extLst>
              <a:ext uri="{FF2B5EF4-FFF2-40B4-BE49-F238E27FC236}">
                <a16:creationId xmlns:a16="http://schemas.microsoft.com/office/drawing/2014/main" id="{AEDE09F1-FEA6-CA4A-A8C0-6E0A8002FAB7}"/>
              </a:ext>
            </a:extLst>
          </p:cNvPr>
          <p:cNvSpPr>
            <a:spLocks noGrp="1"/>
          </p:cNvSpPr>
          <p:nvPr>
            <p:ph type="sldNum" sz="quarter" idx="10"/>
          </p:nvPr>
        </p:nvSpPr>
        <p:spPr>
          <a:xfrm>
            <a:off x="8656321" y="6551613"/>
            <a:ext cx="487680" cy="3048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114</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pic>
        <p:nvPicPr>
          <p:cNvPr id="6" name="Picture 5">
            <a:extLst>
              <a:ext uri="{FF2B5EF4-FFF2-40B4-BE49-F238E27FC236}">
                <a16:creationId xmlns:a16="http://schemas.microsoft.com/office/drawing/2014/main" id="{223FCD05-5DEE-3A49-ABAE-1FBC9C30D753}"/>
              </a:ext>
            </a:extLst>
          </p:cNvPr>
          <p:cNvPicPr>
            <a:picLocks noChangeAspect="1"/>
          </p:cNvPicPr>
          <p:nvPr/>
        </p:nvPicPr>
        <p:blipFill>
          <a:blip r:embed="rId3"/>
          <a:stretch>
            <a:fillRect/>
          </a:stretch>
        </p:blipFill>
        <p:spPr>
          <a:xfrm>
            <a:off x="1478672" y="592706"/>
            <a:ext cx="2384023" cy="1992129"/>
          </a:xfrm>
          <a:prstGeom prst="rect">
            <a:avLst/>
          </a:prstGeom>
        </p:spPr>
      </p:pic>
      <p:pic>
        <p:nvPicPr>
          <p:cNvPr id="10" name="Picture 9" descr="Box and whisker chart&#10;&#10;Description automatically generated with low confidence">
            <a:extLst>
              <a:ext uri="{FF2B5EF4-FFF2-40B4-BE49-F238E27FC236}">
                <a16:creationId xmlns:a16="http://schemas.microsoft.com/office/drawing/2014/main" id="{AB15C721-89B1-8C49-A64A-B0C2A7738252}"/>
              </a:ext>
            </a:extLst>
          </p:cNvPr>
          <p:cNvPicPr>
            <a:picLocks noChangeAspect="1"/>
          </p:cNvPicPr>
          <p:nvPr/>
        </p:nvPicPr>
        <p:blipFill rotWithShape="1">
          <a:blip r:embed="rId4">
            <a:extLst>
              <a:ext uri="{28A0092B-C50C-407E-A947-70E740481C1C}">
                <a14:useLocalDpi xmlns:a14="http://schemas.microsoft.com/office/drawing/2010/main" val="0"/>
              </a:ext>
            </a:extLst>
          </a:blip>
          <a:srcRect b="3996"/>
          <a:stretch/>
        </p:blipFill>
        <p:spPr>
          <a:xfrm>
            <a:off x="476231" y="4596660"/>
            <a:ext cx="3416300" cy="2109308"/>
          </a:xfrm>
          <a:prstGeom prst="rect">
            <a:avLst/>
          </a:prstGeom>
        </p:spPr>
      </p:pic>
      <p:pic>
        <p:nvPicPr>
          <p:cNvPr id="13" name="Picture 12" descr="A picture containing text, clock&#10;&#10;Description automatically generated">
            <a:extLst>
              <a:ext uri="{FF2B5EF4-FFF2-40B4-BE49-F238E27FC236}">
                <a16:creationId xmlns:a16="http://schemas.microsoft.com/office/drawing/2014/main" id="{7CB728EB-12F9-8543-B9FD-4D30BA2983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5828" y="4671055"/>
            <a:ext cx="2997200" cy="1943100"/>
          </a:xfrm>
          <a:prstGeom prst="rect">
            <a:avLst/>
          </a:prstGeom>
        </p:spPr>
      </p:pic>
      <p:pic>
        <p:nvPicPr>
          <p:cNvPr id="38" name="Picture 37">
            <a:extLst>
              <a:ext uri="{FF2B5EF4-FFF2-40B4-BE49-F238E27FC236}">
                <a16:creationId xmlns:a16="http://schemas.microsoft.com/office/drawing/2014/main" id="{4FB97A51-71E5-BA42-868B-8C774871A99E}"/>
              </a:ext>
            </a:extLst>
          </p:cNvPr>
          <p:cNvPicPr>
            <a:picLocks noChangeAspect="1"/>
          </p:cNvPicPr>
          <p:nvPr/>
        </p:nvPicPr>
        <p:blipFill>
          <a:blip r:embed="rId6"/>
          <a:stretch>
            <a:fillRect/>
          </a:stretch>
        </p:blipFill>
        <p:spPr>
          <a:xfrm>
            <a:off x="5394403" y="670154"/>
            <a:ext cx="2325515" cy="1849667"/>
          </a:xfrm>
          <a:prstGeom prst="rect">
            <a:avLst/>
          </a:prstGeom>
        </p:spPr>
      </p:pic>
      <p:sp>
        <p:nvSpPr>
          <p:cNvPr id="9" name="TextBox 8">
            <a:extLst>
              <a:ext uri="{FF2B5EF4-FFF2-40B4-BE49-F238E27FC236}">
                <a16:creationId xmlns:a16="http://schemas.microsoft.com/office/drawing/2014/main" id="{56926838-FCF2-B841-AF36-B56CE3861F25}"/>
              </a:ext>
            </a:extLst>
          </p:cNvPr>
          <p:cNvSpPr txBox="1"/>
          <p:nvPr/>
        </p:nvSpPr>
        <p:spPr>
          <a:xfrm>
            <a:off x="293589" y="2628781"/>
            <a:ext cx="8556822" cy="1815882"/>
          </a:xfrm>
          <a:prstGeom prst="rect">
            <a:avLst/>
          </a:prstGeom>
          <a:noFill/>
          <a:ln>
            <a:solidFill>
              <a:srgbClr val="002060"/>
            </a:solidFill>
          </a:ln>
        </p:spPr>
        <p:txBody>
          <a:bodyPr wrap="square" rtlCol="0">
            <a:spAutoFit/>
          </a:bodyPr>
          <a:lstStyle/>
          <a:p>
            <a:r>
              <a:rPr lang="en-US" sz="1400" b="1" dirty="0">
                <a:latin typeface="Courier New" panose="02070309020205020404" pitchFamily="49" charset="0"/>
                <a:cs typeface="Courier New" panose="02070309020205020404" pitchFamily="49" charset="0"/>
              </a:rPr>
              <a:t>def </a:t>
            </a:r>
            <a:r>
              <a:rPr lang="en-US" sz="1400" b="1" dirty="0" err="1">
                <a:latin typeface="Courier New" panose="02070309020205020404" pitchFamily="49" charset="0"/>
                <a:cs typeface="Courier New" panose="02070309020205020404" pitchFamily="49" charset="0"/>
              </a:rPr>
              <a:t>UndirUnweight</a:t>
            </a:r>
            <a:r>
              <a:rPr lang="en-US" sz="1400" b="1" dirty="0">
                <a:latin typeface="Courier New" panose="02070309020205020404" pitchFamily="49" charset="0"/>
                <a:cs typeface="Courier New" panose="02070309020205020404" pitchFamily="49" charset="0"/>
              </a:rPr>
              <a:t>(G):</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G_unw</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G.pattern</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typ</a:t>
            </a:r>
            <a:r>
              <a:rPr lang="en-US" sz="1400" b="1" dirty="0">
                <a:latin typeface="Courier New" panose="02070309020205020404" pitchFamily="49" charset="0"/>
                <a:cs typeface="Courier New" panose="02070309020205020404" pitchFamily="49" charset="0"/>
              </a:rPr>
              <a:t> = grb.UINT64) </a:t>
            </a:r>
            <a:r>
              <a:rPr lang="en-US" sz="1400" b="1" dirty="0">
                <a:solidFill>
                  <a:srgbClr val="00B050"/>
                </a:solidFill>
                <a:latin typeface="Courier New" panose="02070309020205020404" pitchFamily="49" charset="0"/>
                <a:cs typeface="Courier New" panose="02070309020205020404" pitchFamily="49" charset="0"/>
              </a:rPr>
              <a:t># replace weights with UINT64 identity</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G_nl</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G_unw.offdiag</a:t>
            </a:r>
            <a:r>
              <a:rPr lang="en-US" sz="1400" b="1" dirty="0">
                <a:latin typeface="Courier New" panose="02070309020205020404" pitchFamily="49" charset="0"/>
                <a:cs typeface="Courier New" panose="02070309020205020404" pitchFamily="49" charset="0"/>
              </a:rPr>
              <a:t>()              </a:t>
            </a:r>
            <a:r>
              <a:rPr lang="en-US" sz="1400" b="1" dirty="0">
                <a:solidFill>
                  <a:srgbClr val="00B050"/>
                </a:solidFill>
                <a:latin typeface="Courier New" panose="02070309020205020404" pitchFamily="49" charset="0"/>
                <a:cs typeface="Courier New" panose="02070309020205020404" pitchFamily="49" charset="0"/>
              </a:rPr>
              <a:t># make sure there are no self-loops</a:t>
            </a:r>
          </a:p>
          <a:p>
            <a:r>
              <a:rPr lang="en-US" sz="1400" b="1" dirty="0">
                <a:latin typeface="Courier New" panose="02070309020205020404" pitchFamily="49" charset="0"/>
                <a:cs typeface="Courier New" panose="02070309020205020404" pitchFamily="49" charset="0"/>
              </a:rPr>
              <a:t>    </a:t>
            </a:r>
          </a:p>
          <a:p>
            <a:r>
              <a:rPr lang="en-US" sz="1400" b="1" dirty="0">
                <a:solidFill>
                  <a:srgbClr val="00B050"/>
                </a:solidFill>
                <a:latin typeface="Courier New" panose="02070309020205020404" pitchFamily="49" charset="0"/>
                <a:cs typeface="Courier New" panose="02070309020205020404" pitchFamily="49" charset="0"/>
              </a:rPr>
              <a:t>    # make symmetric by adding (OR-</a:t>
            </a:r>
            <a:r>
              <a:rPr lang="en-US" sz="1400" b="1" dirty="0" err="1">
                <a:solidFill>
                  <a:srgbClr val="00B050"/>
                </a:solidFill>
                <a:latin typeface="Courier New" panose="02070309020205020404" pitchFamily="49" charset="0"/>
                <a:cs typeface="Courier New" panose="02070309020205020404" pitchFamily="49" charset="0"/>
              </a:rPr>
              <a:t>ing</a:t>
            </a:r>
            <a:r>
              <a:rPr lang="en-US" sz="1400" b="1" dirty="0">
                <a:solidFill>
                  <a:srgbClr val="00B050"/>
                </a:solidFill>
                <a:latin typeface="Courier New" panose="02070309020205020404" pitchFamily="49" charset="0"/>
                <a:cs typeface="Courier New" panose="02070309020205020404" pitchFamily="49" charset="0"/>
              </a:rPr>
              <a:t>) the matrix with its transpose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G_nl.eadd</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G_nl</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add_op</a:t>
            </a:r>
            <a:r>
              <a:rPr lang="en-US" sz="1400" b="1" dirty="0">
                <a:latin typeface="Courier New" panose="02070309020205020404" pitchFamily="49" charset="0"/>
                <a:cs typeface="Courier New" panose="02070309020205020404" pitchFamily="49" charset="0"/>
              </a:rPr>
              <a:t>=grb.types.UINT64.LOR, desc=grb.descriptor.T1,</a:t>
            </a:r>
          </a:p>
          <a:p>
            <a:r>
              <a:rPr lang="en-US" sz="1400" b="1" dirty="0">
                <a:latin typeface="Courier New" panose="02070309020205020404" pitchFamily="49" charset="0"/>
                <a:cs typeface="Courier New" panose="02070309020205020404" pitchFamily="49" charset="0"/>
              </a:rPr>
              <a:t>              out=</a:t>
            </a:r>
            <a:r>
              <a:rPr lang="en-US" sz="1400" b="1" dirty="0" err="1">
                <a:latin typeface="Courier New" panose="02070309020205020404" pitchFamily="49" charset="0"/>
                <a:cs typeface="Courier New" panose="02070309020205020404" pitchFamily="49" charset="0"/>
              </a:rPr>
              <a:t>G_nl</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G_nl</a:t>
            </a:r>
            <a:endParaRPr lang="en-US" sz="1400" b="1" dirty="0">
              <a:latin typeface="Courier New" panose="02070309020205020404" pitchFamily="49" charset="0"/>
              <a:cs typeface="Courier New" panose="02070309020205020404" pitchFamily="49" charset="0"/>
            </a:endParaRPr>
          </a:p>
        </p:txBody>
      </p:sp>
      <p:sp>
        <p:nvSpPr>
          <p:cNvPr id="12" name="Right Arrow 11">
            <a:extLst>
              <a:ext uri="{FF2B5EF4-FFF2-40B4-BE49-F238E27FC236}">
                <a16:creationId xmlns:a16="http://schemas.microsoft.com/office/drawing/2014/main" id="{E8B57679-1BEF-144A-A047-435E775251BF}"/>
              </a:ext>
            </a:extLst>
          </p:cNvPr>
          <p:cNvSpPr/>
          <p:nvPr/>
        </p:nvSpPr>
        <p:spPr bwMode="auto">
          <a:xfrm>
            <a:off x="4080680" y="1429576"/>
            <a:ext cx="1023582" cy="313898"/>
          </a:xfrm>
          <a:prstGeom prst="rightArrow">
            <a:avLst/>
          </a:prstGeom>
          <a:solidFill>
            <a:srgbClr val="002060"/>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5" name="Right Arrow 14">
            <a:extLst>
              <a:ext uri="{FF2B5EF4-FFF2-40B4-BE49-F238E27FC236}">
                <a16:creationId xmlns:a16="http://schemas.microsoft.com/office/drawing/2014/main" id="{5D352917-0832-D74B-8A37-9BCE03F99E74}"/>
              </a:ext>
            </a:extLst>
          </p:cNvPr>
          <p:cNvSpPr/>
          <p:nvPr/>
        </p:nvSpPr>
        <p:spPr bwMode="auto">
          <a:xfrm>
            <a:off x="4143553" y="5481227"/>
            <a:ext cx="1023582" cy="313898"/>
          </a:xfrm>
          <a:prstGeom prst="rightArrow">
            <a:avLst/>
          </a:prstGeom>
          <a:solidFill>
            <a:srgbClr val="002060"/>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2691658829"/>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EC570-B758-ED41-88FE-8FCAB5056DA2}"/>
              </a:ext>
            </a:extLst>
          </p:cNvPr>
          <p:cNvSpPr>
            <a:spLocks noGrp="1"/>
          </p:cNvSpPr>
          <p:nvPr>
            <p:ph type="title"/>
          </p:nvPr>
        </p:nvSpPr>
        <p:spPr/>
        <p:txBody>
          <a:bodyPr/>
          <a:lstStyle/>
          <a:p>
            <a:r>
              <a:rPr lang="en-US" dirty="0"/>
              <a:t>Counting Triangles</a:t>
            </a:r>
          </a:p>
        </p:txBody>
      </p:sp>
      <p:sp>
        <p:nvSpPr>
          <p:cNvPr id="3" name="Content Placeholder 2">
            <a:extLst>
              <a:ext uri="{FF2B5EF4-FFF2-40B4-BE49-F238E27FC236}">
                <a16:creationId xmlns:a16="http://schemas.microsoft.com/office/drawing/2014/main" id="{7D21E743-7E84-BC4A-9376-1DA995C7E222}"/>
              </a:ext>
            </a:extLst>
          </p:cNvPr>
          <p:cNvSpPr>
            <a:spLocks noGrp="1"/>
          </p:cNvSpPr>
          <p:nvPr>
            <p:ph idx="1"/>
          </p:nvPr>
        </p:nvSpPr>
        <p:spPr>
          <a:xfrm>
            <a:off x="453231" y="1008857"/>
            <a:ext cx="8237537" cy="1031509"/>
          </a:xfrm>
        </p:spPr>
        <p:txBody>
          <a:bodyPr/>
          <a:lstStyle/>
          <a:p>
            <a:r>
              <a:rPr lang="en-US" sz="2000" dirty="0"/>
              <a:t>Our goal is to count the number of triangles in an unweighted, undirected graph that has no self-edges.</a:t>
            </a:r>
          </a:p>
          <a:p>
            <a:r>
              <a:rPr lang="en-US" sz="2000" dirty="0"/>
              <a:t>Consider out undirected “logo” graph</a:t>
            </a:r>
          </a:p>
        </p:txBody>
      </p:sp>
      <p:sp>
        <p:nvSpPr>
          <p:cNvPr id="4" name="Slide Number Placeholder 3">
            <a:extLst>
              <a:ext uri="{FF2B5EF4-FFF2-40B4-BE49-F238E27FC236}">
                <a16:creationId xmlns:a16="http://schemas.microsoft.com/office/drawing/2014/main" id="{B3B3552D-5087-A047-9F53-042547D15324}"/>
              </a:ext>
            </a:extLst>
          </p:cNvPr>
          <p:cNvSpPr>
            <a:spLocks noGrp="1"/>
          </p:cNvSpPr>
          <p:nvPr>
            <p:ph type="sldNum" sz="quarter" idx="10"/>
          </p:nvPr>
        </p:nvSpPr>
        <p:spPr>
          <a:xfrm>
            <a:off x="8562109" y="6551613"/>
            <a:ext cx="581891" cy="304800"/>
          </a:xfrm>
        </p:spPr>
        <p:txBody>
          <a:bodyPr/>
          <a:lstStyle/>
          <a:p>
            <a:pPr>
              <a:defRPr/>
            </a:pPr>
            <a:fld id="{0C933AAA-F64E-4748-8A99-DCC60F15C72A}" type="slidenum">
              <a:rPr lang="en-US" smtClean="0">
                <a:solidFill>
                  <a:srgbClr val="000000"/>
                </a:solidFill>
                <a:ea typeface="ＭＳ Ｐゴシック" pitchFamily="34" charset="-128"/>
              </a:rPr>
              <a:pPr>
                <a:defRPr/>
              </a:pPr>
              <a:t>115</a:t>
            </a:fld>
            <a:endParaRPr lang="en-US" dirty="0">
              <a:solidFill>
                <a:srgbClr val="000000"/>
              </a:solidFill>
              <a:ea typeface="ＭＳ Ｐゴシック" pitchFamily="34" charset="-128"/>
            </a:endParaRPr>
          </a:p>
        </p:txBody>
      </p:sp>
      <p:pic>
        <p:nvPicPr>
          <p:cNvPr id="7" name="Picture 6">
            <a:extLst>
              <a:ext uri="{FF2B5EF4-FFF2-40B4-BE49-F238E27FC236}">
                <a16:creationId xmlns:a16="http://schemas.microsoft.com/office/drawing/2014/main" id="{5ABB23FC-518B-5347-B87E-60A7B00F80E0}"/>
              </a:ext>
            </a:extLst>
          </p:cNvPr>
          <p:cNvPicPr>
            <a:picLocks noChangeAspect="1"/>
          </p:cNvPicPr>
          <p:nvPr/>
        </p:nvPicPr>
        <p:blipFill>
          <a:blip r:embed="rId2"/>
          <a:stretch>
            <a:fillRect/>
          </a:stretch>
        </p:blipFill>
        <p:spPr>
          <a:xfrm>
            <a:off x="3446150" y="2037581"/>
            <a:ext cx="2123906" cy="1689311"/>
          </a:xfrm>
          <a:prstGeom prst="rect">
            <a:avLst/>
          </a:prstGeom>
        </p:spPr>
      </p:pic>
      <p:sp>
        <p:nvSpPr>
          <p:cNvPr id="8" name="Content Placeholder 2">
            <a:extLst>
              <a:ext uri="{FF2B5EF4-FFF2-40B4-BE49-F238E27FC236}">
                <a16:creationId xmlns:a16="http://schemas.microsoft.com/office/drawing/2014/main" id="{22F2029D-1C2D-B64F-B48C-74C6C344E453}"/>
              </a:ext>
            </a:extLst>
          </p:cNvPr>
          <p:cNvSpPr txBox="1">
            <a:spLocks/>
          </p:cNvSpPr>
          <p:nvPr/>
        </p:nvSpPr>
        <p:spPr bwMode="auto">
          <a:xfrm>
            <a:off x="453231" y="3726892"/>
            <a:ext cx="8237537" cy="264141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kern="0" dirty="0"/>
              <a:t>There are two Triangles:  (2,3,6) and (1,4,6)</a:t>
            </a:r>
          </a:p>
          <a:p>
            <a:r>
              <a:rPr lang="en-US" sz="2000" kern="0" dirty="0"/>
              <a:t>Think of the problem in terms of hops over edges between vertices.   In terms of hops, how would you define  a triangle?</a:t>
            </a:r>
          </a:p>
        </p:txBody>
      </p:sp>
    </p:spTree>
    <p:extLst>
      <p:ext uri="{BB962C8B-B14F-4D97-AF65-F5344CB8AC3E}">
        <p14:creationId xmlns:p14="http://schemas.microsoft.com/office/powerpoint/2010/main" val="2035319433"/>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EC570-B758-ED41-88FE-8FCAB5056DA2}"/>
              </a:ext>
            </a:extLst>
          </p:cNvPr>
          <p:cNvSpPr>
            <a:spLocks noGrp="1"/>
          </p:cNvSpPr>
          <p:nvPr>
            <p:ph type="title"/>
          </p:nvPr>
        </p:nvSpPr>
        <p:spPr/>
        <p:txBody>
          <a:bodyPr/>
          <a:lstStyle/>
          <a:p>
            <a:r>
              <a:rPr lang="en-US" dirty="0"/>
              <a:t>Counting Triangles</a:t>
            </a:r>
          </a:p>
        </p:txBody>
      </p:sp>
      <p:sp>
        <p:nvSpPr>
          <p:cNvPr id="3" name="Content Placeholder 2">
            <a:extLst>
              <a:ext uri="{FF2B5EF4-FFF2-40B4-BE49-F238E27FC236}">
                <a16:creationId xmlns:a16="http://schemas.microsoft.com/office/drawing/2014/main" id="{7D21E743-7E84-BC4A-9376-1DA995C7E222}"/>
              </a:ext>
            </a:extLst>
          </p:cNvPr>
          <p:cNvSpPr>
            <a:spLocks noGrp="1"/>
          </p:cNvSpPr>
          <p:nvPr>
            <p:ph idx="1"/>
          </p:nvPr>
        </p:nvSpPr>
        <p:spPr>
          <a:xfrm>
            <a:off x="453231" y="1008857"/>
            <a:ext cx="8237537" cy="1031509"/>
          </a:xfrm>
        </p:spPr>
        <p:txBody>
          <a:bodyPr/>
          <a:lstStyle/>
          <a:p>
            <a:r>
              <a:rPr lang="en-US" sz="2000" dirty="0"/>
              <a:t>Our goal is to count the number of triangles in an unweighted, undirected graph that has no self-edges.</a:t>
            </a:r>
          </a:p>
          <a:p>
            <a:r>
              <a:rPr lang="en-US" sz="2000" dirty="0"/>
              <a:t>Consider out undirected “logo” graph</a:t>
            </a:r>
          </a:p>
        </p:txBody>
      </p:sp>
      <p:sp>
        <p:nvSpPr>
          <p:cNvPr id="4" name="Slide Number Placeholder 3">
            <a:extLst>
              <a:ext uri="{FF2B5EF4-FFF2-40B4-BE49-F238E27FC236}">
                <a16:creationId xmlns:a16="http://schemas.microsoft.com/office/drawing/2014/main" id="{B3B3552D-5087-A047-9F53-042547D15324}"/>
              </a:ext>
            </a:extLst>
          </p:cNvPr>
          <p:cNvSpPr>
            <a:spLocks noGrp="1"/>
          </p:cNvSpPr>
          <p:nvPr>
            <p:ph type="sldNum" sz="quarter" idx="10"/>
          </p:nvPr>
        </p:nvSpPr>
        <p:spPr>
          <a:xfrm>
            <a:off x="8562109" y="6551613"/>
            <a:ext cx="581891" cy="304800"/>
          </a:xfrm>
        </p:spPr>
        <p:txBody>
          <a:bodyPr/>
          <a:lstStyle/>
          <a:p>
            <a:pPr>
              <a:defRPr/>
            </a:pPr>
            <a:fld id="{0C933AAA-F64E-4748-8A99-DCC60F15C72A}" type="slidenum">
              <a:rPr lang="en-US" smtClean="0">
                <a:solidFill>
                  <a:srgbClr val="000000"/>
                </a:solidFill>
                <a:ea typeface="ＭＳ Ｐゴシック" pitchFamily="34" charset="-128"/>
              </a:rPr>
              <a:pPr>
                <a:defRPr/>
              </a:pPr>
              <a:t>116</a:t>
            </a:fld>
            <a:endParaRPr lang="en-US" dirty="0">
              <a:solidFill>
                <a:srgbClr val="000000"/>
              </a:solidFill>
              <a:ea typeface="ＭＳ Ｐゴシック" pitchFamily="34" charset="-128"/>
            </a:endParaRPr>
          </a:p>
        </p:txBody>
      </p:sp>
      <p:pic>
        <p:nvPicPr>
          <p:cNvPr id="7" name="Picture 6">
            <a:extLst>
              <a:ext uri="{FF2B5EF4-FFF2-40B4-BE49-F238E27FC236}">
                <a16:creationId xmlns:a16="http://schemas.microsoft.com/office/drawing/2014/main" id="{5ABB23FC-518B-5347-B87E-60A7B00F80E0}"/>
              </a:ext>
            </a:extLst>
          </p:cNvPr>
          <p:cNvPicPr>
            <a:picLocks noChangeAspect="1"/>
          </p:cNvPicPr>
          <p:nvPr/>
        </p:nvPicPr>
        <p:blipFill>
          <a:blip r:embed="rId2"/>
          <a:stretch>
            <a:fillRect/>
          </a:stretch>
        </p:blipFill>
        <p:spPr>
          <a:xfrm>
            <a:off x="3446150" y="2037581"/>
            <a:ext cx="2123906" cy="1689311"/>
          </a:xfrm>
          <a:prstGeom prst="rect">
            <a:avLst/>
          </a:prstGeom>
        </p:spPr>
      </p:pic>
      <p:sp>
        <p:nvSpPr>
          <p:cNvPr id="8" name="Content Placeholder 2">
            <a:extLst>
              <a:ext uri="{FF2B5EF4-FFF2-40B4-BE49-F238E27FC236}">
                <a16:creationId xmlns:a16="http://schemas.microsoft.com/office/drawing/2014/main" id="{22F2029D-1C2D-B64F-B48C-74C6C344E453}"/>
              </a:ext>
            </a:extLst>
          </p:cNvPr>
          <p:cNvSpPr txBox="1">
            <a:spLocks/>
          </p:cNvSpPr>
          <p:nvPr/>
        </p:nvSpPr>
        <p:spPr bwMode="auto">
          <a:xfrm>
            <a:off x="453231" y="3726892"/>
            <a:ext cx="8237537" cy="264141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kern="0" dirty="0"/>
              <a:t>There are two Triangles:  (2,3,6) and (1,4,6)</a:t>
            </a:r>
          </a:p>
          <a:p>
            <a:r>
              <a:rPr lang="en-US" sz="2000" kern="0" dirty="0"/>
              <a:t>Think of the problem in terms of hops over edges between vertices.   In terms of hops, how would you define  a triangle?</a:t>
            </a:r>
          </a:p>
          <a:p>
            <a:pPr lvl="1"/>
            <a:r>
              <a:rPr lang="en-US" sz="1800" kern="0" dirty="0"/>
              <a:t>A triangle occurs when a node is connected to another node in two ways: </a:t>
            </a:r>
          </a:p>
          <a:p>
            <a:pPr marL="1033462" lvl="2" indent="-342900">
              <a:buFont typeface="+mj-lt"/>
              <a:buAutoNum type="arabicPeriod"/>
            </a:pPr>
            <a:r>
              <a:rPr lang="en-US" sz="1600" kern="0" dirty="0"/>
              <a:t>A</a:t>
            </a:r>
            <a:r>
              <a:rPr lang="en-US" kern="0" dirty="0"/>
              <a:t> two-hop “wedge”, </a:t>
            </a:r>
          </a:p>
          <a:p>
            <a:pPr marL="1033462" lvl="2" indent="-342900">
              <a:buFont typeface="+mj-lt"/>
              <a:buAutoNum type="arabicPeriod"/>
            </a:pPr>
            <a:r>
              <a:rPr lang="en-US" kern="0" dirty="0"/>
              <a:t>A direct edge (i.e. one hop)</a:t>
            </a:r>
          </a:p>
        </p:txBody>
      </p:sp>
      <p:sp>
        <p:nvSpPr>
          <p:cNvPr id="15" name="Freeform 14">
            <a:extLst>
              <a:ext uri="{FF2B5EF4-FFF2-40B4-BE49-F238E27FC236}">
                <a16:creationId xmlns:a16="http://schemas.microsoft.com/office/drawing/2014/main" id="{A573C7C9-B519-734C-BD89-7A2CD520C5C6}"/>
              </a:ext>
            </a:extLst>
          </p:cNvPr>
          <p:cNvSpPr/>
          <p:nvPr/>
        </p:nvSpPr>
        <p:spPr bwMode="auto">
          <a:xfrm>
            <a:off x="4615032" y="2355924"/>
            <a:ext cx="720762" cy="537882"/>
          </a:xfrm>
          <a:custGeom>
            <a:avLst/>
            <a:gdLst>
              <a:gd name="connsiteX0" fmla="*/ 53788 w 720762"/>
              <a:gd name="connsiteY0" fmla="*/ 0 h 537882"/>
              <a:gd name="connsiteX1" fmla="*/ 193638 w 720762"/>
              <a:gd name="connsiteY1" fmla="*/ 43030 h 537882"/>
              <a:gd name="connsiteX2" fmla="*/ 258184 w 720762"/>
              <a:gd name="connsiteY2" fmla="*/ 64545 h 537882"/>
              <a:gd name="connsiteX3" fmla="*/ 301214 w 720762"/>
              <a:gd name="connsiteY3" fmla="*/ 75303 h 537882"/>
              <a:gd name="connsiteX4" fmla="*/ 365760 w 720762"/>
              <a:gd name="connsiteY4" fmla="*/ 96818 h 537882"/>
              <a:gd name="connsiteX5" fmla="*/ 441064 w 720762"/>
              <a:gd name="connsiteY5" fmla="*/ 118334 h 537882"/>
              <a:gd name="connsiteX6" fmla="*/ 462579 w 720762"/>
              <a:gd name="connsiteY6" fmla="*/ 150607 h 537882"/>
              <a:gd name="connsiteX7" fmla="*/ 527125 w 720762"/>
              <a:gd name="connsiteY7" fmla="*/ 182880 h 537882"/>
              <a:gd name="connsiteX8" fmla="*/ 548640 w 720762"/>
              <a:gd name="connsiteY8" fmla="*/ 215153 h 537882"/>
              <a:gd name="connsiteX9" fmla="*/ 602428 w 720762"/>
              <a:gd name="connsiteY9" fmla="*/ 268941 h 537882"/>
              <a:gd name="connsiteX10" fmla="*/ 623944 w 720762"/>
              <a:gd name="connsiteY10" fmla="*/ 333487 h 537882"/>
              <a:gd name="connsiteX11" fmla="*/ 634701 w 720762"/>
              <a:gd name="connsiteY11" fmla="*/ 365760 h 537882"/>
              <a:gd name="connsiteX12" fmla="*/ 699247 w 720762"/>
              <a:gd name="connsiteY12" fmla="*/ 419548 h 537882"/>
              <a:gd name="connsiteX13" fmla="*/ 720762 w 720762"/>
              <a:gd name="connsiteY13" fmla="*/ 451821 h 537882"/>
              <a:gd name="connsiteX14" fmla="*/ 710005 w 720762"/>
              <a:gd name="connsiteY14" fmla="*/ 494851 h 537882"/>
              <a:gd name="connsiteX15" fmla="*/ 613186 w 720762"/>
              <a:gd name="connsiteY15" fmla="*/ 462578 h 537882"/>
              <a:gd name="connsiteX16" fmla="*/ 580913 w 720762"/>
              <a:gd name="connsiteY16" fmla="*/ 451821 h 537882"/>
              <a:gd name="connsiteX17" fmla="*/ 548640 w 720762"/>
              <a:gd name="connsiteY17" fmla="*/ 441063 h 537882"/>
              <a:gd name="connsiteX18" fmla="*/ 387275 w 720762"/>
              <a:gd name="connsiteY18" fmla="*/ 419548 h 537882"/>
              <a:gd name="connsiteX19" fmla="*/ 204395 w 720762"/>
              <a:gd name="connsiteY19" fmla="*/ 430305 h 537882"/>
              <a:gd name="connsiteX20" fmla="*/ 129092 w 720762"/>
              <a:gd name="connsiteY20" fmla="*/ 451821 h 537882"/>
              <a:gd name="connsiteX21" fmla="*/ 107576 w 720762"/>
              <a:gd name="connsiteY21" fmla="*/ 473336 h 537882"/>
              <a:gd name="connsiteX22" fmla="*/ 75304 w 720762"/>
              <a:gd name="connsiteY22" fmla="*/ 484094 h 537882"/>
              <a:gd name="connsiteX23" fmla="*/ 64546 w 720762"/>
              <a:gd name="connsiteY23" fmla="*/ 516367 h 537882"/>
              <a:gd name="connsiteX24" fmla="*/ 0 w 720762"/>
              <a:gd name="connsiteY24" fmla="*/ 537882 h 53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0762" h="537882">
                <a:moveTo>
                  <a:pt x="53788" y="0"/>
                </a:moveTo>
                <a:cubicBezTo>
                  <a:pt x="150248" y="57876"/>
                  <a:pt x="62104" y="14845"/>
                  <a:pt x="193638" y="43030"/>
                </a:cubicBezTo>
                <a:cubicBezTo>
                  <a:pt x="215814" y="47782"/>
                  <a:pt x="236182" y="59044"/>
                  <a:pt x="258184" y="64545"/>
                </a:cubicBezTo>
                <a:cubicBezTo>
                  <a:pt x="272527" y="68131"/>
                  <a:pt x="287053" y="71055"/>
                  <a:pt x="301214" y="75303"/>
                </a:cubicBezTo>
                <a:cubicBezTo>
                  <a:pt x="322937" y="81820"/>
                  <a:pt x="343758" y="91317"/>
                  <a:pt x="365760" y="96818"/>
                </a:cubicBezTo>
                <a:cubicBezTo>
                  <a:pt x="419792" y="110326"/>
                  <a:pt x="394765" y="102900"/>
                  <a:pt x="441064" y="118334"/>
                </a:cubicBezTo>
                <a:cubicBezTo>
                  <a:pt x="448236" y="129092"/>
                  <a:pt x="453437" y="141465"/>
                  <a:pt x="462579" y="150607"/>
                </a:cubicBezTo>
                <a:cubicBezTo>
                  <a:pt x="483432" y="171460"/>
                  <a:pt x="500878" y="174131"/>
                  <a:pt x="527125" y="182880"/>
                </a:cubicBezTo>
                <a:cubicBezTo>
                  <a:pt x="534297" y="193638"/>
                  <a:pt x="539498" y="206011"/>
                  <a:pt x="548640" y="215153"/>
                </a:cubicBezTo>
                <a:cubicBezTo>
                  <a:pt x="585935" y="252448"/>
                  <a:pt x="579477" y="217302"/>
                  <a:pt x="602428" y="268941"/>
                </a:cubicBezTo>
                <a:cubicBezTo>
                  <a:pt x="611639" y="289666"/>
                  <a:pt x="616772" y="311972"/>
                  <a:pt x="623944" y="333487"/>
                </a:cubicBezTo>
                <a:cubicBezTo>
                  <a:pt x="627530" y="344245"/>
                  <a:pt x="625266" y="359470"/>
                  <a:pt x="634701" y="365760"/>
                </a:cubicBezTo>
                <a:cubicBezTo>
                  <a:pt x="666434" y="386915"/>
                  <a:pt x="673363" y="388486"/>
                  <a:pt x="699247" y="419548"/>
                </a:cubicBezTo>
                <a:cubicBezTo>
                  <a:pt x="707524" y="429480"/>
                  <a:pt x="713590" y="441063"/>
                  <a:pt x="720762" y="451821"/>
                </a:cubicBezTo>
                <a:cubicBezTo>
                  <a:pt x="717176" y="466164"/>
                  <a:pt x="724221" y="490789"/>
                  <a:pt x="710005" y="494851"/>
                </a:cubicBezTo>
                <a:lnTo>
                  <a:pt x="613186" y="462578"/>
                </a:lnTo>
                <a:lnTo>
                  <a:pt x="580913" y="451821"/>
                </a:lnTo>
                <a:cubicBezTo>
                  <a:pt x="570155" y="448235"/>
                  <a:pt x="559866" y="442667"/>
                  <a:pt x="548640" y="441063"/>
                </a:cubicBezTo>
                <a:cubicBezTo>
                  <a:pt x="444716" y="426216"/>
                  <a:pt x="498496" y="433450"/>
                  <a:pt x="387275" y="419548"/>
                </a:cubicBezTo>
                <a:cubicBezTo>
                  <a:pt x="326315" y="423134"/>
                  <a:pt x="265185" y="424516"/>
                  <a:pt x="204395" y="430305"/>
                </a:cubicBezTo>
                <a:cubicBezTo>
                  <a:pt x="185485" y="432106"/>
                  <a:pt x="148454" y="445367"/>
                  <a:pt x="129092" y="451821"/>
                </a:cubicBezTo>
                <a:cubicBezTo>
                  <a:pt x="121920" y="458993"/>
                  <a:pt x="116273" y="468118"/>
                  <a:pt x="107576" y="473336"/>
                </a:cubicBezTo>
                <a:cubicBezTo>
                  <a:pt x="97853" y="479170"/>
                  <a:pt x="83322" y="476076"/>
                  <a:pt x="75304" y="484094"/>
                </a:cubicBezTo>
                <a:cubicBezTo>
                  <a:pt x="67286" y="492112"/>
                  <a:pt x="73773" y="509776"/>
                  <a:pt x="64546" y="516367"/>
                </a:cubicBezTo>
                <a:cubicBezTo>
                  <a:pt x="46091" y="529549"/>
                  <a:pt x="0" y="537882"/>
                  <a:pt x="0" y="537882"/>
                </a:cubicBezTo>
              </a:path>
            </a:pathLst>
          </a:custGeom>
          <a:ln w="63500">
            <a:solidFill>
              <a:schemeClr val="accent1">
                <a:shade val="95000"/>
                <a:satMod val="105000"/>
                <a:alpha val="47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pic>
        <p:nvPicPr>
          <p:cNvPr id="17" name="Picture 16">
            <a:extLst>
              <a:ext uri="{FF2B5EF4-FFF2-40B4-BE49-F238E27FC236}">
                <a16:creationId xmlns:a16="http://schemas.microsoft.com/office/drawing/2014/main" id="{6BE06D9C-25D5-984F-8178-A4B138368BC3}"/>
              </a:ext>
            </a:extLst>
          </p:cNvPr>
          <p:cNvPicPr>
            <a:picLocks noChangeAspect="1"/>
          </p:cNvPicPr>
          <p:nvPr/>
        </p:nvPicPr>
        <p:blipFill>
          <a:blip r:embed="rId3"/>
          <a:stretch>
            <a:fillRect/>
          </a:stretch>
        </p:blipFill>
        <p:spPr>
          <a:xfrm>
            <a:off x="3636087" y="5088836"/>
            <a:ext cx="337968" cy="259109"/>
          </a:xfrm>
          <a:prstGeom prst="rect">
            <a:avLst/>
          </a:prstGeom>
        </p:spPr>
      </p:pic>
      <p:sp>
        <p:nvSpPr>
          <p:cNvPr id="19" name="Freeform 18">
            <a:extLst>
              <a:ext uri="{FF2B5EF4-FFF2-40B4-BE49-F238E27FC236}">
                <a16:creationId xmlns:a16="http://schemas.microsoft.com/office/drawing/2014/main" id="{A3705507-B409-3446-847C-A31DA80397D3}"/>
              </a:ext>
            </a:extLst>
          </p:cNvPr>
          <p:cNvSpPr/>
          <p:nvPr/>
        </p:nvSpPr>
        <p:spPr bwMode="auto">
          <a:xfrm>
            <a:off x="4572001" y="2420469"/>
            <a:ext cx="92822" cy="376517"/>
          </a:xfrm>
          <a:custGeom>
            <a:avLst/>
            <a:gdLst>
              <a:gd name="connsiteX0" fmla="*/ 21515 w 92822"/>
              <a:gd name="connsiteY0" fmla="*/ 0 h 376517"/>
              <a:gd name="connsiteX1" fmla="*/ 75303 w 92822"/>
              <a:gd name="connsiteY1" fmla="*/ 32273 h 376517"/>
              <a:gd name="connsiteX2" fmla="*/ 75303 w 92822"/>
              <a:gd name="connsiteY2" fmla="*/ 236668 h 376517"/>
              <a:gd name="connsiteX3" fmla="*/ 64546 w 92822"/>
              <a:gd name="connsiteY3" fmla="*/ 268941 h 376517"/>
              <a:gd name="connsiteX4" fmla="*/ 43030 w 92822"/>
              <a:gd name="connsiteY4" fmla="*/ 290456 h 376517"/>
              <a:gd name="connsiteX5" fmla="*/ 0 w 92822"/>
              <a:gd name="connsiteY5" fmla="*/ 376517 h 376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22" h="376517">
                <a:moveTo>
                  <a:pt x="21515" y="0"/>
                </a:moveTo>
                <a:cubicBezTo>
                  <a:pt x="39444" y="10758"/>
                  <a:pt x="68691" y="12437"/>
                  <a:pt x="75303" y="32273"/>
                </a:cubicBezTo>
                <a:cubicBezTo>
                  <a:pt x="102038" y="112478"/>
                  <a:pt x="95024" y="167645"/>
                  <a:pt x="75303" y="236668"/>
                </a:cubicBezTo>
                <a:cubicBezTo>
                  <a:pt x="72188" y="247571"/>
                  <a:pt x="70380" y="259217"/>
                  <a:pt x="64546" y="268941"/>
                </a:cubicBezTo>
                <a:cubicBezTo>
                  <a:pt x="59328" y="277638"/>
                  <a:pt x="50202" y="283284"/>
                  <a:pt x="43030" y="290456"/>
                </a:cubicBezTo>
                <a:cubicBezTo>
                  <a:pt x="18308" y="364624"/>
                  <a:pt x="37552" y="338965"/>
                  <a:pt x="0" y="376517"/>
                </a:cubicBezTo>
              </a:path>
            </a:pathLst>
          </a:custGeom>
          <a:noFill/>
          <a:ln w="50800" cap="flat" cmpd="sng" algn="ctr">
            <a:solidFill>
              <a:srgbClr val="7030A0">
                <a:alpha val="37505"/>
              </a:srgb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pic>
        <p:nvPicPr>
          <p:cNvPr id="21" name="Picture 20">
            <a:extLst>
              <a:ext uri="{FF2B5EF4-FFF2-40B4-BE49-F238E27FC236}">
                <a16:creationId xmlns:a16="http://schemas.microsoft.com/office/drawing/2014/main" id="{B50B7E9D-879D-E24B-865B-6C6039C73F05}"/>
              </a:ext>
            </a:extLst>
          </p:cNvPr>
          <p:cNvPicPr>
            <a:picLocks noChangeAspect="1"/>
          </p:cNvPicPr>
          <p:nvPr/>
        </p:nvPicPr>
        <p:blipFill>
          <a:blip r:embed="rId4"/>
          <a:stretch>
            <a:fillRect/>
          </a:stretch>
        </p:blipFill>
        <p:spPr>
          <a:xfrm>
            <a:off x="4285456" y="5413418"/>
            <a:ext cx="121409" cy="375264"/>
          </a:xfrm>
          <a:prstGeom prst="rect">
            <a:avLst/>
          </a:prstGeom>
        </p:spPr>
      </p:pic>
    </p:spTree>
    <p:extLst>
      <p:ext uri="{BB962C8B-B14F-4D97-AF65-F5344CB8AC3E}">
        <p14:creationId xmlns:p14="http://schemas.microsoft.com/office/powerpoint/2010/main" val="3845576935"/>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EC570-B758-ED41-88FE-8FCAB5056DA2}"/>
              </a:ext>
            </a:extLst>
          </p:cNvPr>
          <p:cNvSpPr>
            <a:spLocks noGrp="1"/>
          </p:cNvSpPr>
          <p:nvPr>
            <p:ph type="title"/>
          </p:nvPr>
        </p:nvSpPr>
        <p:spPr/>
        <p:txBody>
          <a:bodyPr/>
          <a:lstStyle/>
          <a:p>
            <a:r>
              <a:rPr lang="en-US" dirty="0"/>
              <a:t>Finding wedges</a:t>
            </a:r>
          </a:p>
        </p:txBody>
      </p:sp>
      <p:sp>
        <p:nvSpPr>
          <p:cNvPr id="3" name="Content Placeholder 2">
            <a:extLst>
              <a:ext uri="{FF2B5EF4-FFF2-40B4-BE49-F238E27FC236}">
                <a16:creationId xmlns:a16="http://schemas.microsoft.com/office/drawing/2014/main" id="{7D21E743-7E84-BC4A-9376-1DA995C7E222}"/>
              </a:ext>
            </a:extLst>
          </p:cNvPr>
          <p:cNvSpPr>
            <a:spLocks noGrp="1"/>
          </p:cNvSpPr>
          <p:nvPr>
            <p:ph idx="1"/>
          </p:nvPr>
        </p:nvSpPr>
        <p:spPr>
          <a:xfrm>
            <a:off x="338931" y="863384"/>
            <a:ext cx="5447386" cy="889000"/>
          </a:xfrm>
        </p:spPr>
        <p:txBody>
          <a:bodyPr/>
          <a:lstStyle/>
          <a:p>
            <a:r>
              <a:rPr lang="en-US" sz="1800" dirty="0"/>
              <a:t>How do we find all the “wedges” in a graph?</a:t>
            </a:r>
          </a:p>
          <a:p>
            <a:r>
              <a:rPr lang="en-US" sz="1800" dirty="0"/>
              <a:t>Or put in other terms … how do we find all the two hop paths between nodes in a Graph?</a:t>
            </a:r>
          </a:p>
        </p:txBody>
      </p:sp>
      <p:sp>
        <p:nvSpPr>
          <p:cNvPr id="4" name="Slide Number Placeholder 3">
            <a:extLst>
              <a:ext uri="{FF2B5EF4-FFF2-40B4-BE49-F238E27FC236}">
                <a16:creationId xmlns:a16="http://schemas.microsoft.com/office/drawing/2014/main" id="{B3B3552D-5087-A047-9F53-042547D15324}"/>
              </a:ext>
            </a:extLst>
          </p:cNvPr>
          <p:cNvSpPr>
            <a:spLocks noGrp="1"/>
          </p:cNvSpPr>
          <p:nvPr>
            <p:ph type="sldNum" sz="quarter" idx="10"/>
          </p:nvPr>
        </p:nvSpPr>
        <p:spPr>
          <a:xfrm>
            <a:off x="8562109" y="6551613"/>
            <a:ext cx="581891" cy="304800"/>
          </a:xfrm>
        </p:spPr>
        <p:txBody>
          <a:bodyPr/>
          <a:lstStyle/>
          <a:p>
            <a:pPr>
              <a:defRPr/>
            </a:pPr>
            <a:fld id="{0C933AAA-F64E-4748-8A99-DCC60F15C72A}" type="slidenum">
              <a:rPr lang="en-US" smtClean="0">
                <a:solidFill>
                  <a:srgbClr val="000000"/>
                </a:solidFill>
                <a:ea typeface="ＭＳ Ｐゴシック" pitchFamily="34" charset="-128"/>
              </a:rPr>
              <a:pPr>
                <a:defRPr/>
              </a:pPr>
              <a:t>117</a:t>
            </a:fld>
            <a:endParaRPr lang="en-US" dirty="0">
              <a:solidFill>
                <a:srgbClr val="000000"/>
              </a:solidFill>
              <a:ea typeface="ＭＳ Ｐゴシック" pitchFamily="34" charset="-128"/>
            </a:endParaRPr>
          </a:p>
        </p:txBody>
      </p:sp>
      <p:sp>
        <p:nvSpPr>
          <p:cNvPr id="8" name="Content Placeholder 2">
            <a:extLst>
              <a:ext uri="{FF2B5EF4-FFF2-40B4-BE49-F238E27FC236}">
                <a16:creationId xmlns:a16="http://schemas.microsoft.com/office/drawing/2014/main" id="{22F2029D-1C2D-B64F-B48C-74C6C344E453}"/>
              </a:ext>
            </a:extLst>
          </p:cNvPr>
          <p:cNvSpPr txBox="1">
            <a:spLocks/>
          </p:cNvSpPr>
          <p:nvPr/>
        </p:nvSpPr>
        <p:spPr bwMode="auto">
          <a:xfrm>
            <a:off x="338931" y="1798277"/>
            <a:ext cx="8237537" cy="62540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1800" kern="0" dirty="0"/>
              <a:t>Remember in Exercise 8 … we learned to think of multiplication by an adjacency matrix as advancing a wavefront as you traverse a graph?</a:t>
            </a:r>
          </a:p>
        </p:txBody>
      </p:sp>
      <p:grpSp>
        <p:nvGrpSpPr>
          <p:cNvPr id="9" name="Group 8">
            <a:extLst>
              <a:ext uri="{FF2B5EF4-FFF2-40B4-BE49-F238E27FC236}">
                <a16:creationId xmlns:a16="http://schemas.microsoft.com/office/drawing/2014/main" id="{125CD07F-ECB7-7C4F-AB7D-5B16AD0715C5}"/>
              </a:ext>
            </a:extLst>
          </p:cNvPr>
          <p:cNvGrpSpPr/>
          <p:nvPr/>
        </p:nvGrpSpPr>
        <p:grpSpPr>
          <a:xfrm>
            <a:off x="6452562" y="124086"/>
            <a:ext cx="2123906" cy="1689311"/>
            <a:chOff x="6426467" y="489693"/>
            <a:chExt cx="2123906" cy="1689311"/>
          </a:xfrm>
        </p:grpSpPr>
        <p:pic>
          <p:nvPicPr>
            <p:cNvPr id="7" name="Picture 6">
              <a:extLst>
                <a:ext uri="{FF2B5EF4-FFF2-40B4-BE49-F238E27FC236}">
                  <a16:creationId xmlns:a16="http://schemas.microsoft.com/office/drawing/2014/main" id="{5ABB23FC-518B-5347-B87E-60A7B00F80E0}"/>
                </a:ext>
              </a:extLst>
            </p:cNvPr>
            <p:cNvPicPr>
              <a:picLocks noChangeAspect="1"/>
            </p:cNvPicPr>
            <p:nvPr/>
          </p:nvPicPr>
          <p:blipFill>
            <a:blip r:embed="rId2"/>
            <a:stretch>
              <a:fillRect/>
            </a:stretch>
          </p:blipFill>
          <p:spPr>
            <a:xfrm>
              <a:off x="6426467" y="489693"/>
              <a:ext cx="2123906" cy="1689311"/>
            </a:xfrm>
            <a:prstGeom prst="rect">
              <a:avLst/>
            </a:prstGeom>
          </p:spPr>
        </p:pic>
        <p:sp>
          <p:nvSpPr>
            <p:cNvPr id="15" name="Freeform 14">
              <a:extLst>
                <a:ext uri="{FF2B5EF4-FFF2-40B4-BE49-F238E27FC236}">
                  <a16:creationId xmlns:a16="http://schemas.microsoft.com/office/drawing/2014/main" id="{A573C7C9-B519-734C-BD89-7A2CD520C5C6}"/>
                </a:ext>
              </a:extLst>
            </p:cNvPr>
            <p:cNvSpPr/>
            <p:nvPr/>
          </p:nvSpPr>
          <p:spPr bwMode="auto">
            <a:xfrm>
              <a:off x="7595349" y="808036"/>
              <a:ext cx="720762" cy="537882"/>
            </a:xfrm>
            <a:custGeom>
              <a:avLst/>
              <a:gdLst>
                <a:gd name="connsiteX0" fmla="*/ 53788 w 720762"/>
                <a:gd name="connsiteY0" fmla="*/ 0 h 537882"/>
                <a:gd name="connsiteX1" fmla="*/ 193638 w 720762"/>
                <a:gd name="connsiteY1" fmla="*/ 43030 h 537882"/>
                <a:gd name="connsiteX2" fmla="*/ 258184 w 720762"/>
                <a:gd name="connsiteY2" fmla="*/ 64545 h 537882"/>
                <a:gd name="connsiteX3" fmla="*/ 301214 w 720762"/>
                <a:gd name="connsiteY3" fmla="*/ 75303 h 537882"/>
                <a:gd name="connsiteX4" fmla="*/ 365760 w 720762"/>
                <a:gd name="connsiteY4" fmla="*/ 96818 h 537882"/>
                <a:gd name="connsiteX5" fmla="*/ 441064 w 720762"/>
                <a:gd name="connsiteY5" fmla="*/ 118334 h 537882"/>
                <a:gd name="connsiteX6" fmla="*/ 462579 w 720762"/>
                <a:gd name="connsiteY6" fmla="*/ 150607 h 537882"/>
                <a:gd name="connsiteX7" fmla="*/ 527125 w 720762"/>
                <a:gd name="connsiteY7" fmla="*/ 182880 h 537882"/>
                <a:gd name="connsiteX8" fmla="*/ 548640 w 720762"/>
                <a:gd name="connsiteY8" fmla="*/ 215153 h 537882"/>
                <a:gd name="connsiteX9" fmla="*/ 602428 w 720762"/>
                <a:gd name="connsiteY9" fmla="*/ 268941 h 537882"/>
                <a:gd name="connsiteX10" fmla="*/ 623944 w 720762"/>
                <a:gd name="connsiteY10" fmla="*/ 333487 h 537882"/>
                <a:gd name="connsiteX11" fmla="*/ 634701 w 720762"/>
                <a:gd name="connsiteY11" fmla="*/ 365760 h 537882"/>
                <a:gd name="connsiteX12" fmla="*/ 699247 w 720762"/>
                <a:gd name="connsiteY12" fmla="*/ 419548 h 537882"/>
                <a:gd name="connsiteX13" fmla="*/ 720762 w 720762"/>
                <a:gd name="connsiteY13" fmla="*/ 451821 h 537882"/>
                <a:gd name="connsiteX14" fmla="*/ 710005 w 720762"/>
                <a:gd name="connsiteY14" fmla="*/ 494851 h 537882"/>
                <a:gd name="connsiteX15" fmla="*/ 613186 w 720762"/>
                <a:gd name="connsiteY15" fmla="*/ 462578 h 537882"/>
                <a:gd name="connsiteX16" fmla="*/ 580913 w 720762"/>
                <a:gd name="connsiteY16" fmla="*/ 451821 h 537882"/>
                <a:gd name="connsiteX17" fmla="*/ 548640 w 720762"/>
                <a:gd name="connsiteY17" fmla="*/ 441063 h 537882"/>
                <a:gd name="connsiteX18" fmla="*/ 387275 w 720762"/>
                <a:gd name="connsiteY18" fmla="*/ 419548 h 537882"/>
                <a:gd name="connsiteX19" fmla="*/ 204395 w 720762"/>
                <a:gd name="connsiteY19" fmla="*/ 430305 h 537882"/>
                <a:gd name="connsiteX20" fmla="*/ 129092 w 720762"/>
                <a:gd name="connsiteY20" fmla="*/ 451821 h 537882"/>
                <a:gd name="connsiteX21" fmla="*/ 107576 w 720762"/>
                <a:gd name="connsiteY21" fmla="*/ 473336 h 537882"/>
                <a:gd name="connsiteX22" fmla="*/ 75304 w 720762"/>
                <a:gd name="connsiteY22" fmla="*/ 484094 h 537882"/>
                <a:gd name="connsiteX23" fmla="*/ 64546 w 720762"/>
                <a:gd name="connsiteY23" fmla="*/ 516367 h 537882"/>
                <a:gd name="connsiteX24" fmla="*/ 0 w 720762"/>
                <a:gd name="connsiteY24" fmla="*/ 537882 h 53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0762" h="537882">
                  <a:moveTo>
                    <a:pt x="53788" y="0"/>
                  </a:moveTo>
                  <a:cubicBezTo>
                    <a:pt x="150248" y="57876"/>
                    <a:pt x="62104" y="14845"/>
                    <a:pt x="193638" y="43030"/>
                  </a:cubicBezTo>
                  <a:cubicBezTo>
                    <a:pt x="215814" y="47782"/>
                    <a:pt x="236182" y="59044"/>
                    <a:pt x="258184" y="64545"/>
                  </a:cubicBezTo>
                  <a:cubicBezTo>
                    <a:pt x="272527" y="68131"/>
                    <a:pt x="287053" y="71055"/>
                    <a:pt x="301214" y="75303"/>
                  </a:cubicBezTo>
                  <a:cubicBezTo>
                    <a:pt x="322937" y="81820"/>
                    <a:pt x="343758" y="91317"/>
                    <a:pt x="365760" y="96818"/>
                  </a:cubicBezTo>
                  <a:cubicBezTo>
                    <a:pt x="419792" y="110326"/>
                    <a:pt x="394765" y="102900"/>
                    <a:pt x="441064" y="118334"/>
                  </a:cubicBezTo>
                  <a:cubicBezTo>
                    <a:pt x="448236" y="129092"/>
                    <a:pt x="453437" y="141465"/>
                    <a:pt x="462579" y="150607"/>
                  </a:cubicBezTo>
                  <a:cubicBezTo>
                    <a:pt x="483432" y="171460"/>
                    <a:pt x="500878" y="174131"/>
                    <a:pt x="527125" y="182880"/>
                  </a:cubicBezTo>
                  <a:cubicBezTo>
                    <a:pt x="534297" y="193638"/>
                    <a:pt x="539498" y="206011"/>
                    <a:pt x="548640" y="215153"/>
                  </a:cubicBezTo>
                  <a:cubicBezTo>
                    <a:pt x="585935" y="252448"/>
                    <a:pt x="579477" y="217302"/>
                    <a:pt x="602428" y="268941"/>
                  </a:cubicBezTo>
                  <a:cubicBezTo>
                    <a:pt x="611639" y="289666"/>
                    <a:pt x="616772" y="311972"/>
                    <a:pt x="623944" y="333487"/>
                  </a:cubicBezTo>
                  <a:cubicBezTo>
                    <a:pt x="627530" y="344245"/>
                    <a:pt x="625266" y="359470"/>
                    <a:pt x="634701" y="365760"/>
                  </a:cubicBezTo>
                  <a:cubicBezTo>
                    <a:pt x="666434" y="386915"/>
                    <a:pt x="673363" y="388486"/>
                    <a:pt x="699247" y="419548"/>
                  </a:cubicBezTo>
                  <a:cubicBezTo>
                    <a:pt x="707524" y="429480"/>
                    <a:pt x="713590" y="441063"/>
                    <a:pt x="720762" y="451821"/>
                  </a:cubicBezTo>
                  <a:cubicBezTo>
                    <a:pt x="717176" y="466164"/>
                    <a:pt x="724221" y="490789"/>
                    <a:pt x="710005" y="494851"/>
                  </a:cubicBezTo>
                  <a:lnTo>
                    <a:pt x="613186" y="462578"/>
                  </a:lnTo>
                  <a:lnTo>
                    <a:pt x="580913" y="451821"/>
                  </a:lnTo>
                  <a:cubicBezTo>
                    <a:pt x="570155" y="448235"/>
                    <a:pt x="559866" y="442667"/>
                    <a:pt x="548640" y="441063"/>
                  </a:cubicBezTo>
                  <a:cubicBezTo>
                    <a:pt x="444716" y="426216"/>
                    <a:pt x="498496" y="433450"/>
                    <a:pt x="387275" y="419548"/>
                  </a:cubicBezTo>
                  <a:cubicBezTo>
                    <a:pt x="326315" y="423134"/>
                    <a:pt x="265185" y="424516"/>
                    <a:pt x="204395" y="430305"/>
                  </a:cubicBezTo>
                  <a:cubicBezTo>
                    <a:pt x="185485" y="432106"/>
                    <a:pt x="148454" y="445367"/>
                    <a:pt x="129092" y="451821"/>
                  </a:cubicBezTo>
                  <a:cubicBezTo>
                    <a:pt x="121920" y="458993"/>
                    <a:pt x="116273" y="468118"/>
                    <a:pt x="107576" y="473336"/>
                  </a:cubicBezTo>
                  <a:cubicBezTo>
                    <a:pt x="97853" y="479170"/>
                    <a:pt x="83322" y="476076"/>
                    <a:pt x="75304" y="484094"/>
                  </a:cubicBezTo>
                  <a:cubicBezTo>
                    <a:pt x="67286" y="492112"/>
                    <a:pt x="73773" y="509776"/>
                    <a:pt x="64546" y="516367"/>
                  </a:cubicBezTo>
                  <a:cubicBezTo>
                    <a:pt x="46091" y="529549"/>
                    <a:pt x="0" y="537882"/>
                    <a:pt x="0" y="537882"/>
                  </a:cubicBezTo>
                </a:path>
              </a:pathLst>
            </a:custGeom>
            <a:ln w="63500">
              <a:solidFill>
                <a:schemeClr val="accent1">
                  <a:shade val="95000"/>
                  <a:satMod val="105000"/>
                  <a:alpha val="47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pSp>
      <p:pic>
        <p:nvPicPr>
          <p:cNvPr id="6" name="Picture 5" descr="Diagram&#10;&#10;Description automatically generated">
            <a:extLst>
              <a:ext uri="{FF2B5EF4-FFF2-40B4-BE49-F238E27FC236}">
                <a16:creationId xmlns:a16="http://schemas.microsoft.com/office/drawing/2014/main" id="{D2002CEB-F73D-734E-AF8D-09F7ABBB99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8499" y="2423680"/>
            <a:ext cx="4927002" cy="3696566"/>
          </a:xfrm>
          <a:prstGeom prst="rect">
            <a:avLst/>
          </a:prstGeom>
          <a:ln w="15875">
            <a:solidFill>
              <a:schemeClr val="tx1"/>
            </a:solidFill>
          </a:ln>
        </p:spPr>
      </p:pic>
      <p:sp>
        <p:nvSpPr>
          <p:cNvPr id="10" name="TextBox 9">
            <a:extLst>
              <a:ext uri="{FF2B5EF4-FFF2-40B4-BE49-F238E27FC236}">
                <a16:creationId xmlns:a16="http://schemas.microsoft.com/office/drawing/2014/main" id="{790A1DCA-0240-B046-B564-E1AC047CC818}"/>
              </a:ext>
            </a:extLst>
          </p:cNvPr>
          <p:cNvSpPr txBox="1"/>
          <p:nvPr/>
        </p:nvSpPr>
        <p:spPr>
          <a:xfrm>
            <a:off x="589569" y="6230905"/>
            <a:ext cx="8237537" cy="369332"/>
          </a:xfrm>
          <a:prstGeom prst="rect">
            <a:avLst/>
          </a:prstGeom>
          <a:solidFill>
            <a:srgbClr val="FFE8D5"/>
          </a:solidFill>
          <a:ln>
            <a:solidFill>
              <a:schemeClr val="tx1"/>
            </a:solidFill>
          </a:ln>
        </p:spPr>
        <p:txBody>
          <a:bodyPr wrap="square" rtlCol="0">
            <a:spAutoFit/>
          </a:bodyPr>
          <a:lstStyle/>
          <a:p>
            <a:r>
              <a:rPr lang="en-US" dirty="0"/>
              <a:t>With this perspective on mxv, what does </a:t>
            </a:r>
            <a:r>
              <a:rPr lang="en-US" dirty="0" err="1"/>
              <a:t>mxm</a:t>
            </a:r>
            <a:r>
              <a:rPr lang="en-US" dirty="0"/>
              <a:t> for our undirected graph mean?</a:t>
            </a:r>
          </a:p>
        </p:txBody>
      </p:sp>
    </p:spTree>
    <p:extLst>
      <p:ext uri="{BB962C8B-B14F-4D97-AF65-F5344CB8AC3E}">
        <p14:creationId xmlns:p14="http://schemas.microsoft.com/office/powerpoint/2010/main" val="510129614"/>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EC570-B758-ED41-88FE-8FCAB5056DA2}"/>
              </a:ext>
            </a:extLst>
          </p:cNvPr>
          <p:cNvSpPr>
            <a:spLocks noGrp="1"/>
          </p:cNvSpPr>
          <p:nvPr>
            <p:ph type="title"/>
          </p:nvPr>
        </p:nvSpPr>
        <p:spPr/>
        <p:txBody>
          <a:bodyPr/>
          <a:lstStyle/>
          <a:p>
            <a:r>
              <a:rPr lang="en-US" dirty="0"/>
              <a:t>Matrix Multiplication</a:t>
            </a:r>
          </a:p>
        </p:txBody>
      </p:sp>
      <p:sp>
        <p:nvSpPr>
          <p:cNvPr id="3" name="Content Placeholder 2">
            <a:extLst>
              <a:ext uri="{FF2B5EF4-FFF2-40B4-BE49-F238E27FC236}">
                <a16:creationId xmlns:a16="http://schemas.microsoft.com/office/drawing/2014/main" id="{7D21E743-7E84-BC4A-9376-1DA995C7E222}"/>
              </a:ext>
            </a:extLst>
          </p:cNvPr>
          <p:cNvSpPr>
            <a:spLocks noGrp="1"/>
          </p:cNvSpPr>
          <p:nvPr>
            <p:ph idx="1"/>
          </p:nvPr>
        </p:nvSpPr>
        <p:spPr>
          <a:xfrm>
            <a:off x="453231" y="1008858"/>
            <a:ext cx="8237537" cy="733882"/>
          </a:xfrm>
        </p:spPr>
        <p:txBody>
          <a:bodyPr/>
          <a:lstStyle/>
          <a:p>
            <a:r>
              <a:rPr lang="en-US" sz="2000" dirty="0"/>
              <a:t>Matrix multiplication over our adjacency matrices … let’s look at the result for our undirected graph.</a:t>
            </a:r>
          </a:p>
        </p:txBody>
      </p:sp>
      <p:sp>
        <p:nvSpPr>
          <p:cNvPr id="4" name="Slide Number Placeholder 3">
            <a:extLst>
              <a:ext uri="{FF2B5EF4-FFF2-40B4-BE49-F238E27FC236}">
                <a16:creationId xmlns:a16="http://schemas.microsoft.com/office/drawing/2014/main" id="{B3B3552D-5087-A047-9F53-042547D15324}"/>
              </a:ext>
            </a:extLst>
          </p:cNvPr>
          <p:cNvSpPr>
            <a:spLocks noGrp="1"/>
          </p:cNvSpPr>
          <p:nvPr>
            <p:ph type="sldNum" sz="quarter" idx="10"/>
          </p:nvPr>
        </p:nvSpPr>
        <p:spPr>
          <a:xfrm>
            <a:off x="8562109" y="6551613"/>
            <a:ext cx="581891" cy="304800"/>
          </a:xfrm>
        </p:spPr>
        <p:txBody>
          <a:bodyPr/>
          <a:lstStyle/>
          <a:p>
            <a:pPr>
              <a:defRPr/>
            </a:pPr>
            <a:fld id="{0C933AAA-F64E-4748-8A99-DCC60F15C72A}" type="slidenum">
              <a:rPr lang="en-US" smtClean="0">
                <a:solidFill>
                  <a:srgbClr val="000000"/>
                </a:solidFill>
                <a:ea typeface="ＭＳ Ｐゴシック" pitchFamily="34" charset="-128"/>
              </a:rPr>
              <a:pPr>
                <a:defRPr/>
              </a:pPr>
              <a:t>118</a:t>
            </a:fld>
            <a:endParaRPr lang="en-US" dirty="0">
              <a:solidFill>
                <a:srgbClr val="000000"/>
              </a:solidFill>
              <a:ea typeface="ＭＳ Ｐゴシック" pitchFamily="34" charset="-128"/>
            </a:endParaRPr>
          </a:p>
        </p:txBody>
      </p:sp>
      <p:sp>
        <p:nvSpPr>
          <p:cNvPr id="8" name="Content Placeholder 2">
            <a:extLst>
              <a:ext uri="{FF2B5EF4-FFF2-40B4-BE49-F238E27FC236}">
                <a16:creationId xmlns:a16="http://schemas.microsoft.com/office/drawing/2014/main" id="{22F2029D-1C2D-B64F-B48C-74C6C344E453}"/>
              </a:ext>
            </a:extLst>
          </p:cNvPr>
          <p:cNvSpPr txBox="1">
            <a:spLocks/>
          </p:cNvSpPr>
          <p:nvPr/>
        </p:nvSpPr>
        <p:spPr bwMode="auto">
          <a:xfrm>
            <a:off x="372339" y="3981284"/>
            <a:ext cx="8502720" cy="154888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kern="0" dirty="0"/>
              <a:t>What does the product A </a:t>
            </a:r>
            <a:r>
              <a:rPr lang="en-US" sz="2000" dirty="0">
                <a:latin typeface="Tahoma" pitchFamily="34" charset="0"/>
                <a:cs typeface="Arial" pitchFamily="34" charset="0"/>
              </a:rPr>
              <a:t>⊕.⊗ A = A</a:t>
            </a:r>
            <a:r>
              <a:rPr lang="en-US" sz="2000" baseline="30000" dirty="0">
                <a:latin typeface="Tahoma" pitchFamily="34" charset="0"/>
                <a:cs typeface="Arial" pitchFamily="34" charset="0"/>
              </a:rPr>
              <a:t>2</a:t>
            </a:r>
            <a:r>
              <a:rPr lang="en-US" sz="2000" b="1" baseline="30000" dirty="0">
                <a:latin typeface="Tahoma" pitchFamily="34" charset="0"/>
                <a:cs typeface="Arial" pitchFamily="34" charset="0"/>
              </a:rPr>
              <a:t>   </a:t>
            </a:r>
            <a:r>
              <a:rPr lang="en-US" sz="2000" kern="0" dirty="0"/>
              <a:t>tell you?</a:t>
            </a:r>
          </a:p>
        </p:txBody>
      </p:sp>
      <p:sp>
        <p:nvSpPr>
          <p:cNvPr id="14" name="TextBox 13">
            <a:extLst>
              <a:ext uri="{FF2B5EF4-FFF2-40B4-BE49-F238E27FC236}">
                <a16:creationId xmlns:a16="http://schemas.microsoft.com/office/drawing/2014/main" id="{0458A4A9-922A-2643-A9F6-C3451392B14C}"/>
              </a:ext>
            </a:extLst>
          </p:cNvPr>
          <p:cNvSpPr txBox="1"/>
          <p:nvPr/>
        </p:nvSpPr>
        <p:spPr>
          <a:xfrm>
            <a:off x="3010493" y="2599718"/>
            <a:ext cx="528991" cy="276999"/>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effectLst/>
                <a:uLnTx/>
                <a:uFillTx/>
                <a:latin typeface="Tahoma" pitchFamily="34" charset="0"/>
                <a:ea typeface="+mn-ea"/>
                <a:cs typeface="Arial" pitchFamily="34" charset="0"/>
              </a:rPr>
              <a:t>⊕.⊗</a:t>
            </a:r>
            <a:endParaRPr kumimoji="0" lang="en-US" b="1" i="0" u="none" strike="noStrike" kern="1200" cap="none" spc="0" normalizeH="0" baseline="0" noProof="0" dirty="0">
              <a:ln>
                <a:noFill/>
              </a:ln>
              <a:effectLst/>
              <a:uLnTx/>
              <a:uFillTx/>
              <a:latin typeface="Arial" panose="020B0604020202020204" pitchFamily="34" charset="0"/>
              <a:ea typeface="+mn-ea"/>
              <a:cs typeface="Arial" pitchFamily="34" charset="0"/>
            </a:endParaRPr>
          </a:p>
        </p:txBody>
      </p:sp>
      <p:sp>
        <p:nvSpPr>
          <p:cNvPr id="16" name="TextBox 15">
            <a:extLst>
              <a:ext uri="{FF2B5EF4-FFF2-40B4-BE49-F238E27FC236}">
                <a16:creationId xmlns:a16="http://schemas.microsoft.com/office/drawing/2014/main" id="{250FD437-DB4B-FE4D-8035-DFC52E1EE2DA}"/>
              </a:ext>
            </a:extLst>
          </p:cNvPr>
          <p:cNvSpPr txBox="1"/>
          <p:nvPr/>
        </p:nvSpPr>
        <p:spPr>
          <a:xfrm>
            <a:off x="6198700" y="2587252"/>
            <a:ext cx="240450" cy="276999"/>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effectLst/>
                <a:uLnTx/>
                <a:uFillTx/>
                <a:latin typeface="Tahoma" pitchFamily="34" charset="0"/>
                <a:ea typeface="+mn-ea"/>
                <a:cs typeface="Arial" pitchFamily="34" charset="0"/>
              </a:rPr>
              <a:t>= </a:t>
            </a:r>
            <a:endParaRPr kumimoji="0" lang="en-US" b="1" i="0" u="none" strike="noStrike" kern="1200" cap="none" spc="0" normalizeH="0" baseline="0" noProof="0" dirty="0">
              <a:ln>
                <a:noFill/>
              </a:ln>
              <a:effectLst/>
              <a:uLnTx/>
              <a:uFillTx/>
              <a:latin typeface="Arial" panose="020B0604020202020204" pitchFamily="34" charset="0"/>
              <a:ea typeface="+mn-ea"/>
              <a:cs typeface="Arial" pitchFamily="34" charset="0"/>
            </a:endParaRPr>
          </a:p>
        </p:txBody>
      </p:sp>
      <p:pic>
        <p:nvPicPr>
          <p:cNvPr id="6" name="Picture 5" descr="A picture containing text, clock&#10;&#10;Description automatically generated">
            <a:extLst>
              <a:ext uri="{FF2B5EF4-FFF2-40B4-BE49-F238E27FC236}">
                <a16:creationId xmlns:a16="http://schemas.microsoft.com/office/drawing/2014/main" id="{8364622D-F692-5342-86C1-FE91B0F6F3C7}"/>
              </a:ext>
            </a:extLst>
          </p:cNvPr>
          <p:cNvPicPr>
            <a:picLocks noChangeAspect="1"/>
          </p:cNvPicPr>
          <p:nvPr/>
        </p:nvPicPr>
        <p:blipFill rotWithShape="1">
          <a:blip r:embed="rId2">
            <a:extLst>
              <a:ext uri="{28A0092B-C50C-407E-A947-70E740481C1C}">
                <a14:useLocalDpi xmlns:a14="http://schemas.microsoft.com/office/drawing/2010/main" val="0"/>
              </a:ext>
            </a:extLst>
          </a:blip>
          <a:srcRect t="-1" b="1729"/>
          <a:stretch/>
        </p:blipFill>
        <p:spPr>
          <a:xfrm>
            <a:off x="372339" y="1792164"/>
            <a:ext cx="2578100" cy="1759745"/>
          </a:xfrm>
          <a:prstGeom prst="rect">
            <a:avLst/>
          </a:prstGeom>
        </p:spPr>
      </p:pic>
      <p:pic>
        <p:nvPicPr>
          <p:cNvPr id="22" name="Picture 21" descr="Text&#10;&#10;Description automatically generated with medium confidence">
            <a:extLst>
              <a:ext uri="{FF2B5EF4-FFF2-40B4-BE49-F238E27FC236}">
                <a16:creationId xmlns:a16="http://schemas.microsoft.com/office/drawing/2014/main" id="{1BE6C6E8-75C5-5549-8C90-8EAA5F4AED80}"/>
              </a:ext>
            </a:extLst>
          </p:cNvPr>
          <p:cNvPicPr>
            <a:picLocks noChangeAspect="1"/>
          </p:cNvPicPr>
          <p:nvPr/>
        </p:nvPicPr>
        <p:blipFill rotWithShape="1">
          <a:blip r:embed="rId3">
            <a:extLst>
              <a:ext uri="{28A0092B-C50C-407E-A947-70E740481C1C}">
                <a14:useLocalDpi xmlns:a14="http://schemas.microsoft.com/office/drawing/2010/main" val="0"/>
              </a:ext>
            </a:extLst>
          </a:blip>
          <a:srcRect b="1000"/>
          <a:stretch/>
        </p:blipFill>
        <p:spPr>
          <a:xfrm>
            <a:off x="6375400" y="1795318"/>
            <a:ext cx="2768600" cy="1747635"/>
          </a:xfrm>
          <a:prstGeom prst="rect">
            <a:avLst/>
          </a:prstGeom>
        </p:spPr>
      </p:pic>
      <p:pic>
        <p:nvPicPr>
          <p:cNvPr id="23" name="Picture 22" descr="A picture containing text, clock&#10;&#10;Description automatically generated">
            <a:extLst>
              <a:ext uri="{FF2B5EF4-FFF2-40B4-BE49-F238E27FC236}">
                <a16:creationId xmlns:a16="http://schemas.microsoft.com/office/drawing/2014/main" id="{5E9B0089-3E71-634F-A496-1C82AE1248A6}"/>
              </a:ext>
            </a:extLst>
          </p:cNvPr>
          <p:cNvPicPr>
            <a:picLocks noChangeAspect="1"/>
          </p:cNvPicPr>
          <p:nvPr/>
        </p:nvPicPr>
        <p:blipFill rotWithShape="1">
          <a:blip r:embed="rId2">
            <a:extLst>
              <a:ext uri="{28A0092B-C50C-407E-A947-70E740481C1C}">
                <a14:useLocalDpi xmlns:a14="http://schemas.microsoft.com/office/drawing/2010/main" val="0"/>
              </a:ext>
            </a:extLst>
          </a:blip>
          <a:srcRect t="-1" b="1729"/>
          <a:stretch/>
        </p:blipFill>
        <p:spPr>
          <a:xfrm>
            <a:off x="3579676" y="1783208"/>
            <a:ext cx="2578100" cy="1759745"/>
          </a:xfrm>
          <a:prstGeom prst="rect">
            <a:avLst/>
          </a:prstGeom>
        </p:spPr>
      </p:pic>
    </p:spTree>
    <p:extLst>
      <p:ext uri="{BB962C8B-B14F-4D97-AF65-F5344CB8AC3E}">
        <p14:creationId xmlns:p14="http://schemas.microsoft.com/office/powerpoint/2010/main" val="1406324416"/>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EC570-B758-ED41-88FE-8FCAB5056DA2}"/>
              </a:ext>
            </a:extLst>
          </p:cNvPr>
          <p:cNvSpPr>
            <a:spLocks noGrp="1"/>
          </p:cNvSpPr>
          <p:nvPr>
            <p:ph type="title"/>
          </p:nvPr>
        </p:nvSpPr>
        <p:spPr/>
        <p:txBody>
          <a:bodyPr/>
          <a:lstStyle/>
          <a:p>
            <a:r>
              <a:rPr lang="en-US" dirty="0"/>
              <a:t>Matrix Multiplication</a:t>
            </a:r>
          </a:p>
        </p:txBody>
      </p:sp>
      <p:sp>
        <p:nvSpPr>
          <p:cNvPr id="3" name="Content Placeholder 2">
            <a:extLst>
              <a:ext uri="{FF2B5EF4-FFF2-40B4-BE49-F238E27FC236}">
                <a16:creationId xmlns:a16="http://schemas.microsoft.com/office/drawing/2014/main" id="{7D21E743-7E84-BC4A-9376-1DA995C7E222}"/>
              </a:ext>
            </a:extLst>
          </p:cNvPr>
          <p:cNvSpPr>
            <a:spLocks noGrp="1"/>
          </p:cNvSpPr>
          <p:nvPr>
            <p:ph idx="1"/>
          </p:nvPr>
        </p:nvSpPr>
        <p:spPr>
          <a:xfrm>
            <a:off x="453231" y="1008858"/>
            <a:ext cx="8237537" cy="733882"/>
          </a:xfrm>
        </p:spPr>
        <p:txBody>
          <a:bodyPr/>
          <a:lstStyle/>
          <a:p>
            <a:r>
              <a:rPr lang="en-US" sz="2000" dirty="0"/>
              <a:t>Matrix multiplication over our adjacency matrices … let’s look at the result for our undirected graph.</a:t>
            </a:r>
          </a:p>
        </p:txBody>
      </p:sp>
      <p:sp>
        <p:nvSpPr>
          <p:cNvPr id="4" name="Slide Number Placeholder 3">
            <a:extLst>
              <a:ext uri="{FF2B5EF4-FFF2-40B4-BE49-F238E27FC236}">
                <a16:creationId xmlns:a16="http://schemas.microsoft.com/office/drawing/2014/main" id="{B3B3552D-5087-A047-9F53-042547D15324}"/>
              </a:ext>
            </a:extLst>
          </p:cNvPr>
          <p:cNvSpPr>
            <a:spLocks noGrp="1"/>
          </p:cNvSpPr>
          <p:nvPr>
            <p:ph type="sldNum" sz="quarter" idx="10"/>
          </p:nvPr>
        </p:nvSpPr>
        <p:spPr>
          <a:xfrm>
            <a:off x="8562109" y="6551613"/>
            <a:ext cx="581891" cy="304800"/>
          </a:xfrm>
        </p:spPr>
        <p:txBody>
          <a:bodyPr/>
          <a:lstStyle/>
          <a:p>
            <a:pPr>
              <a:defRPr/>
            </a:pPr>
            <a:fld id="{0C933AAA-F64E-4748-8A99-DCC60F15C72A}" type="slidenum">
              <a:rPr lang="en-US" smtClean="0">
                <a:solidFill>
                  <a:srgbClr val="000000"/>
                </a:solidFill>
                <a:ea typeface="ＭＳ Ｐゴシック" pitchFamily="34" charset="-128"/>
              </a:rPr>
              <a:pPr>
                <a:defRPr/>
              </a:pPr>
              <a:t>119</a:t>
            </a:fld>
            <a:endParaRPr lang="en-US" dirty="0">
              <a:solidFill>
                <a:srgbClr val="000000"/>
              </a:solidFill>
              <a:ea typeface="ＭＳ Ｐゴシック" pitchFamily="34" charset="-128"/>
            </a:endParaRPr>
          </a:p>
        </p:txBody>
      </p:sp>
      <p:sp>
        <p:nvSpPr>
          <p:cNvPr id="8" name="Content Placeholder 2">
            <a:extLst>
              <a:ext uri="{FF2B5EF4-FFF2-40B4-BE49-F238E27FC236}">
                <a16:creationId xmlns:a16="http://schemas.microsoft.com/office/drawing/2014/main" id="{22F2029D-1C2D-B64F-B48C-74C6C344E453}"/>
              </a:ext>
            </a:extLst>
          </p:cNvPr>
          <p:cNvSpPr txBox="1">
            <a:spLocks/>
          </p:cNvSpPr>
          <p:nvPr/>
        </p:nvSpPr>
        <p:spPr bwMode="auto">
          <a:xfrm>
            <a:off x="372339" y="3981284"/>
            <a:ext cx="8502720" cy="85965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kern="0" dirty="0"/>
              <a:t>What does the product A </a:t>
            </a:r>
            <a:r>
              <a:rPr lang="en-US" sz="2000" dirty="0">
                <a:latin typeface="Tahoma" pitchFamily="34" charset="0"/>
                <a:cs typeface="Arial" pitchFamily="34" charset="0"/>
              </a:rPr>
              <a:t>⊕.⊗ A = A</a:t>
            </a:r>
            <a:r>
              <a:rPr lang="en-US" sz="2000" baseline="30000" dirty="0">
                <a:latin typeface="Tahoma" pitchFamily="34" charset="0"/>
                <a:cs typeface="Arial" pitchFamily="34" charset="0"/>
              </a:rPr>
              <a:t>2</a:t>
            </a:r>
            <a:r>
              <a:rPr lang="en-US" sz="2000" b="1" baseline="30000" dirty="0">
                <a:latin typeface="Tahoma" pitchFamily="34" charset="0"/>
                <a:cs typeface="Arial" pitchFamily="34" charset="0"/>
              </a:rPr>
              <a:t>   </a:t>
            </a:r>
            <a:r>
              <a:rPr lang="en-US" sz="2000" kern="0" dirty="0"/>
              <a:t>tell you?</a:t>
            </a:r>
          </a:p>
          <a:p>
            <a:pPr lvl="1"/>
            <a:r>
              <a:rPr lang="en-US" sz="1600" kern="0" dirty="0"/>
              <a:t>It tells you all the two hop paths between nodes in the graphs</a:t>
            </a:r>
          </a:p>
        </p:txBody>
      </p:sp>
      <p:sp>
        <p:nvSpPr>
          <p:cNvPr id="14" name="TextBox 13">
            <a:extLst>
              <a:ext uri="{FF2B5EF4-FFF2-40B4-BE49-F238E27FC236}">
                <a16:creationId xmlns:a16="http://schemas.microsoft.com/office/drawing/2014/main" id="{0458A4A9-922A-2643-A9F6-C3451392B14C}"/>
              </a:ext>
            </a:extLst>
          </p:cNvPr>
          <p:cNvSpPr txBox="1"/>
          <p:nvPr/>
        </p:nvSpPr>
        <p:spPr>
          <a:xfrm>
            <a:off x="3010493" y="2599718"/>
            <a:ext cx="528991" cy="276999"/>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effectLst/>
                <a:uLnTx/>
                <a:uFillTx/>
                <a:latin typeface="Tahoma" pitchFamily="34" charset="0"/>
                <a:ea typeface="+mn-ea"/>
                <a:cs typeface="Arial" pitchFamily="34" charset="0"/>
              </a:rPr>
              <a:t>⊕.⊗</a:t>
            </a:r>
            <a:endParaRPr kumimoji="0" lang="en-US" b="1" i="0" u="none" strike="noStrike" kern="1200" cap="none" spc="0" normalizeH="0" baseline="0" noProof="0" dirty="0">
              <a:ln>
                <a:noFill/>
              </a:ln>
              <a:effectLst/>
              <a:uLnTx/>
              <a:uFillTx/>
              <a:latin typeface="Arial" panose="020B0604020202020204" pitchFamily="34" charset="0"/>
              <a:ea typeface="+mn-ea"/>
              <a:cs typeface="Arial" pitchFamily="34" charset="0"/>
            </a:endParaRPr>
          </a:p>
        </p:txBody>
      </p:sp>
      <p:sp>
        <p:nvSpPr>
          <p:cNvPr id="16" name="TextBox 15">
            <a:extLst>
              <a:ext uri="{FF2B5EF4-FFF2-40B4-BE49-F238E27FC236}">
                <a16:creationId xmlns:a16="http://schemas.microsoft.com/office/drawing/2014/main" id="{250FD437-DB4B-FE4D-8035-DFC52E1EE2DA}"/>
              </a:ext>
            </a:extLst>
          </p:cNvPr>
          <p:cNvSpPr txBox="1"/>
          <p:nvPr/>
        </p:nvSpPr>
        <p:spPr>
          <a:xfrm>
            <a:off x="6198700" y="2587252"/>
            <a:ext cx="240450" cy="276999"/>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effectLst/>
                <a:uLnTx/>
                <a:uFillTx/>
                <a:latin typeface="Tahoma" pitchFamily="34" charset="0"/>
                <a:ea typeface="+mn-ea"/>
                <a:cs typeface="Arial" pitchFamily="34" charset="0"/>
              </a:rPr>
              <a:t>= </a:t>
            </a:r>
            <a:endParaRPr kumimoji="0" lang="en-US" b="1" i="0" u="none" strike="noStrike" kern="1200" cap="none" spc="0" normalizeH="0" baseline="0" noProof="0" dirty="0">
              <a:ln>
                <a:noFill/>
              </a:ln>
              <a:effectLst/>
              <a:uLnTx/>
              <a:uFillTx/>
              <a:latin typeface="Arial" panose="020B0604020202020204" pitchFamily="34" charset="0"/>
              <a:ea typeface="+mn-ea"/>
              <a:cs typeface="Arial" pitchFamily="34" charset="0"/>
            </a:endParaRPr>
          </a:p>
        </p:txBody>
      </p:sp>
      <p:pic>
        <p:nvPicPr>
          <p:cNvPr id="6" name="Picture 5" descr="A picture containing text, clock&#10;&#10;Description automatically generated">
            <a:extLst>
              <a:ext uri="{FF2B5EF4-FFF2-40B4-BE49-F238E27FC236}">
                <a16:creationId xmlns:a16="http://schemas.microsoft.com/office/drawing/2014/main" id="{8364622D-F692-5342-86C1-FE91B0F6F3C7}"/>
              </a:ext>
            </a:extLst>
          </p:cNvPr>
          <p:cNvPicPr>
            <a:picLocks noChangeAspect="1"/>
          </p:cNvPicPr>
          <p:nvPr/>
        </p:nvPicPr>
        <p:blipFill rotWithShape="1">
          <a:blip r:embed="rId2">
            <a:extLst>
              <a:ext uri="{28A0092B-C50C-407E-A947-70E740481C1C}">
                <a14:useLocalDpi xmlns:a14="http://schemas.microsoft.com/office/drawing/2010/main" val="0"/>
              </a:ext>
            </a:extLst>
          </a:blip>
          <a:srcRect b="2635"/>
          <a:stretch/>
        </p:blipFill>
        <p:spPr>
          <a:xfrm>
            <a:off x="372339" y="1792164"/>
            <a:ext cx="2578100" cy="1743516"/>
          </a:xfrm>
          <a:prstGeom prst="rect">
            <a:avLst/>
          </a:prstGeom>
        </p:spPr>
      </p:pic>
      <p:pic>
        <p:nvPicPr>
          <p:cNvPr id="22" name="Picture 21" descr="Text&#10;&#10;Description automatically generated with medium confidence">
            <a:extLst>
              <a:ext uri="{FF2B5EF4-FFF2-40B4-BE49-F238E27FC236}">
                <a16:creationId xmlns:a16="http://schemas.microsoft.com/office/drawing/2014/main" id="{1BE6C6E8-75C5-5549-8C90-8EAA5F4AED80}"/>
              </a:ext>
            </a:extLst>
          </p:cNvPr>
          <p:cNvPicPr>
            <a:picLocks noChangeAspect="1"/>
          </p:cNvPicPr>
          <p:nvPr/>
        </p:nvPicPr>
        <p:blipFill rotWithShape="1">
          <a:blip r:embed="rId3">
            <a:extLst>
              <a:ext uri="{28A0092B-C50C-407E-A947-70E740481C1C}">
                <a14:useLocalDpi xmlns:a14="http://schemas.microsoft.com/office/drawing/2010/main" val="0"/>
              </a:ext>
            </a:extLst>
          </a:blip>
          <a:srcRect b="919"/>
          <a:stretch/>
        </p:blipFill>
        <p:spPr>
          <a:xfrm>
            <a:off x="6375400" y="1795318"/>
            <a:ext cx="2768600" cy="1749071"/>
          </a:xfrm>
          <a:prstGeom prst="rect">
            <a:avLst/>
          </a:prstGeom>
        </p:spPr>
      </p:pic>
      <p:pic>
        <p:nvPicPr>
          <p:cNvPr id="23" name="Picture 22" descr="A picture containing text, clock&#10;&#10;Description automatically generated">
            <a:extLst>
              <a:ext uri="{FF2B5EF4-FFF2-40B4-BE49-F238E27FC236}">
                <a16:creationId xmlns:a16="http://schemas.microsoft.com/office/drawing/2014/main" id="{5E9B0089-3E71-634F-A496-1C82AE1248A6}"/>
              </a:ext>
            </a:extLst>
          </p:cNvPr>
          <p:cNvPicPr>
            <a:picLocks noChangeAspect="1"/>
          </p:cNvPicPr>
          <p:nvPr/>
        </p:nvPicPr>
        <p:blipFill rotWithShape="1">
          <a:blip r:embed="rId2">
            <a:extLst>
              <a:ext uri="{28A0092B-C50C-407E-A947-70E740481C1C}">
                <a14:useLocalDpi xmlns:a14="http://schemas.microsoft.com/office/drawing/2010/main" val="0"/>
              </a:ext>
            </a:extLst>
          </a:blip>
          <a:srcRect b="1162"/>
          <a:stretch/>
        </p:blipFill>
        <p:spPr>
          <a:xfrm>
            <a:off x="3579676" y="1783208"/>
            <a:ext cx="2578100" cy="1769889"/>
          </a:xfrm>
          <a:prstGeom prst="rect">
            <a:avLst/>
          </a:prstGeom>
        </p:spPr>
      </p:pic>
    </p:spTree>
    <p:extLst>
      <p:ext uri="{BB962C8B-B14F-4D97-AF65-F5344CB8AC3E}">
        <p14:creationId xmlns:p14="http://schemas.microsoft.com/office/powerpoint/2010/main" val="376476378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CAE8-ACA0-4E4F-B6BB-EEFCCB905194}"/>
              </a:ext>
            </a:extLst>
          </p:cNvPr>
          <p:cNvSpPr>
            <a:spLocks noGrp="1"/>
          </p:cNvSpPr>
          <p:nvPr>
            <p:ph type="title"/>
          </p:nvPr>
        </p:nvSpPr>
        <p:spPr>
          <a:xfrm>
            <a:off x="61644" y="154722"/>
            <a:ext cx="8977312" cy="889000"/>
          </a:xfrm>
        </p:spPr>
        <p:txBody>
          <a:bodyPr/>
          <a:lstStyle/>
          <a:p>
            <a:r>
              <a:rPr lang="en-US" dirty="0"/>
              <a:t>GraphBLAS: </a:t>
            </a:r>
            <a:r>
              <a:rPr lang="en-US" sz="2400" dirty="0"/>
              <a:t>building blocks for graphs as linear algebra</a:t>
            </a:r>
          </a:p>
        </p:txBody>
      </p:sp>
      <p:sp>
        <p:nvSpPr>
          <p:cNvPr id="3" name="Content Placeholder 2">
            <a:extLst>
              <a:ext uri="{FF2B5EF4-FFF2-40B4-BE49-F238E27FC236}">
                <a16:creationId xmlns:a16="http://schemas.microsoft.com/office/drawing/2014/main" id="{F2AFE633-0B0F-3D4D-BD76-CCEFECA08576}"/>
              </a:ext>
            </a:extLst>
          </p:cNvPr>
          <p:cNvSpPr>
            <a:spLocks noGrp="1"/>
          </p:cNvSpPr>
          <p:nvPr>
            <p:ph idx="1"/>
          </p:nvPr>
        </p:nvSpPr>
        <p:spPr>
          <a:xfrm>
            <a:off x="232950" y="958233"/>
            <a:ext cx="7917138" cy="1251031"/>
          </a:xfrm>
        </p:spPr>
        <p:txBody>
          <a:bodyPr/>
          <a:lstStyle/>
          <a:p>
            <a:r>
              <a:rPr lang="en-US" dirty="0"/>
              <a:t>Basic objects </a:t>
            </a:r>
          </a:p>
          <a:p>
            <a:pPr lvl="1"/>
            <a:r>
              <a:rPr lang="en-US" dirty="0"/>
              <a:t>Matrix, vector, algebraic structures, and ”control objects”</a:t>
            </a:r>
          </a:p>
          <a:p>
            <a:r>
              <a:rPr lang="en-US" dirty="0"/>
              <a:t>Fundamental operations over these objects</a:t>
            </a:r>
          </a:p>
        </p:txBody>
      </p:sp>
      <p:sp>
        <p:nvSpPr>
          <p:cNvPr id="4" name="Slide Number Placeholder 3">
            <a:extLst>
              <a:ext uri="{FF2B5EF4-FFF2-40B4-BE49-F238E27FC236}">
                <a16:creationId xmlns:a16="http://schemas.microsoft.com/office/drawing/2014/main" id="{D5EE50AF-6B3C-3043-9339-7A538449AD1B}"/>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12</a:t>
            </a:fld>
            <a:endParaRPr lang="en-US" dirty="0">
              <a:solidFill>
                <a:srgbClr val="000000"/>
              </a:solidFill>
              <a:ea typeface="ＭＳ Ｐゴシック" pitchFamily="34" charset="-128"/>
            </a:endParaRPr>
          </a:p>
        </p:txBody>
      </p:sp>
      <p:pic>
        <p:nvPicPr>
          <p:cNvPr id="26" name="Picture 25">
            <a:extLst>
              <a:ext uri="{FF2B5EF4-FFF2-40B4-BE49-F238E27FC236}">
                <a16:creationId xmlns:a16="http://schemas.microsoft.com/office/drawing/2014/main" id="{7E415DC4-BEB6-0E40-9DD0-6E8CA1CD490C}"/>
              </a:ext>
            </a:extLst>
          </p:cNvPr>
          <p:cNvPicPr>
            <a:picLocks noChangeAspect="1"/>
          </p:cNvPicPr>
          <p:nvPr/>
        </p:nvPicPr>
        <p:blipFill>
          <a:blip r:embed="rId2"/>
          <a:stretch>
            <a:fillRect/>
          </a:stretch>
        </p:blipFill>
        <p:spPr>
          <a:xfrm>
            <a:off x="6192376" y="4636725"/>
            <a:ext cx="2631480" cy="834611"/>
          </a:xfrm>
          <a:prstGeom prst="rect">
            <a:avLst/>
          </a:prstGeom>
        </p:spPr>
      </p:pic>
      <p:pic>
        <p:nvPicPr>
          <p:cNvPr id="46" name="Picture 45">
            <a:extLst>
              <a:ext uri="{FF2B5EF4-FFF2-40B4-BE49-F238E27FC236}">
                <a16:creationId xmlns:a16="http://schemas.microsoft.com/office/drawing/2014/main" id="{BCC920CC-ADB4-E44F-A609-0D3FB8D950B5}"/>
              </a:ext>
            </a:extLst>
          </p:cNvPr>
          <p:cNvPicPr>
            <a:picLocks noChangeAspect="1"/>
          </p:cNvPicPr>
          <p:nvPr/>
        </p:nvPicPr>
        <p:blipFill>
          <a:blip r:embed="rId3"/>
          <a:stretch>
            <a:fillRect/>
          </a:stretch>
        </p:blipFill>
        <p:spPr>
          <a:xfrm>
            <a:off x="2189501" y="4481185"/>
            <a:ext cx="1812509" cy="1042952"/>
          </a:xfrm>
          <a:prstGeom prst="rect">
            <a:avLst/>
          </a:prstGeom>
        </p:spPr>
      </p:pic>
      <p:pic>
        <p:nvPicPr>
          <p:cNvPr id="68" name="Picture 67">
            <a:extLst>
              <a:ext uri="{FF2B5EF4-FFF2-40B4-BE49-F238E27FC236}">
                <a16:creationId xmlns:a16="http://schemas.microsoft.com/office/drawing/2014/main" id="{2FE1DDDE-4011-FB42-A6B1-70C9B1737755}"/>
              </a:ext>
            </a:extLst>
          </p:cNvPr>
          <p:cNvPicPr>
            <a:picLocks noChangeAspect="1"/>
          </p:cNvPicPr>
          <p:nvPr/>
        </p:nvPicPr>
        <p:blipFill>
          <a:blip r:embed="rId4"/>
          <a:stretch>
            <a:fillRect/>
          </a:stretch>
        </p:blipFill>
        <p:spPr>
          <a:xfrm>
            <a:off x="2040622" y="2768169"/>
            <a:ext cx="2144643" cy="981769"/>
          </a:xfrm>
          <a:prstGeom prst="rect">
            <a:avLst/>
          </a:prstGeom>
        </p:spPr>
      </p:pic>
      <p:pic>
        <p:nvPicPr>
          <p:cNvPr id="93" name="Picture 92">
            <a:extLst>
              <a:ext uri="{FF2B5EF4-FFF2-40B4-BE49-F238E27FC236}">
                <a16:creationId xmlns:a16="http://schemas.microsoft.com/office/drawing/2014/main" id="{964FE809-6474-5E42-A77C-A7EB3BF516C0}"/>
              </a:ext>
            </a:extLst>
          </p:cNvPr>
          <p:cNvPicPr>
            <a:picLocks noChangeAspect="1"/>
          </p:cNvPicPr>
          <p:nvPr/>
        </p:nvPicPr>
        <p:blipFill>
          <a:blip r:embed="rId5"/>
          <a:stretch>
            <a:fillRect/>
          </a:stretch>
        </p:blipFill>
        <p:spPr>
          <a:xfrm>
            <a:off x="6376817" y="2862384"/>
            <a:ext cx="2559220" cy="814733"/>
          </a:xfrm>
          <a:prstGeom prst="rect">
            <a:avLst/>
          </a:prstGeom>
        </p:spPr>
      </p:pic>
      <p:sp>
        <p:nvSpPr>
          <p:cNvPr id="94" name="Content Placeholder 2">
            <a:extLst>
              <a:ext uri="{FF2B5EF4-FFF2-40B4-BE49-F238E27FC236}">
                <a16:creationId xmlns:a16="http://schemas.microsoft.com/office/drawing/2014/main" id="{08215320-AE77-3249-BB2C-A6C47C4FCF3F}"/>
              </a:ext>
            </a:extLst>
          </p:cNvPr>
          <p:cNvSpPr txBox="1">
            <a:spLocks/>
          </p:cNvSpPr>
          <p:nvPr/>
        </p:nvSpPr>
        <p:spPr bwMode="auto">
          <a:xfrm>
            <a:off x="1181217" y="6041948"/>
            <a:ext cx="7216801" cy="6061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indent="-11113">
              <a:spcBef>
                <a:spcPct val="0"/>
              </a:spcBef>
              <a:buNone/>
            </a:pPr>
            <a:r>
              <a:rPr lang="en-US" sz="1800" dirty="0">
                <a:latin typeface="Tahoma" pitchFamily="34" charset="0"/>
                <a:cs typeface="Arial" pitchFamily="34" charset="0"/>
              </a:rPr>
              <a:t>…plus reductions, transpose, and application of a function to each element of a matrix or vector</a:t>
            </a:r>
          </a:p>
        </p:txBody>
      </p:sp>
      <p:sp>
        <p:nvSpPr>
          <p:cNvPr id="95" name="TextBox 94">
            <a:extLst>
              <a:ext uri="{FF2B5EF4-FFF2-40B4-BE49-F238E27FC236}">
                <a16:creationId xmlns:a16="http://schemas.microsoft.com/office/drawing/2014/main" id="{1C63E077-C4E9-4640-BA8A-9B0E7D63CB3A}"/>
              </a:ext>
            </a:extLst>
          </p:cNvPr>
          <p:cNvSpPr txBox="1"/>
          <p:nvPr/>
        </p:nvSpPr>
        <p:spPr>
          <a:xfrm>
            <a:off x="333399" y="2867621"/>
            <a:ext cx="1741783" cy="646331"/>
          </a:xfrm>
          <a:prstGeom prst="rect">
            <a:avLst/>
          </a:prstGeom>
          <a:noFill/>
        </p:spPr>
        <p:txBody>
          <a:bodyPr wrap="square" rtlCol="0">
            <a:spAutoFit/>
          </a:bodyPr>
          <a:lstStyle/>
          <a:p>
            <a:r>
              <a:rPr lang="en-US" dirty="0"/>
              <a:t>Matrix multiplication</a:t>
            </a:r>
          </a:p>
        </p:txBody>
      </p:sp>
      <p:sp>
        <p:nvSpPr>
          <p:cNvPr id="96" name="TextBox 95">
            <a:extLst>
              <a:ext uri="{FF2B5EF4-FFF2-40B4-BE49-F238E27FC236}">
                <a16:creationId xmlns:a16="http://schemas.microsoft.com/office/drawing/2014/main" id="{D629A85D-BE26-B346-B77D-205B5E3839EF}"/>
              </a:ext>
            </a:extLst>
          </p:cNvPr>
          <p:cNvSpPr txBox="1"/>
          <p:nvPr/>
        </p:nvSpPr>
        <p:spPr>
          <a:xfrm>
            <a:off x="352400" y="4418348"/>
            <a:ext cx="1722782" cy="923330"/>
          </a:xfrm>
          <a:prstGeom prst="rect">
            <a:avLst/>
          </a:prstGeom>
          <a:noFill/>
        </p:spPr>
        <p:txBody>
          <a:bodyPr wrap="square" rtlCol="0">
            <a:spAutoFit/>
          </a:bodyPr>
          <a:lstStyle/>
          <a:p>
            <a:r>
              <a:rPr lang="en-US" dirty="0"/>
              <a:t>Matrix-vector multiplication</a:t>
            </a:r>
          </a:p>
          <a:p>
            <a:r>
              <a:rPr lang="en-US" dirty="0"/>
              <a:t>(</a:t>
            </a:r>
            <a:r>
              <a:rPr lang="en-US" dirty="0" err="1"/>
              <a:t>vxm</a:t>
            </a:r>
            <a:r>
              <a:rPr lang="en-US" dirty="0"/>
              <a:t>, mxv)</a:t>
            </a:r>
          </a:p>
        </p:txBody>
      </p:sp>
      <p:sp>
        <p:nvSpPr>
          <p:cNvPr id="97" name="TextBox 96">
            <a:extLst>
              <a:ext uri="{FF2B5EF4-FFF2-40B4-BE49-F238E27FC236}">
                <a16:creationId xmlns:a16="http://schemas.microsoft.com/office/drawing/2014/main" id="{06720E5B-1FC4-8D4A-B56E-2DE2BFC5AFB6}"/>
              </a:ext>
            </a:extLst>
          </p:cNvPr>
          <p:cNvSpPr txBox="1"/>
          <p:nvPr/>
        </p:nvSpPr>
        <p:spPr>
          <a:xfrm>
            <a:off x="4738388" y="2590834"/>
            <a:ext cx="1722782" cy="1200329"/>
          </a:xfrm>
          <a:prstGeom prst="rect">
            <a:avLst/>
          </a:prstGeom>
          <a:noFill/>
        </p:spPr>
        <p:txBody>
          <a:bodyPr wrap="square" rtlCol="0">
            <a:spAutoFit/>
          </a:bodyPr>
          <a:lstStyle/>
          <a:p>
            <a:r>
              <a:rPr lang="en-US" dirty="0"/>
              <a:t>Element-wise operations (eWiseAdd,  eWiseMult)</a:t>
            </a:r>
          </a:p>
        </p:txBody>
      </p:sp>
      <p:sp>
        <p:nvSpPr>
          <p:cNvPr id="98" name="TextBox 97">
            <a:extLst>
              <a:ext uri="{FF2B5EF4-FFF2-40B4-BE49-F238E27FC236}">
                <a16:creationId xmlns:a16="http://schemas.microsoft.com/office/drawing/2014/main" id="{F3F1817F-DCB4-4640-B70E-DC1FB066DD9D}"/>
              </a:ext>
            </a:extLst>
          </p:cNvPr>
          <p:cNvSpPr txBox="1"/>
          <p:nvPr/>
        </p:nvSpPr>
        <p:spPr>
          <a:xfrm>
            <a:off x="4738388" y="4532555"/>
            <a:ext cx="1638429" cy="923330"/>
          </a:xfrm>
          <a:prstGeom prst="rect">
            <a:avLst/>
          </a:prstGeom>
          <a:noFill/>
        </p:spPr>
        <p:txBody>
          <a:bodyPr wrap="square" rtlCol="0">
            <a:spAutoFit/>
          </a:bodyPr>
          <a:lstStyle/>
          <a:p>
            <a:r>
              <a:rPr lang="en-US" dirty="0"/>
              <a:t>Extract (and Assign) submatrices</a:t>
            </a:r>
          </a:p>
        </p:txBody>
      </p:sp>
    </p:spTree>
    <p:extLst>
      <p:ext uri="{BB962C8B-B14F-4D97-AF65-F5344CB8AC3E}">
        <p14:creationId xmlns:p14="http://schemas.microsoft.com/office/powerpoint/2010/main" val="1709668919"/>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0381-5C8A-B646-B2DD-2B6EE4A9B323}"/>
              </a:ext>
            </a:extLst>
          </p:cNvPr>
          <p:cNvSpPr>
            <a:spLocks noGrp="1"/>
          </p:cNvSpPr>
          <p:nvPr>
            <p:ph type="title"/>
          </p:nvPr>
        </p:nvSpPr>
        <p:spPr>
          <a:xfrm>
            <a:off x="166688" y="192088"/>
            <a:ext cx="5382774" cy="889000"/>
          </a:xfrm>
        </p:spPr>
        <p:txBody>
          <a:bodyPr/>
          <a:lstStyle/>
          <a:p>
            <a:r>
              <a:rPr lang="en-US" sz="2400" dirty="0"/>
              <a:t>Matrix Matrix multiplication:  </a:t>
            </a:r>
            <a:r>
              <a:rPr lang="en-US" sz="2400" dirty="0" err="1"/>
              <a:t>mxm</a:t>
            </a:r>
            <a:r>
              <a:rPr lang="en-US" sz="2400" dirty="0"/>
              <a:t>()</a:t>
            </a:r>
          </a:p>
        </p:txBody>
      </p:sp>
      <p:sp>
        <p:nvSpPr>
          <p:cNvPr id="3" name="Content Placeholder 2">
            <a:extLst>
              <a:ext uri="{FF2B5EF4-FFF2-40B4-BE49-F238E27FC236}">
                <a16:creationId xmlns:a16="http://schemas.microsoft.com/office/drawing/2014/main" id="{E5E9446B-2B19-6441-9D96-7EC8A5C5B3D8}"/>
              </a:ext>
            </a:extLst>
          </p:cNvPr>
          <p:cNvSpPr>
            <a:spLocks noGrp="1"/>
          </p:cNvSpPr>
          <p:nvPr>
            <p:ph idx="1"/>
          </p:nvPr>
        </p:nvSpPr>
        <p:spPr>
          <a:xfrm>
            <a:off x="450865" y="760236"/>
            <a:ext cx="8082024" cy="1779692"/>
          </a:xfrm>
        </p:spPr>
        <p:txBody>
          <a:bodyPr/>
          <a:lstStyle/>
          <a:p>
            <a:r>
              <a:rPr lang="en-US" sz="2000" dirty="0"/>
              <a:t>The operators in </a:t>
            </a:r>
            <a:r>
              <a:rPr lang="en-US" sz="2000" dirty="0" err="1"/>
              <a:t>GraphBLAS</a:t>
            </a:r>
            <a:r>
              <a:rPr lang="en-US" sz="2000" dirty="0"/>
              <a:t> operations are:</a:t>
            </a:r>
          </a:p>
          <a:p>
            <a:pPr lvl="1"/>
            <a:r>
              <a:rPr lang="en-US" sz="1600" dirty="0"/>
              <a:t>Accumulator ⊙</a:t>
            </a:r>
          </a:p>
          <a:p>
            <a:pPr lvl="1"/>
            <a:r>
              <a:rPr lang="en-US" sz="1600" dirty="0"/>
              <a:t>Addition ⊕</a:t>
            </a:r>
          </a:p>
          <a:p>
            <a:pPr lvl="1"/>
            <a:r>
              <a:rPr lang="en-US" sz="1600" dirty="0"/>
              <a:t>Multiplication ⊗</a:t>
            </a:r>
          </a:p>
          <a:p>
            <a:r>
              <a:rPr lang="en-US" sz="2000" dirty="0"/>
              <a:t>The operators are implied by type. </a:t>
            </a:r>
          </a:p>
        </p:txBody>
      </p:sp>
      <p:sp>
        <p:nvSpPr>
          <p:cNvPr id="4" name="Slide Number Placeholder 3">
            <a:extLst>
              <a:ext uri="{FF2B5EF4-FFF2-40B4-BE49-F238E27FC236}">
                <a16:creationId xmlns:a16="http://schemas.microsoft.com/office/drawing/2014/main" id="{15F358DF-A254-724A-B63F-B2FB49219412}"/>
              </a:ext>
            </a:extLst>
          </p:cNvPr>
          <p:cNvSpPr>
            <a:spLocks noGrp="1"/>
          </p:cNvSpPr>
          <p:nvPr>
            <p:ph type="sldNum" sz="quarter" idx="10"/>
          </p:nvPr>
        </p:nvSpPr>
        <p:spPr>
          <a:xfrm>
            <a:off x="8532889" y="6551613"/>
            <a:ext cx="611111" cy="304800"/>
          </a:xfrm>
        </p:spPr>
        <p:txBody>
          <a:bodyPr/>
          <a:lstStyle/>
          <a:p>
            <a:pPr algn="r">
              <a:defRPr/>
            </a:pPr>
            <a:fld id="{0C933AAA-F64E-4748-8A99-DCC60F15C72A}" type="slidenum">
              <a:rPr lang="en-US" smtClean="0">
                <a:solidFill>
                  <a:srgbClr val="000000"/>
                </a:solidFill>
                <a:ea typeface="ＭＳ Ｐゴシック" pitchFamily="34" charset="-128"/>
              </a:rPr>
              <a:pPr algn="r">
                <a:defRPr/>
              </a:pPr>
              <a:t>120</a:t>
            </a:fld>
            <a:endParaRPr lang="en-US" dirty="0">
              <a:solidFill>
                <a:srgbClr val="000000"/>
              </a:solidFill>
              <a:ea typeface="ＭＳ Ｐゴシック" pitchFamily="34" charset="-128"/>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792B34D-A55A-3B47-8FE1-910796EDEC46}"/>
                  </a:ext>
                </a:extLst>
              </p:cNvPr>
              <p:cNvSpPr txBox="1"/>
              <p:nvPr/>
            </p:nvSpPr>
            <p:spPr>
              <a:xfrm>
                <a:off x="6057813" y="127175"/>
                <a:ext cx="2635337" cy="492443"/>
              </a:xfrm>
              <a:prstGeom prst="rect">
                <a:avLst/>
              </a:prstGeom>
              <a:noFill/>
            </p:spPr>
            <p:txBody>
              <a:bodyPr wrap="none" lIns="0" tIns="0" rIns="0" bIns="0" rtlCol="0">
                <a:spAutoFit/>
              </a:bodyPr>
              <a:lstStyle/>
              <a:p>
                <a14:m>
                  <m:oMath xmlns:m="http://schemas.openxmlformats.org/officeDocument/2006/math">
                    <m:r>
                      <m:rPr>
                        <m:nor/>
                      </m:rPr>
                      <a:rPr lang="en-US" sz="3200" b="0" i="0" dirty="0" smtClean="0"/>
                      <m:t>C</m:t>
                    </m:r>
                    <m:r>
                      <m:rPr>
                        <m:nor/>
                      </m:rPr>
                      <a:rPr lang="en-US" sz="3200" b="0" i="0" dirty="0" smtClean="0"/>
                      <m:t> </m:t>
                    </m:r>
                    <m:r>
                      <a:rPr lang="en-US" sz="3200" b="0" i="1" smtClean="0">
                        <a:latin typeface="Cambria Math" panose="02040503050406030204" pitchFamily="18" charset="0"/>
                      </a:rPr>
                      <m:t>⨀</m:t>
                    </m:r>
                  </m:oMath>
                </a14:m>
                <a:r>
                  <a:rPr lang="en-US" sz="3200" dirty="0"/>
                  <a:t>= A⊕.⊗B</a:t>
                </a:r>
              </a:p>
            </p:txBody>
          </p:sp>
        </mc:Choice>
        <mc:Fallback xmlns="">
          <p:sp>
            <p:nvSpPr>
              <p:cNvPr id="8" name="TextBox 7">
                <a:extLst>
                  <a:ext uri="{FF2B5EF4-FFF2-40B4-BE49-F238E27FC236}">
                    <a16:creationId xmlns:a16="http://schemas.microsoft.com/office/drawing/2014/main" id="{3792B34D-A55A-3B47-8FE1-910796EDEC46}"/>
                  </a:ext>
                </a:extLst>
              </p:cNvPr>
              <p:cNvSpPr txBox="1">
                <a:spLocks noRot="1" noChangeAspect="1" noMove="1" noResize="1" noEditPoints="1" noAdjustHandles="1" noChangeArrowheads="1" noChangeShapeType="1" noTextEdit="1"/>
              </p:cNvSpPr>
              <p:nvPr/>
            </p:nvSpPr>
            <p:spPr>
              <a:xfrm>
                <a:off x="6057813" y="127175"/>
                <a:ext cx="2635337" cy="492443"/>
              </a:xfrm>
              <a:prstGeom prst="rect">
                <a:avLst/>
              </a:prstGeom>
              <a:blipFill>
                <a:blip r:embed="rId3"/>
                <a:stretch>
                  <a:fillRect l="-6250" t="-30769" r="-6731" b="-51282"/>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74A7A43C-57D7-7144-952B-16716200391D}"/>
              </a:ext>
            </a:extLst>
          </p:cNvPr>
          <p:cNvSpPr txBox="1"/>
          <p:nvPr/>
        </p:nvSpPr>
        <p:spPr>
          <a:xfrm>
            <a:off x="166688" y="4706978"/>
            <a:ext cx="8934038" cy="2062103"/>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import </a:t>
            </a:r>
            <a:r>
              <a:rPr lang="en-US" sz="1600" b="1" dirty="0" err="1">
                <a:latin typeface="Courier New" panose="02070309020205020404" pitchFamily="49" charset="0"/>
                <a:cs typeface="Courier New" panose="02070309020205020404" pitchFamily="49" charset="0"/>
              </a:rPr>
              <a:t>pygraphblas</a:t>
            </a:r>
            <a:r>
              <a:rPr lang="en-US" sz="1600" b="1" dirty="0">
                <a:latin typeface="Courier New" panose="02070309020205020404" pitchFamily="49" charset="0"/>
                <a:cs typeface="Courier New" panose="02070309020205020404" pitchFamily="49" charset="0"/>
              </a:rPr>
              <a:t> as </a:t>
            </a:r>
            <a:r>
              <a:rPr lang="en-US" sz="1600" b="1" dirty="0" err="1">
                <a:latin typeface="Courier New" panose="02070309020205020404" pitchFamily="49" charset="0"/>
                <a:cs typeface="Courier New" panose="02070309020205020404" pitchFamily="49" charset="0"/>
              </a:rPr>
              <a:t>grb</a:t>
            </a:r>
            <a:endParaRPr lang="en-US" sz="1600" b="1" dirty="0">
              <a:latin typeface="Courier New" panose="02070309020205020404" pitchFamily="49" charset="0"/>
              <a:cs typeface="Courier New" panose="02070309020205020404" pitchFamily="49" charset="0"/>
            </a:endParaRPr>
          </a:p>
          <a:p>
            <a:r>
              <a:rPr lang="en-US" sz="1600" b="1" dirty="0">
                <a:solidFill>
                  <a:srgbClr val="008000"/>
                </a:solidFill>
                <a:latin typeface="Courier New" panose="02070309020205020404" pitchFamily="49" charset="0"/>
                <a:cs typeface="Courier New" panose="02070309020205020404" pitchFamily="49" charset="0"/>
              </a:rPr>
              <a:t># A, B and C are </a:t>
            </a:r>
            <a:r>
              <a:rPr lang="en-US" sz="1600" b="1" dirty="0" err="1">
                <a:solidFill>
                  <a:srgbClr val="008000"/>
                </a:solidFill>
                <a:latin typeface="Courier New" panose="02070309020205020404" pitchFamily="49" charset="0"/>
                <a:cs typeface="Courier New" panose="02070309020205020404" pitchFamily="49" charset="0"/>
              </a:rPr>
              <a:t>graphBLAS</a:t>
            </a:r>
            <a:r>
              <a:rPr lang="en-US" sz="1600" b="1" dirty="0">
                <a:solidFill>
                  <a:srgbClr val="008000"/>
                </a:solidFill>
                <a:latin typeface="Courier New" panose="02070309020205020404" pitchFamily="49" charset="0"/>
                <a:cs typeface="Courier New" panose="02070309020205020404" pitchFamily="49" charset="0"/>
              </a:rPr>
              <a:t> matrices defined elsewhere</a:t>
            </a:r>
          </a:p>
          <a:p>
            <a:r>
              <a:rPr lang="en-US" sz="1600" b="1" dirty="0">
                <a:latin typeface="Courier New" panose="02070309020205020404" pitchFamily="49" charset="0"/>
                <a:cs typeface="Courier New" panose="02070309020205020404" pitchFamily="49" charset="0"/>
              </a:rPr>
              <a:t>D = </a:t>
            </a:r>
            <a:r>
              <a:rPr lang="en-US" sz="1600" b="1" dirty="0" err="1">
                <a:latin typeface="Courier New" panose="02070309020205020404" pitchFamily="49" charset="0"/>
                <a:cs typeface="Courier New" panose="02070309020205020404" pitchFamily="49" charset="0"/>
              </a:rPr>
              <a:t>A.mxm</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B,mask</a:t>
            </a:r>
            <a:r>
              <a:rPr lang="en-US" sz="1600" b="1" dirty="0">
                <a:latin typeface="Courier New" panose="02070309020205020404" pitchFamily="49" charset="0"/>
                <a:cs typeface="Courier New" panose="02070309020205020404" pitchFamily="49" charset="0"/>
              </a:rPr>
              <a:t>=A) </a:t>
            </a:r>
            <a:r>
              <a:rPr lang="en-US" sz="1600" b="1" dirty="0">
                <a:solidFill>
                  <a:srgbClr val="008000"/>
                </a:solidFill>
                <a:latin typeface="Courier New" panose="02070309020205020404" pitchFamily="49" charset="0"/>
                <a:cs typeface="Courier New" panose="02070309020205020404" pitchFamily="49" charset="0"/>
              </a:rPr>
              <a:t># creates a new D, uses A as a mask</a:t>
            </a:r>
          </a:p>
          <a:p>
            <a:r>
              <a:rPr lang="en-US" sz="1600" b="1" dirty="0" err="1">
                <a:latin typeface="Courier New" panose="02070309020205020404" pitchFamily="49" charset="0"/>
                <a:cs typeface="Courier New" panose="02070309020205020404" pitchFamily="49" charset="0"/>
              </a:rPr>
              <a:t>A.mxm</a:t>
            </a:r>
            <a:r>
              <a:rPr lang="en-US" sz="1600" b="1" dirty="0">
                <a:latin typeface="Courier New" panose="02070309020205020404" pitchFamily="49" charset="0"/>
                <a:cs typeface="Courier New" panose="02070309020205020404" pitchFamily="49" charset="0"/>
              </a:rPr>
              <a:t>(B, semiring=grb.types.UINT64.PLUS_TIMES, out=C) </a:t>
            </a:r>
            <a:r>
              <a:rPr lang="en-US" sz="1600" b="1" dirty="0">
                <a:solidFill>
                  <a:srgbClr val="008000"/>
                </a:solidFill>
                <a:latin typeface="Courier New" panose="02070309020205020404" pitchFamily="49" charset="0"/>
                <a:cs typeface="Courier New" panose="02070309020205020404" pitchFamily="49" charset="0"/>
              </a:rPr>
              <a:t># uses existing C</a:t>
            </a:r>
          </a:p>
          <a:p>
            <a:r>
              <a:rPr lang="en-US" sz="1600" b="1" dirty="0">
                <a:latin typeface="Courier New" panose="02070309020205020404" pitchFamily="49" charset="0"/>
                <a:cs typeface="Courier New" panose="02070309020205020404" pitchFamily="49" charset="0"/>
              </a:rPr>
              <a:t>E = A@B    </a:t>
            </a:r>
            <a:r>
              <a:rPr lang="en-US" sz="1600" b="1" dirty="0">
                <a:solidFill>
                  <a:srgbClr val="008000"/>
                </a:solidFill>
                <a:latin typeface="Courier New" panose="02070309020205020404" pitchFamily="49" charset="0"/>
                <a:cs typeface="Courier New" panose="02070309020205020404" pitchFamily="49" charset="0"/>
              </a:rPr>
              <a:t># uses default semiring based on types and creates a new E</a:t>
            </a:r>
          </a:p>
          <a:p>
            <a:endParaRPr lang="en-US" sz="1600" b="1" dirty="0">
              <a:solidFill>
                <a:srgbClr val="008000"/>
              </a:solidFill>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with(grb.types.UINT64.PLUS_TIMES):</a:t>
            </a:r>
          </a:p>
          <a:p>
            <a:r>
              <a:rPr lang="en-US" sz="1600" b="1" dirty="0">
                <a:latin typeface="Courier New" panose="02070309020205020404" pitchFamily="49" charset="0"/>
                <a:cs typeface="Courier New" panose="02070309020205020404" pitchFamily="49" charset="0"/>
              </a:rPr>
              <a:t>    F=A@A</a:t>
            </a:r>
          </a:p>
        </p:txBody>
      </p:sp>
      <p:graphicFrame>
        <p:nvGraphicFramePr>
          <p:cNvPr id="7" name="Table 8">
            <a:extLst>
              <a:ext uri="{FF2B5EF4-FFF2-40B4-BE49-F238E27FC236}">
                <a16:creationId xmlns:a16="http://schemas.microsoft.com/office/drawing/2014/main" id="{454C9158-0D69-FF4F-9569-2DBBE5B14300}"/>
              </a:ext>
            </a:extLst>
          </p:cNvPr>
          <p:cNvGraphicFramePr>
            <a:graphicFrameLocks noGrp="1"/>
          </p:cNvGraphicFramePr>
          <p:nvPr>
            <p:extLst>
              <p:ext uri="{D42A27DB-BD31-4B8C-83A1-F6EECF244321}">
                <p14:modId xmlns:p14="http://schemas.microsoft.com/office/powerpoint/2010/main" val="4073210255"/>
              </p:ext>
            </p:extLst>
          </p:nvPr>
        </p:nvGraphicFramePr>
        <p:xfrm>
          <a:off x="611111" y="2513297"/>
          <a:ext cx="7970428" cy="1483360"/>
        </p:xfrm>
        <a:graphic>
          <a:graphicData uri="http://schemas.openxmlformats.org/drawingml/2006/table">
            <a:tbl>
              <a:tblPr firstRow="1" bandRow="1">
                <a:tableStyleId>{5940675A-B579-460E-94D1-54222C63F5DA}</a:tableStyleId>
              </a:tblPr>
              <a:tblGrid>
                <a:gridCol w="1992607">
                  <a:extLst>
                    <a:ext uri="{9D8B030D-6E8A-4147-A177-3AD203B41FA5}">
                      <a16:colId xmlns:a16="http://schemas.microsoft.com/office/drawing/2014/main" val="1970438516"/>
                    </a:ext>
                  </a:extLst>
                </a:gridCol>
                <a:gridCol w="1808684">
                  <a:extLst>
                    <a:ext uri="{9D8B030D-6E8A-4147-A177-3AD203B41FA5}">
                      <a16:colId xmlns:a16="http://schemas.microsoft.com/office/drawing/2014/main" val="4159585680"/>
                    </a:ext>
                  </a:extLst>
                </a:gridCol>
                <a:gridCol w="1959429">
                  <a:extLst>
                    <a:ext uri="{9D8B030D-6E8A-4147-A177-3AD203B41FA5}">
                      <a16:colId xmlns:a16="http://schemas.microsoft.com/office/drawing/2014/main" val="1327643051"/>
                    </a:ext>
                  </a:extLst>
                </a:gridCol>
                <a:gridCol w="2209708">
                  <a:extLst>
                    <a:ext uri="{9D8B030D-6E8A-4147-A177-3AD203B41FA5}">
                      <a16:colId xmlns:a16="http://schemas.microsoft.com/office/drawing/2014/main" val="1324739397"/>
                    </a:ext>
                  </a:extLst>
                </a:gridCol>
              </a:tblGrid>
              <a:tr h="370840">
                <a:tc>
                  <a:txBody>
                    <a:bodyPr/>
                    <a:lstStyle/>
                    <a:p>
                      <a:pPr algn="ctr"/>
                      <a:r>
                        <a:rPr lang="en-US" dirty="0" err="1"/>
                        <a:t>Pygraphblas</a:t>
                      </a:r>
                      <a:r>
                        <a:rPr lang="en-US" dirty="0"/>
                        <a:t> type</a:t>
                      </a:r>
                    </a:p>
                  </a:txBody>
                  <a:tcPr/>
                </a:tc>
                <a:tc>
                  <a:txBody>
                    <a:bodyPr/>
                    <a:lstStyle/>
                    <a:p>
                      <a:pPr algn="ctr"/>
                      <a:r>
                        <a:rPr lang="en-US" sz="1800" dirty="0"/>
                        <a:t>⊙</a:t>
                      </a:r>
                      <a:endParaRPr lang="en-US" dirty="0"/>
                    </a:p>
                  </a:txBody>
                  <a:tcPr/>
                </a:tc>
                <a:tc>
                  <a:txBody>
                    <a:bodyPr/>
                    <a:lstStyle/>
                    <a:p>
                      <a:pPr algn="ctr"/>
                      <a:r>
                        <a:rPr lang="en-US" sz="1800" dirty="0"/>
                        <a:t>⊕</a:t>
                      </a:r>
                      <a:endParaRPr lang="en-US" dirty="0"/>
                    </a:p>
                  </a:txBody>
                  <a:tcPr/>
                </a:tc>
                <a:tc>
                  <a:txBody>
                    <a:bodyPr/>
                    <a:lstStyle/>
                    <a:p>
                      <a:pPr algn="ctr"/>
                      <a:r>
                        <a:rPr lang="en-US" sz="1800" dirty="0"/>
                        <a:t>⊗</a:t>
                      </a:r>
                      <a:endParaRPr lang="en-US" dirty="0"/>
                    </a:p>
                  </a:txBody>
                  <a:tcPr/>
                </a:tc>
                <a:extLst>
                  <a:ext uri="{0D108BD9-81ED-4DB2-BD59-A6C34878D82A}">
                    <a16:rowId xmlns:a16="http://schemas.microsoft.com/office/drawing/2014/main" val="2038026977"/>
                  </a:ext>
                </a:extLst>
              </a:tr>
              <a:tr h="370840">
                <a:tc>
                  <a:txBody>
                    <a:bodyPr/>
                    <a:lstStyle/>
                    <a:p>
                      <a:r>
                        <a:rPr lang="en-US" dirty="0" err="1"/>
                        <a:t>types.BOOL</a:t>
                      </a:r>
                      <a:endParaRPr lang="en-US" dirty="0"/>
                    </a:p>
                  </a:txBody>
                  <a:tcPr/>
                </a:tc>
                <a:tc>
                  <a:txBody>
                    <a:bodyPr/>
                    <a:lstStyle/>
                    <a:p>
                      <a:r>
                        <a:rPr lang="en-US" dirty="0"/>
                        <a:t>LOR</a:t>
                      </a:r>
                    </a:p>
                  </a:txBody>
                  <a:tcPr/>
                </a:tc>
                <a:tc>
                  <a:txBody>
                    <a:bodyPr/>
                    <a:lstStyle/>
                    <a:p>
                      <a:r>
                        <a:rPr lang="en-US" dirty="0"/>
                        <a:t>LOR</a:t>
                      </a:r>
                    </a:p>
                  </a:txBody>
                  <a:tcPr/>
                </a:tc>
                <a:tc>
                  <a:txBody>
                    <a:bodyPr/>
                    <a:lstStyle/>
                    <a:p>
                      <a:r>
                        <a:rPr lang="en-US" dirty="0"/>
                        <a:t>LAND</a:t>
                      </a:r>
                    </a:p>
                  </a:txBody>
                  <a:tcPr/>
                </a:tc>
                <a:extLst>
                  <a:ext uri="{0D108BD9-81ED-4DB2-BD59-A6C34878D82A}">
                    <a16:rowId xmlns:a16="http://schemas.microsoft.com/office/drawing/2014/main" val="2314654957"/>
                  </a:ext>
                </a:extLst>
              </a:tr>
              <a:tr h="370840">
                <a:tc>
                  <a:txBody>
                    <a:bodyPr/>
                    <a:lstStyle/>
                    <a:p>
                      <a:r>
                        <a:rPr lang="en-US" dirty="0"/>
                        <a:t>types.INT32</a:t>
                      </a:r>
                    </a:p>
                  </a:txBody>
                  <a:tcPr/>
                </a:tc>
                <a:tc>
                  <a:txBody>
                    <a:bodyPr/>
                    <a:lstStyle/>
                    <a:p>
                      <a:r>
                        <a:rPr lang="en-US" dirty="0"/>
                        <a:t>32 bit int add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32 bit int add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32 bit int multiply</a:t>
                      </a:r>
                    </a:p>
                  </a:txBody>
                  <a:tcPr/>
                </a:tc>
                <a:extLst>
                  <a:ext uri="{0D108BD9-81ED-4DB2-BD59-A6C34878D82A}">
                    <a16:rowId xmlns:a16="http://schemas.microsoft.com/office/drawing/2014/main" val="2303884181"/>
                  </a:ext>
                </a:extLst>
              </a:tr>
              <a:tr h="370840">
                <a:tc>
                  <a:txBody>
                    <a:bodyPr/>
                    <a:lstStyle/>
                    <a:p>
                      <a:r>
                        <a:rPr lang="en-US" dirty="0"/>
                        <a:t>types.FP32</a:t>
                      </a:r>
                    </a:p>
                  </a:txBody>
                  <a:tcPr/>
                </a:tc>
                <a:tc>
                  <a:txBody>
                    <a:bodyPr/>
                    <a:lstStyle/>
                    <a:p>
                      <a:r>
                        <a:rPr lang="en-US" dirty="0"/>
                        <a:t>32 bit float add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32 bit float add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32 bit float multiply</a:t>
                      </a:r>
                    </a:p>
                  </a:txBody>
                  <a:tcPr/>
                </a:tc>
                <a:extLst>
                  <a:ext uri="{0D108BD9-81ED-4DB2-BD59-A6C34878D82A}">
                    <a16:rowId xmlns:a16="http://schemas.microsoft.com/office/drawing/2014/main" val="1361246011"/>
                  </a:ext>
                </a:extLst>
              </a:tr>
            </a:tbl>
          </a:graphicData>
        </a:graphic>
      </p:graphicFrame>
      <p:sp>
        <p:nvSpPr>
          <p:cNvPr id="14" name="Content Placeholder 2">
            <a:extLst>
              <a:ext uri="{FF2B5EF4-FFF2-40B4-BE49-F238E27FC236}">
                <a16:creationId xmlns:a16="http://schemas.microsoft.com/office/drawing/2014/main" id="{0194DDE8-CC33-1349-A4B4-FCC8110A2905}"/>
              </a:ext>
            </a:extLst>
          </p:cNvPr>
          <p:cNvSpPr txBox="1">
            <a:spLocks/>
          </p:cNvSpPr>
          <p:nvPr/>
        </p:nvSpPr>
        <p:spPr bwMode="auto">
          <a:xfrm>
            <a:off x="450865" y="4153983"/>
            <a:ext cx="8082024" cy="3281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kern="0" dirty="0" err="1"/>
              <a:t>Pygraphblas</a:t>
            </a:r>
            <a:r>
              <a:rPr lang="en-US" sz="2000" kern="0" dirty="0"/>
              <a:t> gives you multiple ways to do matrix </a:t>
            </a:r>
            <a:r>
              <a:rPr lang="en-US" sz="2000" kern="0" dirty="0" err="1"/>
              <a:t>multplication</a:t>
            </a:r>
            <a:endParaRPr lang="en-US" sz="2000" kern="0" dirty="0"/>
          </a:p>
        </p:txBody>
      </p:sp>
    </p:spTree>
    <p:extLst>
      <p:ext uri="{BB962C8B-B14F-4D97-AF65-F5344CB8AC3E}">
        <p14:creationId xmlns:p14="http://schemas.microsoft.com/office/powerpoint/2010/main" val="2659941132"/>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EC570-B758-ED41-88FE-8FCAB5056DA2}"/>
              </a:ext>
            </a:extLst>
          </p:cNvPr>
          <p:cNvSpPr>
            <a:spLocks noGrp="1"/>
          </p:cNvSpPr>
          <p:nvPr>
            <p:ph type="title"/>
          </p:nvPr>
        </p:nvSpPr>
        <p:spPr/>
        <p:txBody>
          <a:bodyPr/>
          <a:lstStyle/>
          <a:p>
            <a:r>
              <a:rPr lang="en-US" dirty="0"/>
              <a:t>From wedges to triangles</a:t>
            </a:r>
          </a:p>
        </p:txBody>
      </p:sp>
      <p:sp>
        <p:nvSpPr>
          <p:cNvPr id="3" name="Content Placeholder 2">
            <a:extLst>
              <a:ext uri="{FF2B5EF4-FFF2-40B4-BE49-F238E27FC236}">
                <a16:creationId xmlns:a16="http://schemas.microsoft.com/office/drawing/2014/main" id="{7D21E743-7E84-BC4A-9376-1DA995C7E222}"/>
              </a:ext>
            </a:extLst>
          </p:cNvPr>
          <p:cNvSpPr>
            <a:spLocks noGrp="1"/>
          </p:cNvSpPr>
          <p:nvPr>
            <p:ph idx="1"/>
          </p:nvPr>
        </p:nvSpPr>
        <p:spPr>
          <a:xfrm>
            <a:off x="295043" y="1560893"/>
            <a:ext cx="8537780" cy="3800568"/>
          </a:xfrm>
        </p:spPr>
        <p:txBody>
          <a:bodyPr/>
          <a:lstStyle/>
          <a:p>
            <a:r>
              <a:rPr lang="en-US" dirty="0"/>
              <a:t>We now know how to find all the wedges.</a:t>
            </a:r>
          </a:p>
          <a:p>
            <a:r>
              <a:rPr lang="en-US" dirty="0"/>
              <a:t>How do we keep only the wedges that are part of a triangle?   </a:t>
            </a:r>
          </a:p>
          <a:p>
            <a:pPr lvl="1"/>
            <a:r>
              <a:rPr lang="en-US" dirty="0"/>
              <a:t>There is more than one way to do this …. We leave it as an exercise for you to figure this out (hint: it uses </a:t>
            </a:r>
            <a:r>
              <a:rPr lang="en-US" dirty="0" err="1"/>
              <a:t>GraphBLAS</a:t>
            </a:r>
            <a:r>
              <a:rPr lang="en-US" dirty="0"/>
              <a:t> concepts we have already covered)</a:t>
            </a:r>
          </a:p>
          <a:p>
            <a:r>
              <a:rPr lang="en-US" dirty="0"/>
              <a:t>So after you solve that problem, you have a </a:t>
            </a:r>
            <a:r>
              <a:rPr lang="en-US" dirty="0" err="1"/>
              <a:t>graphBLAS</a:t>
            </a:r>
            <a:r>
              <a:rPr lang="en-US" dirty="0"/>
              <a:t> matrix with all the triangles.   How do you count them?</a:t>
            </a:r>
          </a:p>
          <a:p>
            <a:r>
              <a:rPr lang="en-US" dirty="0"/>
              <a:t>Reduction to scalar: sum together all the elements of a matrix </a:t>
            </a:r>
          </a:p>
          <a:p>
            <a:pPr marL="0" indent="0">
              <a:buNone/>
            </a:pP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Trimat.reduce_int</a:t>
            </a:r>
            <a:r>
              <a:rPr lang="en-US" sz="1800" b="1" dirty="0">
                <a:latin typeface="Courier New" panose="02070309020205020404" pitchFamily="49" charset="0"/>
                <a:cs typeface="Courier New" panose="02070309020205020404" pitchFamily="49" charset="0"/>
              </a:rPr>
              <a:t>(grb.types.UINT64.PLUS_MONOID)</a:t>
            </a:r>
          </a:p>
        </p:txBody>
      </p:sp>
      <p:sp>
        <p:nvSpPr>
          <p:cNvPr id="4" name="Slide Number Placeholder 3">
            <a:extLst>
              <a:ext uri="{FF2B5EF4-FFF2-40B4-BE49-F238E27FC236}">
                <a16:creationId xmlns:a16="http://schemas.microsoft.com/office/drawing/2014/main" id="{B3B3552D-5087-A047-9F53-042547D15324}"/>
              </a:ext>
            </a:extLst>
          </p:cNvPr>
          <p:cNvSpPr>
            <a:spLocks noGrp="1"/>
          </p:cNvSpPr>
          <p:nvPr>
            <p:ph type="sldNum" sz="quarter" idx="10"/>
          </p:nvPr>
        </p:nvSpPr>
        <p:spPr>
          <a:xfrm>
            <a:off x="8562109" y="6551613"/>
            <a:ext cx="581891" cy="304800"/>
          </a:xfrm>
        </p:spPr>
        <p:txBody>
          <a:bodyPr/>
          <a:lstStyle/>
          <a:p>
            <a:pPr>
              <a:defRPr/>
            </a:pPr>
            <a:fld id="{0C933AAA-F64E-4748-8A99-DCC60F15C72A}" type="slidenum">
              <a:rPr lang="en-US" smtClean="0">
                <a:solidFill>
                  <a:srgbClr val="000000"/>
                </a:solidFill>
                <a:ea typeface="ＭＳ Ｐゴシック" pitchFamily="34" charset="-128"/>
              </a:rPr>
              <a:pPr>
                <a:defRPr/>
              </a:pPr>
              <a:t>121</a:t>
            </a:fld>
            <a:endParaRPr lang="en-US" dirty="0">
              <a:solidFill>
                <a:srgbClr val="000000"/>
              </a:solidFill>
              <a:ea typeface="ＭＳ Ｐゴシック" pitchFamily="34" charset="-128"/>
            </a:endParaRPr>
          </a:p>
        </p:txBody>
      </p:sp>
      <p:sp>
        <p:nvSpPr>
          <p:cNvPr id="5" name="TextBox 4">
            <a:extLst>
              <a:ext uri="{FF2B5EF4-FFF2-40B4-BE49-F238E27FC236}">
                <a16:creationId xmlns:a16="http://schemas.microsoft.com/office/drawing/2014/main" id="{63EB3CD4-653B-8F44-9F72-BF1EC44F0AB8}"/>
              </a:ext>
            </a:extLst>
          </p:cNvPr>
          <p:cNvSpPr txBox="1"/>
          <p:nvPr/>
        </p:nvSpPr>
        <p:spPr>
          <a:xfrm>
            <a:off x="745020" y="5357514"/>
            <a:ext cx="1323191" cy="830997"/>
          </a:xfrm>
          <a:prstGeom prst="rect">
            <a:avLst/>
          </a:prstGeom>
          <a:noFill/>
          <a:ln>
            <a:solidFill>
              <a:srgbClr val="C00000"/>
            </a:solidFill>
          </a:ln>
        </p:spPr>
        <p:txBody>
          <a:bodyPr wrap="square" rtlCol="0">
            <a:spAutoFit/>
          </a:bodyPr>
          <a:lstStyle/>
          <a:p>
            <a:pPr algn="ctr"/>
            <a:r>
              <a:rPr lang="en-US" sz="1600" dirty="0">
                <a:solidFill>
                  <a:srgbClr val="C00000"/>
                </a:solidFill>
              </a:rPr>
              <a:t>The matrix that is being reduced</a:t>
            </a:r>
          </a:p>
        </p:txBody>
      </p:sp>
      <p:sp>
        <p:nvSpPr>
          <p:cNvPr id="6" name="TextBox 5">
            <a:extLst>
              <a:ext uri="{FF2B5EF4-FFF2-40B4-BE49-F238E27FC236}">
                <a16:creationId xmlns:a16="http://schemas.microsoft.com/office/drawing/2014/main" id="{B5873717-F2D1-4C47-9075-060972F03B2C}"/>
              </a:ext>
            </a:extLst>
          </p:cNvPr>
          <p:cNvSpPr txBox="1"/>
          <p:nvPr/>
        </p:nvSpPr>
        <p:spPr>
          <a:xfrm>
            <a:off x="5132243" y="5297107"/>
            <a:ext cx="1837765" cy="830997"/>
          </a:xfrm>
          <a:prstGeom prst="rect">
            <a:avLst/>
          </a:prstGeom>
          <a:noFill/>
          <a:ln>
            <a:solidFill>
              <a:srgbClr val="C00000"/>
            </a:solidFill>
          </a:ln>
        </p:spPr>
        <p:txBody>
          <a:bodyPr wrap="square" rtlCol="0">
            <a:spAutoFit/>
          </a:bodyPr>
          <a:lstStyle/>
          <a:p>
            <a:pPr algn="ctr"/>
            <a:r>
              <a:rPr lang="en-US" sz="1600" dirty="0">
                <a:solidFill>
                  <a:srgbClr val="C00000"/>
                </a:solidFill>
              </a:rPr>
              <a:t>The type and operator used in the reduction</a:t>
            </a:r>
          </a:p>
        </p:txBody>
      </p:sp>
      <p:sp>
        <p:nvSpPr>
          <p:cNvPr id="7" name="TextBox 6">
            <a:extLst>
              <a:ext uri="{FF2B5EF4-FFF2-40B4-BE49-F238E27FC236}">
                <a16:creationId xmlns:a16="http://schemas.microsoft.com/office/drawing/2014/main" id="{177C9BAE-92B2-1D47-B6EB-AEFCE34E1223}"/>
              </a:ext>
            </a:extLst>
          </p:cNvPr>
          <p:cNvSpPr txBox="1"/>
          <p:nvPr/>
        </p:nvSpPr>
        <p:spPr>
          <a:xfrm>
            <a:off x="2350547" y="5357514"/>
            <a:ext cx="1837765" cy="830997"/>
          </a:xfrm>
          <a:prstGeom prst="rect">
            <a:avLst/>
          </a:prstGeom>
          <a:noFill/>
          <a:ln>
            <a:solidFill>
              <a:srgbClr val="C00000"/>
            </a:solidFill>
          </a:ln>
        </p:spPr>
        <p:txBody>
          <a:bodyPr wrap="square" rtlCol="0">
            <a:spAutoFit/>
          </a:bodyPr>
          <a:lstStyle/>
          <a:p>
            <a:pPr algn="ctr"/>
            <a:r>
              <a:rPr lang="en-US" sz="1600" dirty="0">
                <a:solidFill>
                  <a:srgbClr val="C00000"/>
                </a:solidFill>
              </a:rPr>
              <a:t>The name of the </a:t>
            </a:r>
            <a:r>
              <a:rPr lang="en-US" sz="1600" dirty="0" err="1">
                <a:solidFill>
                  <a:srgbClr val="C00000"/>
                </a:solidFill>
              </a:rPr>
              <a:t>graphBLAS</a:t>
            </a:r>
            <a:r>
              <a:rPr lang="en-US" sz="1600" dirty="0">
                <a:solidFill>
                  <a:srgbClr val="C00000"/>
                </a:solidFill>
              </a:rPr>
              <a:t> operation</a:t>
            </a:r>
          </a:p>
        </p:txBody>
      </p:sp>
      <p:cxnSp>
        <p:nvCxnSpPr>
          <p:cNvPr id="9" name="Straight Arrow Connector 8">
            <a:extLst>
              <a:ext uri="{FF2B5EF4-FFF2-40B4-BE49-F238E27FC236}">
                <a16:creationId xmlns:a16="http://schemas.microsoft.com/office/drawing/2014/main" id="{DDFC005C-E803-DD41-B7C7-6EF6EBBD9B77}"/>
              </a:ext>
            </a:extLst>
          </p:cNvPr>
          <p:cNvCxnSpPr>
            <a:stCxn id="5" idx="0"/>
          </p:cNvCxnSpPr>
          <p:nvPr/>
        </p:nvCxnSpPr>
        <p:spPr bwMode="auto">
          <a:xfrm flipV="1">
            <a:off x="1406616" y="4998360"/>
            <a:ext cx="295836" cy="359154"/>
          </a:xfrm>
          <a:prstGeom prst="straightConnector1">
            <a:avLst/>
          </a:prstGeom>
          <a:noFill/>
          <a:ln w="19050" cap="flat" cmpd="sng" algn="ctr">
            <a:solidFill>
              <a:srgbClr val="C00000"/>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865C3342-4CFE-0241-8488-5B59057B9839}"/>
              </a:ext>
            </a:extLst>
          </p:cNvPr>
          <p:cNvCxnSpPr>
            <a:cxnSpLocks/>
            <a:stCxn id="7" idx="0"/>
          </p:cNvCxnSpPr>
          <p:nvPr/>
        </p:nvCxnSpPr>
        <p:spPr bwMode="auto">
          <a:xfrm flipH="1" flipV="1">
            <a:off x="3088346" y="4998360"/>
            <a:ext cx="181084" cy="359154"/>
          </a:xfrm>
          <a:prstGeom prst="straightConnector1">
            <a:avLst/>
          </a:prstGeom>
          <a:noFill/>
          <a:ln w="19050" cap="flat" cmpd="sng" algn="ctr">
            <a:solidFill>
              <a:srgbClr val="C00000"/>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1486F347-1362-A14D-83BA-E0A3BD3CB479}"/>
              </a:ext>
            </a:extLst>
          </p:cNvPr>
          <p:cNvCxnSpPr>
            <a:cxnSpLocks/>
            <a:stCxn id="6" idx="0"/>
          </p:cNvCxnSpPr>
          <p:nvPr/>
        </p:nvCxnSpPr>
        <p:spPr bwMode="auto">
          <a:xfrm flipH="1" flipV="1">
            <a:off x="5714093" y="4937953"/>
            <a:ext cx="337033" cy="359154"/>
          </a:xfrm>
          <a:prstGeom prst="straightConnector1">
            <a:avLst/>
          </a:prstGeom>
          <a:noFill/>
          <a:ln w="19050" cap="flat" cmpd="sng" algn="ctr">
            <a:solidFill>
              <a:srgbClr val="C00000"/>
            </a:solidFill>
            <a:prstDash val="solid"/>
            <a:round/>
            <a:headEnd type="none" w="med" len="med"/>
            <a:tailEnd type="triangle"/>
          </a:ln>
          <a:effectLst/>
        </p:spPr>
      </p:cxnSp>
    </p:spTree>
    <p:extLst>
      <p:ext uri="{BB962C8B-B14F-4D97-AF65-F5344CB8AC3E}">
        <p14:creationId xmlns:p14="http://schemas.microsoft.com/office/powerpoint/2010/main" val="798474738"/>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1E8E-DF3C-504F-8123-3D58E9C6B0ED}"/>
              </a:ext>
            </a:extLst>
          </p:cNvPr>
          <p:cNvSpPr>
            <a:spLocks noGrp="1"/>
          </p:cNvSpPr>
          <p:nvPr>
            <p:ph type="title"/>
          </p:nvPr>
        </p:nvSpPr>
        <p:spPr>
          <a:xfrm>
            <a:off x="166688" y="192088"/>
            <a:ext cx="8977312" cy="889000"/>
          </a:xfrm>
        </p:spPr>
        <p:txBody>
          <a:bodyPr/>
          <a:lstStyle/>
          <a:p>
            <a:r>
              <a:rPr lang="en-US" dirty="0"/>
              <a:t>Exercise 13: Counting Triangles</a:t>
            </a:r>
          </a:p>
        </p:txBody>
      </p:sp>
      <p:sp>
        <p:nvSpPr>
          <p:cNvPr id="4" name="Slide Number Placeholder 3">
            <a:extLst>
              <a:ext uri="{FF2B5EF4-FFF2-40B4-BE49-F238E27FC236}">
                <a16:creationId xmlns:a16="http://schemas.microsoft.com/office/drawing/2014/main" id="{AEDE09F1-FEA6-CA4A-A8C0-6E0A8002FAB7}"/>
              </a:ext>
            </a:extLst>
          </p:cNvPr>
          <p:cNvSpPr>
            <a:spLocks noGrp="1"/>
          </p:cNvSpPr>
          <p:nvPr>
            <p:ph type="sldNum" sz="quarter" idx="10"/>
          </p:nvPr>
        </p:nvSpPr>
        <p:spPr>
          <a:xfrm>
            <a:off x="8550235" y="6551613"/>
            <a:ext cx="593766" cy="3048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122</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pic>
        <p:nvPicPr>
          <p:cNvPr id="38" name="Picture 37">
            <a:extLst>
              <a:ext uri="{FF2B5EF4-FFF2-40B4-BE49-F238E27FC236}">
                <a16:creationId xmlns:a16="http://schemas.microsoft.com/office/drawing/2014/main" id="{4FB97A51-71E5-BA42-868B-8C774871A99E}"/>
              </a:ext>
            </a:extLst>
          </p:cNvPr>
          <p:cNvPicPr>
            <a:picLocks noChangeAspect="1"/>
          </p:cNvPicPr>
          <p:nvPr/>
        </p:nvPicPr>
        <p:blipFill>
          <a:blip r:embed="rId3"/>
          <a:stretch>
            <a:fillRect/>
          </a:stretch>
        </p:blipFill>
        <p:spPr>
          <a:xfrm>
            <a:off x="6000490" y="898208"/>
            <a:ext cx="2678837" cy="2130692"/>
          </a:xfrm>
          <a:prstGeom prst="rect">
            <a:avLst/>
          </a:prstGeom>
        </p:spPr>
      </p:pic>
      <p:sp>
        <p:nvSpPr>
          <p:cNvPr id="20" name="Content Placeholder 2">
            <a:extLst>
              <a:ext uri="{FF2B5EF4-FFF2-40B4-BE49-F238E27FC236}">
                <a16:creationId xmlns:a16="http://schemas.microsoft.com/office/drawing/2014/main" id="{D70B804F-A61E-394C-9DB2-1F2B996E592C}"/>
              </a:ext>
            </a:extLst>
          </p:cNvPr>
          <p:cNvSpPr>
            <a:spLocks noGrp="1"/>
          </p:cNvSpPr>
          <p:nvPr>
            <p:ph idx="1"/>
          </p:nvPr>
        </p:nvSpPr>
        <p:spPr>
          <a:xfrm>
            <a:off x="358422" y="1353487"/>
            <a:ext cx="5321242" cy="1419584"/>
          </a:xfrm>
        </p:spPr>
        <p:txBody>
          <a:bodyPr/>
          <a:lstStyle/>
          <a:p>
            <a:r>
              <a:rPr lang="en-US" sz="2000" dirty="0"/>
              <a:t>Write a function that will count the triangles in an undirected, unweighted graph that has no self-loops.</a:t>
            </a:r>
          </a:p>
          <a:p>
            <a:r>
              <a:rPr lang="en-US" sz="2000" dirty="0"/>
              <a:t>Use the graph you generated in Exercise 13.</a:t>
            </a:r>
          </a:p>
        </p:txBody>
      </p:sp>
      <p:sp>
        <p:nvSpPr>
          <p:cNvPr id="24" name="Content Placeholder 2">
            <a:extLst>
              <a:ext uri="{FF2B5EF4-FFF2-40B4-BE49-F238E27FC236}">
                <a16:creationId xmlns:a16="http://schemas.microsoft.com/office/drawing/2014/main" id="{7977B34C-105D-1149-952B-23713EC6A67E}"/>
              </a:ext>
            </a:extLst>
          </p:cNvPr>
          <p:cNvSpPr txBox="1">
            <a:spLocks/>
          </p:cNvSpPr>
          <p:nvPr/>
        </p:nvSpPr>
        <p:spPr bwMode="auto">
          <a:xfrm>
            <a:off x="358422" y="3106558"/>
            <a:ext cx="8419818" cy="141958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kern="0" dirty="0"/>
              <a:t>Hints:</a:t>
            </a:r>
          </a:p>
          <a:p>
            <a:pPr lvl="1"/>
            <a:r>
              <a:rPr lang="en-US" sz="1600" kern="0" dirty="0"/>
              <a:t>There are multiple ways to close wedges to find triangles.  Think hard … we’ve shown you how to do this already.</a:t>
            </a:r>
          </a:p>
          <a:p>
            <a:pPr lvl="1"/>
            <a:r>
              <a:rPr lang="en-US" sz="1600" kern="0" dirty="0"/>
              <a:t>Ask yourself … how many times are you counting each triangle?  Is overcounting an issue?</a:t>
            </a:r>
          </a:p>
        </p:txBody>
      </p:sp>
      <p:sp>
        <p:nvSpPr>
          <p:cNvPr id="26" name="TextBox 25">
            <a:extLst>
              <a:ext uri="{FF2B5EF4-FFF2-40B4-BE49-F238E27FC236}">
                <a16:creationId xmlns:a16="http://schemas.microsoft.com/office/drawing/2014/main" id="{A4C49C30-98A7-6440-9583-5DC9CFA43EBF}"/>
              </a:ext>
            </a:extLst>
          </p:cNvPr>
          <p:cNvSpPr txBox="1"/>
          <p:nvPr/>
        </p:nvSpPr>
        <p:spPr>
          <a:xfrm>
            <a:off x="1199712" y="5319847"/>
            <a:ext cx="7116762" cy="369332"/>
          </a:xfrm>
          <a:prstGeom prst="rect">
            <a:avLst/>
          </a:prstGeom>
          <a:noFill/>
        </p:spPr>
        <p:txBody>
          <a:bodyPr wrap="square" rtlCol="0">
            <a:spAutoFit/>
          </a:bodyPr>
          <a:lstStyle/>
          <a:p>
            <a:r>
              <a:rPr lang="en-US" dirty="0">
                <a:hlinkClick r:id="rId4"/>
              </a:rPr>
              <a:t>https://graphegon.github.io/pygraphblas/pygraphblas/index.html</a:t>
            </a:r>
            <a:endParaRPr lang="en-US" dirty="0"/>
          </a:p>
        </p:txBody>
      </p:sp>
    </p:spTree>
    <p:extLst>
      <p:ext uri="{BB962C8B-B14F-4D97-AF65-F5344CB8AC3E}">
        <p14:creationId xmlns:p14="http://schemas.microsoft.com/office/powerpoint/2010/main" val="773725179"/>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1E8E-DF3C-504F-8123-3D58E9C6B0ED}"/>
              </a:ext>
            </a:extLst>
          </p:cNvPr>
          <p:cNvSpPr>
            <a:spLocks noGrp="1"/>
          </p:cNvSpPr>
          <p:nvPr>
            <p:ph type="title"/>
          </p:nvPr>
        </p:nvSpPr>
        <p:spPr>
          <a:xfrm>
            <a:off x="166688" y="192088"/>
            <a:ext cx="8977312" cy="889000"/>
          </a:xfrm>
        </p:spPr>
        <p:txBody>
          <a:bodyPr/>
          <a:lstStyle/>
          <a:p>
            <a:r>
              <a:rPr lang="en-US" dirty="0"/>
              <a:t>Exercise 13: First solution</a:t>
            </a:r>
          </a:p>
        </p:txBody>
      </p:sp>
      <p:sp>
        <p:nvSpPr>
          <p:cNvPr id="4" name="Slide Number Placeholder 3">
            <a:extLst>
              <a:ext uri="{FF2B5EF4-FFF2-40B4-BE49-F238E27FC236}">
                <a16:creationId xmlns:a16="http://schemas.microsoft.com/office/drawing/2014/main" id="{AEDE09F1-FEA6-CA4A-A8C0-6E0A8002FAB7}"/>
              </a:ext>
            </a:extLst>
          </p:cNvPr>
          <p:cNvSpPr>
            <a:spLocks noGrp="1"/>
          </p:cNvSpPr>
          <p:nvPr>
            <p:ph type="sldNum" sz="quarter" idx="10"/>
          </p:nvPr>
        </p:nvSpPr>
        <p:spPr>
          <a:xfrm>
            <a:off x="8550235" y="6551613"/>
            <a:ext cx="593766" cy="3048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123</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pic>
        <p:nvPicPr>
          <p:cNvPr id="38" name="Picture 37">
            <a:extLst>
              <a:ext uri="{FF2B5EF4-FFF2-40B4-BE49-F238E27FC236}">
                <a16:creationId xmlns:a16="http://schemas.microsoft.com/office/drawing/2014/main" id="{4FB97A51-71E5-BA42-868B-8C774871A99E}"/>
              </a:ext>
            </a:extLst>
          </p:cNvPr>
          <p:cNvPicPr>
            <a:picLocks noChangeAspect="1"/>
          </p:cNvPicPr>
          <p:nvPr/>
        </p:nvPicPr>
        <p:blipFill>
          <a:blip r:embed="rId3"/>
          <a:stretch>
            <a:fillRect/>
          </a:stretch>
        </p:blipFill>
        <p:spPr>
          <a:xfrm>
            <a:off x="756459" y="620312"/>
            <a:ext cx="2678837" cy="2130692"/>
          </a:xfrm>
          <a:prstGeom prst="rect">
            <a:avLst/>
          </a:prstGeom>
        </p:spPr>
      </p:pic>
      <p:sp>
        <p:nvSpPr>
          <p:cNvPr id="9" name="TextBox 8">
            <a:extLst>
              <a:ext uri="{FF2B5EF4-FFF2-40B4-BE49-F238E27FC236}">
                <a16:creationId xmlns:a16="http://schemas.microsoft.com/office/drawing/2014/main" id="{56926838-FCF2-B841-AF36-B56CE3861F25}"/>
              </a:ext>
            </a:extLst>
          </p:cNvPr>
          <p:cNvSpPr txBox="1"/>
          <p:nvPr/>
        </p:nvSpPr>
        <p:spPr>
          <a:xfrm>
            <a:off x="298450" y="2789103"/>
            <a:ext cx="8556822" cy="1384995"/>
          </a:xfrm>
          <a:prstGeom prst="rect">
            <a:avLst/>
          </a:prstGeom>
          <a:noFill/>
          <a:ln>
            <a:solidFill>
              <a:srgbClr val="002060"/>
            </a:solidFill>
          </a:ln>
        </p:spPr>
        <p:txBody>
          <a:bodyPr wrap="square" rtlCol="0">
            <a:spAutoFit/>
          </a:bodyPr>
          <a:lstStyle/>
          <a:p>
            <a:r>
              <a:rPr lang="en-US" sz="1400" b="1" dirty="0">
                <a:solidFill>
                  <a:srgbClr val="008000"/>
                </a:solidFill>
                <a:latin typeface="Courier New" panose="02070309020205020404" pitchFamily="49" charset="0"/>
                <a:cs typeface="Courier New" panose="02070309020205020404" pitchFamily="49" charset="0"/>
              </a:rPr>
              <a:t>def</a:t>
            </a:r>
            <a:r>
              <a:rPr lang="en-US" sz="1400" b="1" dirty="0">
                <a:latin typeface="Courier New" panose="02070309020205020404" pitchFamily="49" charset="0"/>
                <a:cs typeface="Courier New" panose="02070309020205020404" pitchFamily="49" charset="0"/>
              </a:rPr>
              <a:t> </a:t>
            </a:r>
            <a:r>
              <a:rPr lang="en-US" sz="1400" b="1" dirty="0">
                <a:solidFill>
                  <a:srgbClr val="0070C0"/>
                </a:solidFill>
                <a:latin typeface="Courier New" panose="02070309020205020404" pitchFamily="49" charset="0"/>
                <a:cs typeface="Courier New" panose="02070309020205020404" pitchFamily="49" charset="0"/>
              </a:rPr>
              <a:t>TriCount1</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inGraph</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out = </a:t>
            </a:r>
            <a:r>
              <a:rPr lang="en-US" sz="1400" b="1" dirty="0" err="1">
                <a:latin typeface="Courier New" panose="02070309020205020404" pitchFamily="49" charset="0"/>
                <a:cs typeface="Courier New" panose="02070309020205020404" pitchFamily="49" charset="0"/>
              </a:rPr>
              <a:t>inGraph.mxm</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inGraph,semiring</a:t>
            </a:r>
            <a:r>
              <a:rPr lang="en-US" sz="1400" b="1" dirty="0">
                <a:latin typeface="Courier New" panose="02070309020205020404" pitchFamily="49" charset="0"/>
                <a:cs typeface="Courier New" panose="02070309020205020404" pitchFamily="49" charset="0"/>
              </a:rPr>
              <a:t>=grb.types.UINT64.PLUS_TIMES)</a:t>
            </a:r>
          </a:p>
          <a:p>
            <a:r>
              <a:rPr lang="en-US" sz="1400" b="1" dirty="0">
                <a:latin typeface="Courier New" panose="02070309020205020404" pitchFamily="49" charset="0"/>
                <a:cs typeface="Courier New" panose="02070309020205020404" pitchFamily="49" charset="0"/>
              </a:rPr>
              <a:t>    tri = </a:t>
            </a:r>
            <a:r>
              <a:rPr lang="en-US" sz="1400" b="1" dirty="0" err="1">
                <a:latin typeface="Courier New" panose="02070309020205020404" pitchFamily="49" charset="0"/>
                <a:cs typeface="Courier New" panose="02070309020205020404" pitchFamily="49" charset="0"/>
              </a:rPr>
              <a:t>out.emult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inGraph</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red = </a:t>
            </a:r>
            <a:r>
              <a:rPr lang="en-US" sz="1400" b="1" dirty="0" err="1">
                <a:latin typeface="Courier New" panose="02070309020205020404" pitchFamily="49" charset="0"/>
                <a:cs typeface="Courier New" panose="02070309020205020404" pitchFamily="49" charset="0"/>
              </a:rPr>
              <a:t>tri.reduce_int</a:t>
            </a:r>
            <a:r>
              <a:rPr lang="en-US" sz="1400" b="1" dirty="0">
                <a:latin typeface="Courier New" panose="02070309020205020404" pitchFamily="49" charset="0"/>
                <a:cs typeface="Courier New" panose="02070309020205020404" pitchFamily="49" charset="0"/>
              </a:rPr>
              <a:t>(grb.types.UINT64.PLUS_MONOID)</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a:solidFill>
                  <a:srgbClr val="008000"/>
                </a:solidFill>
                <a:latin typeface="Courier New" panose="02070309020205020404" pitchFamily="49" charset="0"/>
                <a:cs typeface="Courier New" panose="02070309020205020404" pitchFamily="49" charset="0"/>
              </a:rPr>
              <a:t>return</a:t>
            </a:r>
            <a:r>
              <a:rPr lang="en-US" sz="1400" b="1" dirty="0">
                <a:latin typeface="Courier New" panose="02070309020205020404" pitchFamily="49" charset="0"/>
                <a:cs typeface="Courier New" panose="02070309020205020404" pitchFamily="49" charset="0"/>
              </a:rPr>
              <a:t> red/6</a:t>
            </a:r>
            <a:endParaRPr lang="en-US" sz="1600" b="1" dirty="0">
              <a:latin typeface="Courier New" panose="02070309020205020404" pitchFamily="49" charset="0"/>
              <a:cs typeface="Courier New" panose="02070309020205020404" pitchFamily="49" charset="0"/>
            </a:endParaRPr>
          </a:p>
        </p:txBody>
      </p:sp>
      <p:sp>
        <p:nvSpPr>
          <p:cNvPr id="3" name="TextBox 2">
            <a:extLst>
              <a:ext uri="{FF2B5EF4-FFF2-40B4-BE49-F238E27FC236}">
                <a16:creationId xmlns:a16="http://schemas.microsoft.com/office/drawing/2014/main" id="{0CABB832-8081-EE47-A9F4-A062217438FF}"/>
              </a:ext>
            </a:extLst>
          </p:cNvPr>
          <p:cNvSpPr txBox="1"/>
          <p:nvPr/>
        </p:nvSpPr>
        <p:spPr>
          <a:xfrm>
            <a:off x="1045759" y="1754906"/>
            <a:ext cx="832514" cy="400110"/>
          </a:xfrm>
          <a:prstGeom prst="rect">
            <a:avLst/>
          </a:prstGeom>
          <a:noFill/>
        </p:spPr>
        <p:txBody>
          <a:bodyPr wrap="square" rtlCol="0">
            <a:spAutoFit/>
          </a:bodyPr>
          <a:lstStyle/>
          <a:p>
            <a:r>
              <a:rPr lang="en-US" sz="2000" dirty="0">
                <a:solidFill>
                  <a:srgbClr val="00B050"/>
                </a:solidFill>
              </a:rPr>
              <a:t>1</a:t>
            </a:r>
          </a:p>
        </p:txBody>
      </p:sp>
      <p:sp>
        <p:nvSpPr>
          <p:cNvPr id="14" name="TextBox 13">
            <a:extLst>
              <a:ext uri="{FF2B5EF4-FFF2-40B4-BE49-F238E27FC236}">
                <a16:creationId xmlns:a16="http://schemas.microsoft.com/office/drawing/2014/main" id="{053D4642-6F2A-2A40-A27A-EC82CA7190B6}"/>
              </a:ext>
            </a:extLst>
          </p:cNvPr>
          <p:cNvSpPr txBox="1"/>
          <p:nvPr/>
        </p:nvSpPr>
        <p:spPr>
          <a:xfrm>
            <a:off x="2430759" y="1109202"/>
            <a:ext cx="832514" cy="400110"/>
          </a:xfrm>
          <a:prstGeom prst="rect">
            <a:avLst/>
          </a:prstGeom>
          <a:noFill/>
        </p:spPr>
        <p:txBody>
          <a:bodyPr wrap="square" rtlCol="0">
            <a:spAutoFit/>
          </a:bodyPr>
          <a:lstStyle/>
          <a:p>
            <a:r>
              <a:rPr lang="en-US" sz="2000" dirty="0">
                <a:solidFill>
                  <a:srgbClr val="00B050"/>
                </a:solidFill>
              </a:rPr>
              <a:t>2</a:t>
            </a:r>
          </a:p>
        </p:txBody>
      </p:sp>
      <p:sp>
        <p:nvSpPr>
          <p:cNvPr id="7" name="Right Arrow 6">
            <a:extLst>
              <a:ext uri="{FF2B5EF4-FFF2-40B4-BE49-F238E27FC236}">
                <a16:creationId xmlns:a16="http://schemas.microsoft.com/office/drawing/2014/main" id="{A9D6516E-9834-A749-BCE5-0696BF16029A}"/>
              </a:ext>
            </a:extLst>
          </p:cNvPr>
          <p:cNvSpPr/>
          <p:nvPr/>
        </p:nvSpPr>
        <p:spPr bwMode="auto">
          <a:xfrm>
            <a:off x="3527080" y="1412111"/>
            <a:ext cx="889988" cy="451413"/>
          </a:xfrm>
          <a:prstGeom prst="rightArrow">
            <a:avLst/>
          </a:prstGeom>
          <a:solidFill>
            <a:srgbClr val="7030A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pic>
        <p:nvPicPr>
          <p:cNvPr id="11" name="Picture 10" descr="Box and whisker chart&#10;&#10;Description automatically generated">
            <a:extLst>
              <a:ext uri="{FF2B5EF4-FFF2-40B4-BE49-F238E27FC236}">
                <a16:creationId xmlns:a16="http://schemas.microsoft.com/office/drawing/2014/main" id="{14FB8027-C12A-2543-893E-CF71A3D36A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0360" y="676008"/>
            <a:ext cx="3213100" cy="2019300"/>
          </a:xfrm>
          <a:prstGeom prst="rect">
            <a:avLst/>
          </a:prstGeom>
        </p:spPr>
      </p:pic>
      <p:sp>
        <p:nvSpPr>
          <p:cNvPr id="17" name="Triangle 16">
            <a:extLst>
              <a:ext uri="{FF2B5EF4-FFF2-40B4-BE49-F238E27FC236}">
                <a16:creationId xmlns:a16="http://schemas.microsoft.com/office/drawing/2014/main" id="{C0BDD4A0-ADBD-554D-A0CD-6687C64CC417}"/>
              </a:ext>
            </a:extLst>
          </p:cNvPr>
          <p:cNvSpPr/>
          <p:nvPr/>
        </p:nvSpPr>
        <p:spPr bwMode="auto">
          <a:xfrm>
            <a:off x="2326511" y="1081088"/>
            <a:ext cx="520505" cy="428224"/>
          </a:xfrm>
          <a:prstGeom prst="triangle">
            <a:avLst/>
          </a:prstGeom>
          <a:noFill/>
          <a:ln w="19050" cap="flat" cmpd="sng" algn="ctr">
            <a:solidFill>
              <a:srgbClr val="00B05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9" name="Triangle 18">
            <a:extLst>
              <a:ext uri="{FF2B5EF4-FFF2-40B4-BE49-F238E27FC236}">
                <a16:creationId xmlns:a16="http://schemas.microsoft.com/office/drawing/2014/main" id="{1D765CB1-8E1E-5546-94C0-C806B36E81F1}"/>
              </a:ext>
            </a:extLst>
          </p:cNvPr>
          <p:cNvSpPr/>
          <p:nvPr/>
        </p:nvSpPr>
        <p:spPr bwMode="auto">
          <a:xfrm>
            <a:off x="941511" y="1709266"/>
            <a:ext cx="520505" cy="428224"/>
          </a:xfrm>
          <a:prstGeom prst="triangle">
            <a:avLst/>
          </a:prstGeom>
          <a:noFill/>
          <a:ln w="19050" cap="flat" cmpd="sng" algn="ctr">
            <a:solidFill>
              <a:srgbClr val="00B05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8" name="TextBox 17">
            <a:extLst>
              <a:ext uri="{FF2B5EF4-FFF2-40B4-BE49-F238E27FC236}">
                <a16:creationId xmlns:a16="http://schemas.microsoft.com/office/drawing/2014/main" id="{8688DFED-ADA8-F749-9E8C-F819ED2545F7}"/>
              </a:ext>
            </a:extLst>
          </p:cNvPr>
          <p:cNvSpPr txBox="1"/>
          <p:nvPr/>
        </p:nvSpPr>
        <p:spPr>
          <a:xfrm>
            <a:off x="4572000" y="1509312"/>
            <a:ext cx="1076446" cy="307777"/>
          </a:xfrm>
          <a:prstGeom prst="rect">
            <a:avLst/>
          </a:prstGeom>
          <a:noFill/>
        </p:spPr>
        <p:txBody>
          <a:bodyPr wrap="square" rtlCol="0">
            <a:spAutoFit/>
          </a:bodyPr>
          <a:lstStyle/>
          <a:p>
            <a:r>
              <a:rPr lang="en-US" sz="1400" dirty="0" err="1"/>
              <a:t>inGraph</a:t>
            </a:r>
            <a:r>
              <a:rPr lang="en-US" sz="1400" dirty="0"/>
              <a:t> =</a:t>
            </a:r>
          </a:p>
        </p:txBody>
      </p:sp>
      <p:sp>
        <p:nvSpPr>
          <p:cNvPr id="21" name="TextBox 20">
            <a:extLst>
              <a:ext uri="{FF2B5EF4-FFF2-40B4-BE49-F238E27FC236}">
                <a16:creationId xmlns:a16="http://schemas.microsoft.com/office/drawing/2014/main" id="{C5411613-140C-4244-B74E-40F30268C515}"/>
              </a:ext>
            </a:extLst>
          </p:cNvPr>
          <p:cNvSpPr txBox="1"/>
          <p:nvPr/>
        </p:nvSpPr>
        <p:spPr>
          <a:xfrm>
            <a:off x="460765" y="5167277"/>
            <a:ext cx="691872" cy="307777"/>
          </a:xfrm>
          <a:prstGeom prst="rect">
            <a:avLst/>
          </a:prstGeom>
          <a:noFill/>
        </p:spPr>
        <p:txBody>
          <a:bodyPr wrap="square" rtlCol="0">
            <a:spAutoFit/>
          </a:bodyPr>
          <a:lstStyle/>
          <a:p>
            <a:r>
              <a:rPr lang="en-US" sz="1400" dirty="0"/>
              <a:t>out =</a:t>
            </a:r>
          </a:p>
        </p:txBody>
      </p:sp>
      <p:sp>
        <p:nvSpPr>
          <p:cNvPr id="22" name="TextBox 21">
            <a:extLst>
              <a:ext uri="{FF2B5EF4-FFF2-40B4-BE49-F238E27FC236}">
                <a16:creationId xmlns:a16="http://schemas.microsoft.com/office/drawing/2014/main" id="{E5853DA7-3F04-D041-8152-B61F1BAE7DFC}"/>
              </a:ext>
            </a:extLst>
          </p:cNvPr>
          <p:cNvSpPr txBox="1"/>
          <p:nvPr/>
        </p:nvSpPr>
        <p:spPr>
          <a:xfrm>
            <a:off x="5302510" y="5167277"/>
            <a:ext cx="691872" cy="307777"/>
          </a:xfrm>
          <a:prstGeom prst="rect">
            <a:avLst/>
          </a:prstGeom>
          <a:noFill/>
        </p:spPr>
        <p:txBody>
          <a:bodyPr wrap="square" rtlCol="0">
            <a:spAutoFit/>
          </a:bodyPr>
          <a:lstStyle/>
          <a:p>
            <a:r>
              <a:rPr lang="en-US" sz="1400" dirty="0"/>
              <a:t>tri =</a:t>
            </a:r>
          </a:p>
        </p:txBody>
      </p:sp>
      <p:pic>
        <p:nvPicPr>
          <p:cNvPr id="23" name="Picture 22" descr="Text, calendar&#10;&#10;Description automatically generated">
            <a:extLst>
              <a:ext uri="{FF2B5EF4-FFF2-40B4-BE49-F238E27FC236}">
                <a16:creationId xmlns:a16="http://schemas.microsoft.com/office/drawing/2014/main" id="{DABCB6E8-4E0E-0241-916E-FD1237AE0B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9408" y="4355966"/>
            <a:ext cx="3098800" cy="1930400"/>
          </a:xfrm>
          <a:prstGeom prst="rect">
            <a:avLst/>
          </a:prstGeom>
        </p:spPr>
      </p:pic>
      <p:pic>
        <p:nvPicPr>
          <p:cNvPr id="28" name="Picture 27" descr="Box and whisker chart&#10;&#10;Description automatically generated with medium confidence">
            <a:extLst>
              <a:ext uri="{FF2B5EF4-FFF2-40B4-BE49-F238E27FC236}">
                <a16:creationId xmlns:a16="http://schemas.microsoft.com/office/drawing/2014/main" id="{40929DB8-4B31-3A42-A7B8-3123FA57E601}"/>
              </a:ext>
            </a:extLst>
          </p:cNvPr>
          <p:cNvPicPr>
            <a:picLocks noChangeAspect="1"/>
          </p:cNvPicPr>
          <p:nvPr/>
        </p:nvPicPr>
        <p:blipFill rotWithShape="1">
          <a:blip r:embed="rId6">
            <a:extLst>
              <a:ext uri="{28A0092B-C50C-407E-A947-70E740481C1C}">
                <a14:useLocalDpi xmlns:a14="http://schemas.microsoft.com/office/drawing/2010/main" val="0"/>
              </a:ext>
            </a:extLst>
          </a:blip>
          <a:srcRect b="3798"/>
          <a:stretch/>
        </p:blipFill>
        <p:spPr>
          <a:xfrm>
            <a:off x="5784850" y="4326574"/>
            <a:ext cx="3060700" cy="1930400"/>
          </a:xfrm>
          <a:prstGeom prst="rect">
            <a:avLst/>
          </a:prstGeom>
        </p:spPr>
      </p:pic>
      <p:sp>
        <p:nvSpPr>
          <p:cNvPr id="29" name="TextBox 28">
            <a:extLst>
              <a:ext uri="{FF2B5EF4-FFF2-40B4-BE49-F238E27FC236}">
                <a16:creationId xmlns:a16="http://schemas.microsoft.com/office/drawing/2014/main" id="{F33E189D-8D26-0D44-813D-6DF753110440}"/>
              </a:ext>
            </a:extLst>
          </p:cNvPr>
          <p:cNvSpPr txBox="1"/>
          <p:nvPr/>
        </p:nvSpPr>
        <p:spPr>
          <a:xfrm>
            <a:off x="941511" y="6324465"/>
            <a:ext cx="3515157" cy="307777"/>
          </a:xfrm>
          <a:prstGeom prst="rect">
            <a:avLst/>
          </a:prstGeom>
          <a:noFill/>
        </p:spPr>
        <p:txBody>
          <a:bodyPr wrap="square" rtlCol="0">
            <a:spAutoFit/>
          </a:bodyPr>
          <a:lstStyle/>
          <a:p>
            <a:r>
              <a:rPr lang="en-US" sz="1400" dirty="0"/>
              <a:t>Counts of all the two-hop paths (wedges)</a:t>
            </a:r>
          </a:p>
        </p:txBody>
      </p:sp>
      <p:sp>
        <p:nvSpPr>
          <p:cNvPr id="31" name="TextBox 30">
            <a:extLst>
              <a:ext uri="{FF2B5EF4-FFF2-40B4-BE49-F238E27FC236}">
                <a16:creationId xmlns:a16="http://schemas.microsoft.com/office/drawing/2014/main" id="{DC1D7D13-68ED-E943-93C7-D89316A5D373}"/>
              </a:ext>
            </a:extLst>
          </p:cNvPr>
          <p:cNvSpPr txBox="1"/>
          <p:nvPr/>
        </p:nvSpPr>
        <p:spPr>
          <a:xfrm>
            <a:off x="5508576" y="6324465"/>
            <a:ext cx="3515157" cy="307777"/>
          </a:xfrm>
          <a:prstGeom prst="rect">
            <a:avLst/>
          </a:prstGeom>
          <a:noFill/>
        </p:spPr>
        <p:txBody>
          <a:bodyPr wrap="square" rtlCol="0">
            <a:spAutoFit/>
          </a:bodyPr>
          <a:lstStyle/>
          <a:p>
            <a:r>
              <a:rPr lang="en-US" sz="1400" dirty="0"/>
              <a:t>Keep wedges with an edge to close them</a:t>
            </a:r>
          </a:p>
        </p:txBody>
      </p:sp>
      <p:sp>
        <p:nvSpPr>
          <p:cNvPr id="32" name="TextBox 31">
            <a:extLst>
              <a:ext uri="{FF2B5EF4-FFF2-40B4-BE49-F238E27FC236}">
                <a16:creationId xmlns:a16="http://schemas.microsoft.com/office/drawing/2014/main" id="{46586897-C20F-9744-B80C-D9A74F07E865}"/>
              </a:ext>
            </a:extLst>
          </p:cNvPr>
          <p:cNvSpPr txBox="1"/>
          <p:nvPr/>
        </p:nvSpPr>
        <p:spPr>
          <a:xfrm>
            <a:off x="2120993" y="3856199"/>
            <a:ext cx="6775167" cy="307777"/>
          </a:xfrm>
          <a:prstGeom prst="rect">
            <a:avLst/>
          </a:prstGeom>
          <a:noFill/>
        </p:spPr>
        <p:txBody>
          <a:bodyPr wrap="square" rtlCol="0">
            <a:spAutoFit/>
          </a:bodyPr>
          <a:lstStyle/>
          <a:p>
            <a:r>
              <a:rPr lang="en-US" sz="1400" dirty="0">
                <a:solidFill>
                  <a:srgbClr val="C00000"/>
                </a:solidFill>
                <a:sym typeface="Wingdings" pitchFamily="2" charset="2"/>
              </a:rPr>
              <a:t> Overcount by 6 … once for each vertex (3) in each direction (x2) for 6 total</a:t>
            </a:r>
            <a:endParaRPr lang="en-US" sz="1400" dirty="0">
              <a:solidFill>
                <a:srgbClr val="C00000"/>
              </a:solidFill>
            </a:endParaRPr>
          </a:p>
        </p:txBody>
      </p:sp>
    </p:spTree>
    <p:extLst>
      <p:ext uri="{BB962C8B-B14F-4D97-AF65-F5344CB8AC3E}">
        <p14:creationId xmlns:p14="http://schemas.microsoft.com/office/powerpoint/2010/main" val="4194800589"/>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1E8E-DF3C-504F-8123-3D58E9C6B0ED}"/>
              </a:ext>
            </a:extLst>
          </p:cNvPr>
          <p:cNvSpPr>
            <a:spLocks noGrp="1"/>
          </p:cNvSpPr>
          <p:nvPr>
            <p:ph type="title"/>
          </p:nvPr>
        </p:nvSpPr>
        <p:spPr>
          <a:xfrm>
            <a:off x="166688" y="192088"/>
            <a:ext cx="8977312" cy="889000"/>
          </a:xfrm>
        </p:spPr>
        <p:txBody>
          <a:bodyPr/>
          <a:lstStyle/>
          <a:p>
            <a:r>
              <a:rPr lang="en-US" dirty="0"/>
              <a:t>Exercise 13: Second solution</a:t>
            </a:r>
            <a:endParaRPr lang="en-US" sz="2000" dirty="0"/>
          </a:p>
        </p:txBody>
      </p:sp>
      <p:sp>
        <p:nvSpPr>
          <p:cNvPr id="4" name="Slide Number Placeholder 3">
            <a:extLst>
              <a:ext uri="{FF2B5EF4-FFF2-40B4-BE49-F238E27FC236}">
                <a16:creationId xmlns:a16="http://schemas.microsoft.com/office/drawing/2014/main" id="{AEDE09F1-FEA6-CA4A-A8C0-6E0A8002FAB7}"/>
              </a:ext>
            </a:extLst>
          </p:cNvPr>
          <p:cNvSpPr>
            <a:spLocks noGrp="1"/>
          </p:cNvSpPr>
          <p:nvPr>
            <p:ph type="sldNum" sz="quarter" idx="10"/>
          </p:nvPr>
        </p:nvSpPr>
        <p:spPr>
          <a:xfrm>
            <a:off x="8550235" y="6551613"/>
            <a:ext cx="593766" cy="3048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124</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pic>
        <p:nvPicPr>
          <p:cNvPr id="38" name="Picture 37">
            <a:extLst>
              <a:ext uri="{FF2B5EF4-FFF2-40B4-BE49-F238E27FC236}">
                <a16:creationId xmlns:a16="http://schemas.microsoft.com/office/drawing/2014/main" id="{4FB97A51-71E5-BA42-868B-8C774871A99E}"/>
              </a:ext>
            </a:extLst>
          </p:cNvPr>
          <p:cNvPicPr>
            <a:picLocks noChangeAspect="1"/>
          </p:cNvPicPr>
          <p:nvPr/>
        </p:nvPicPr>
        <p:blipFill>
          <a:blip r:embed="rId3"/>
          <a:stretch>
            <a:fillRect/>
          </a:stretch>
        </p:blipFill>
        <p:spPr>
          <a:xfrm>
            <a:off x="756459" y="620312"/>
            <a:ext cx="2678837" cy="2130692"/>
          </a:xfrm>
          <a:prstGeom prst="rect">
            <a:avLst/>
          </a:prstGeom>
        </p:spPr>
      </p:pic>
      <p:sp>
        <p:nvSpPr>
          <p:cNvPr id="9" name="TextBox 8">
            <a:extLst>
              <a:ext uri="{FF2B5EF4-FFF2-40B4-BE49-F238E27FC236}">
                <a16:creationId xmlns:a16="http://schemas.microsoft.com/office/drawing/2014/main" id="{56926838-FCF2-B841-AF36-B56CE3861F25}"/>
              </a:ext>
            </a:extLst>
          </p:cNvPr>
          <p:cNvSpPr txBox="1"/>
          <p:nvPr/>
        </p:nvSpPr>
        <p:spPr>
          <a:xfrm>
            <a:off x="376933" y="2767280"/>
            <a:ext cx="8556822" cy="1169551"/>
          </a:xfrm>
          <a:prstGeom prst="rect">
            <a:avLst/>
          </a:prstGeom>
          <a:noFill/>
          <a:ln>
            <a:solidFill>
              <a:srgbClr val="002060"/>
            </a:solidFill>
          </a:ln>
        </p:spPr>
        <p:txBody>
          <a:bodyPr wrap="square" rtlCol="0">
            <a:spAutoFit/>
          </a:bodyPr>
          <a:lstStyle/>
          <a:p>
            <a:r>
              <a:rPr lang="en-US" sz="1400" b="1" dirty="0">
                <a:solidFill>
                  <a:srgbClr val="008000"/>
                </a:solidFill>
                <a:latin typeface="Courier New" panose="02070309020205020404" pitchFamily="49" charset="0"/>
                <a:cs typeface="Courier New" panose="02070309020205020404" pitchFamily="49" charset="0"/>
              </a:rPr>
              <a:t>def </a:t>
            </a:r>
            <a:r>
              <a:rPr lang="en-US" sz="1400" b="1" dirty="0">
                <a:solidFill>
                  <a:srgbClr val="0070C0"/>
                </a:solidFill>
                <a:latin typeface="Courier New" panose="02070309020205020404" pitchFamily="49" charset="0"/>
                <a:cs typeface="Courier New" panose="02070309020205020404" pitchFamily="49" charset="0"/>
              </a:rPr>
              <a:t>TriCount2</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inGraph</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out=</a:t>
            </a:r>
            <a:r>
              <a:rPr lang="en-US" sz="1400" b="1" dirty="0" err="1">
                <a:latin typeface="Courier New" panose="02070309020205020404" pitchFamily="49" charset="0"/>
                <a:cs typeface="Courier New" panose="02070309020205020404" pitchFamily="49" charset="0"/>
              </a:rPr>
              <a:t>inGraph.mxm</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inGraph,semiring</a:t>
            </a:r>
            <a:r>
              <a:rPr lang="en-US" sz="1400" b="1" dirty="0">
                <a:latin typeface="Courier New" panose="02070309020205020404" pitchFamily="49" charset="0"/>
                <a:cs typeface="Courier New" panose="02070309020205020404" pitchFamily="49" charset="0"/>
              </a:rPr>
              <a:t>=grb.types.UINT64.PLUS_TIMES,mask=</a:t>
            </a:r>
            <a:r>
              <a:rPr lang="en-US" sz="1400" b="1" dirty="0" err="1">
                <a:latin typeface="Courier New" panose="02070309020205020404" pitchFamily="49" charset="0"/>
                <a:cs typeface="Courier New" panose="02070309020205020404" pitchFamily="49" charset="0"/>
              </a:rPr>
              <a:t>inGraph</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red=</a:t>
            </a:r>
            <a:r>
              <a:rPr lang="en-US" sz="1400" b="1" dirty="0" err="1">
                <a:latin typeface="Courier New" panose="02070309020205020404" pitchFamily="49" charset="0"/>
                <a:cs typeface="Courier New" panose="02070309020205020404" pitchFamily="49" charset="0"/>
              </a:rPr>
              <a:t>out.reduce_int</a:t>
            </a:r>
            <a:r>
              <a:rPr lang="en-US" sz="1400" b="1" dirty="0">
                <a:latin typeface="Courier New" panose="02070309020205020404" pitchFamily="49" charset="0"/>
                <a:cs typeface="Courier New" panose="02070309020205020404" pitchFamily="49" charset="0"/>
              </a:rPr>
              <a:t>(grb.types.UINT64.PLUS_MONOID)</a:t>
            </a:r>
          </a:p>
          <a:p>
            <a:endParaRPr lang="en-US" sz="1400" b="1" dirty="0">
              <a:latin typeface="Courier New" panose="02070309020205020404" pitchFamily="49" charset="0"/>
              <a:cs typeface="Courier New" panose="02070309020205020404" pitchFamily="49" charset="0"/>
            </a:endParaRPr>
          </a:p>
          <a:p>
            <a:r>
              <a:rPr lang="en-US" sz="1400" b="1" dirty="0">
                <a:solidFill>
                  <a:srgbClr val="008000"/>
                </a:solidFill>
                <a:latin typeface="Courier New" panose="02070309020205020404" pitchFamily="49" charset="0"/>
                <a:cs typeface="Courier New" panose="02070309020205020404" pitchFamily="49" charset="0"/>
              </a:rPr>
              <a:t>    return</a:t>
            </a:r>
            <a:r>
              <a:rPr lang="en-US" sz="1400" b="1" dirty="0">
                <a:latin typeface="Courier New" panose="02070309020205020404" pitchFamily="49" charset="0"/>
                <a:cs typeface="Courier New" panose="02070309020205020404" pitchFamily="49" charset="0"/>
              </a:rPr>
              <a:t> red/6</a:t>
            </a:r>
          </a:p>
        </p:txBody>
      </p:sp>
      <p:sp>
        <p:nvSpPr>
          <p:cNvPr id="3" name="TextBox 2">
            <a:extLst>
              <a:ext uri="{FF2B5EF4-FFF2-40B4-BE49-F238E27FC236}">
                <a16:creationId xmlns:a16="http://schemas.microsoft.com/office/drawing/2014/main" id="{0CABB832-8081-EE47-A9F4-A062217438FF}"/>
              </a:ext>
            </a:extLst>
          </p:cNvPr>
          <p:cNvSpPr txBox="1"/>
          <p:nvPr/>
        </p:nvSpPr>
        <p:spPr>
          <a:xfrm>
            <a:off x="1045759" y="1754906"/>
            <a:ext cx="832514" cy="400110"/>
          </a:xfrm>
          <a:prstGeom prst="rect">
            <a:avLst/>
          </a:prstGeom>
          <a:noFill/>
        </p:spPr>
        <p:txBody>
          <a:bodyPr wrap="square" rtlCol="0">
            <a:spAutoFit/>
          </a:bodyPr>
          <a:lstStyle/>
          <a:p>
            <a:r>
              <a:rPr lang="en-US" sz="2000" dirty="0">
                <a:solidFill>
                  <a:srgbClr val="00B050"/>
                </a:solidFill>
              </a:rPr>
              <a:t>1</a:t>
            </a:r>
          </a:p>
        </p:txBody>
      </p:sp>
      <p:sp>
        <p:nvSpPr>
          <p:cNvPr id="14" name="TextBox 13">
            <a:extLst>
              <a:ext uri="{FF2B5EF4-FFF2-40B4-BE49-F238E27FC236}">
                <a16:creationId xmlns:a16="http://schemas.microsoft.com/office/drawing/2014/main" id="{053D4642-6F2A-2A40-A27A-EC82CA7190B6}"/>
              </a:ext>
            </a:extLst>
          </p:cNvPr>
          <p:cNvSpPr txBox="1"/>
          <p:nvPr/>
        </p:nvSpPr>
        <p:spPr>
          <a:xfrm>
            <a:off x="2430759" y="1109202"/>
            <a:ext cx="832514" cy="400110"/>
          </a:xfrm>
          <a:prstGeom prst="rect">
            <a:avLst/>
          </a:prstGeom>
          <a:noFill/>
        </p:spPr>
        <p:txBody>
          <a:bodyPr wrap="square" rtlCol="0">
            <a:spAutoFit/>
          </a:bodyPr>
          <a:lstStyle/>
          <a:p>
            <a:r>
              <a:rPr lang="en-US" sz="2000" dirty="0">
                <a:solidFill>
                  <a:srgbClr val="00B050"/>
                </a:solidFill>
              </a:rPr>
              <a:t>2</a:t>
            </a:r>
          </a:p>
        </p:txBody>
      </p:sp>
      <p:sp>
        <p:nvSpPr>
          <p:cNvPr id="7" name="Right Arrow 6">
            <a:extLst>
              <a:ext uri="{FF2B5EF4-FFF2-40B4-BE49-F238E27FC236}">
                <a16:creationId xmlns:a16="http://schemas.microsoft.com/office/drawing/2014/main" id="{A9D6516E-9834-A749-BCE5-0696BF16029A}"/>
              </a:ext>
            </a:extLst>
          </p:cNvPr>
          <p:cNvSpPr/>
          <p:nvPr/>
        </p:nvSpPr>
        <p:spPr bwMode="auto">
          <a:xfrm>
            <a:off x="3527080" y="1412111"/>
            <a:ext cx="889988" cy="451413"/>
          </a:xfrm>
          <a:prstGeom prst="rightArrow">
            <a:avLst/>
          </a:prstGeom>
          <a:solidFill>
            <a:srgbClr val="7030A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pic>
        <p:nvPicPr>
          <p:cNvPr id="11" name="Picture 10" descr="Box and whisker chart&#10;&#10;Description automatically generated">
            <a:extLst>
              <a:ext uri="{FF2B5EF4-FFF2-40B4-BE49-F238E27FC236}">
                <a16:creationId xmlns:a16="http://schemas.microsoft.com/office/drawing/2014/main" id="{14FB8027-C12A-2543-893E-CF71A3D36A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0360" y="676008"/>
            <a:ext cx="3213100" cy="2019300"/>
          </a:xfrm>
          <a:prstGeom prst="rect">
            <a:avLst/>
          </a:prstGeom>
        </p:spPr>
      </p:pic>
      <p:sp>
        <p:nvSpPr>
          <p:cNvPr id="17" name="Triangle 16">
            <a:extLst>
              <a:ext uri="{FF2B5EF4-FFF2-40B4-BE49-F238E27FC236}">
                <a16:creationId xmlns:a16="http://schemas.microsoft.com/office/drawing/2014/main" id="{C0BDD4A0-ADBD-554D-A0CD-6687C64CC417}"/>
              </a:ext>
            </a:extLst>
          </p:cNvPr>
          <p:cNvSpPr/>
          <p:nvPr/>
        </p:nvSpPr>
        <p:spPr bwMode="auto">
          <a:xfrm>
            <a:off x="2326511" y="1081088"/>
            <a:ext cx="520505" cy="428224"/>
          </a:xfrm>
          <a:prstGeom prst="triangle">
            <a:avLst/>
          </a:prstGeom>
          <a:noFill/>
          <a:ln w="19050" cap="flat" cmpd="sng" algn="ctr">
            <a:solidFill>
              <a:srgbClr val="00B05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9" name="Triangle 18">
            <a:extLst>
              <a:ext uri="{FF2B5EF4-FFF2-40B4-BE49-F238E27FC236}">
                <a16:creationId xmlns:a16="http://schemas.microsoft.com/office/drawing/2014/main" id="{1D765CB1-8E1E-5546-94C0-C806B36E81F1}"/>
              </a:ext>
            </a:extLst>
          </p:cNvPr>
          <p:cNvSpPr/>
          <p:nvPr/>
        </p:nvSpPr>
        <p:spPr bwMode="auto">
          <a:xfrm>
            <a:off x="941511" y="1709266"/>
            <a:ext cx="520505" cy="428224"/>
          </a:xfrm>
          <a:prstGeom prst="triangle">
            <a:avLst/>
          </a:prstGeom>
          <a:noFill/>
          <a:ln w="19050" cap="flat" cmpd="sng" algn="ctr">
            <a:solidFill>
              <a:srgbClr val="00B05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8" name="TextBox 17">
            <a:extLst>
              <a:ext uri="{FF2B5EF4-FFF2-40B4-BE49-F238E27FC236}">
                <a16:creationId xmlns:a16="http://schemas.microsoft.com/office/drawing/2014/main" id="{8688DFED-ADA8-F749-9E8C-F819ED2545F7}"/>
              </a:ext>
            </a:extLst>
          </p:cNvPr>
          <p:cNvSpPr txBox="1"/>
          <p:nvPr/>
        </p:nvSpPr>
        <p:spPr>
          <a:xfrm>
            <a:off x="4572000" y="1509312"/>
            <a:ext cx="1076446" cy="307777"/>
          </a:xfrm>
          <a:prstGeom prst="rect">
            <a:avLst/>
          </a:prstGeom>
          <a:noFill/>
        </p:spPr>
        <p:txBody>
          <a:bodyPr wrap="square" rtlCol="0">
            <a:spAutoFit/>
          </a:bodyPr>
          <a:lstStyle/>
          <a:p>
            <a:r>
              <a:rPr lang="en-US" sz="1400" dirty="0" err="1"/>
              <a:t>inGraph</a:t>
            </a:r>
            <a:r>
              <a:rPr lang="en-US" sz="1400" dirty="0"/>
              <a:t> =</a:t>
            </a:r>
          </a:p>
        </p:txBody>
      </p:sp>
      <p:sp>
        <p:nvSpPr>
          <p:cNvPr id="21" name="TextBox 20">
            <a:extLst>
              <a:ext uri="{FF2B5EF4-FFF2-40B4-BE49-F238E27FC236}">
                <a16:creationId xmlns:a16="http://schemas.microsoft.com/office/drawing/2014/main" id="{C5411613-140C-4244-B74E-40F30268C515}"/>
              </a:ext>
            </a:extLst>
          </p:cNvPr>
          <p:cNvSpPr txBox="1"/>
          <p:nvPr/>
        </p:nvSpPr>
        <p:spPr>
          <a:xfrm>
            <a:off x="2708528" y="4862730"/>
            <a:ext cx="691872" cy="307777"/>
          </a:xfrm>
          <a:prstGeom prst="rect">
            <a:avLst/>
          </a:prstGeom>
          <a:noFill/>
        </p:spPr>
        <p:txBody>
          <a:bodyPr wrap="square" rtlCol="0">
            <a:spAutoFit/>
          </a:bodyPr>
          <a:lstStyle/>
          <a:p>
            <a:r>
              <a:rPr lang="en-US" sz="1400" dirty="0"/>
              <a:t>out =</a:t>
            </a:r>
          </a:p>
        </p:txBody>
      </p:sp>
      <p:sp>
        <p:nvSpPr>
          <p:cNvPr id="29" name="TextBox 28">
            <a:extLst>
              <a:ext uri="{FF2B5EF4-FFF2-40B4-BE49-F238E27FC236}">
                <a16:creationId xmlns:a16="http://schemas.microsoft.com/office/drawing/2014/main" id="{F33E189D-8D26-0D44-813D-6DF753110440}"/>
              </a:ext>
            </a:extLst>
          </p:cNvPr>
          <p:cNvSpPr txBox="1"/>
          <p:nvPr/>
        </p:nvSpPr>
        <p:spPr>
          <a:xfrm>
            <a:off x="3527080" y="6004475"/>
            <a:ext cx="2729825" cy="307777"/>
          </a:xfrm>
          <a:prstGeom prst="rect">
            <a:avLst/>
          </a:prstGeom>
          <a:noFill/>
        </p:spPr>
        <p:txBody>
          <a:bodyPr wrap="square" rtlCol="0">
            <a:spAutoFit/>
          </a:bodyPr>
          <a:lstStyle/>
          <a:p>
            <a:r>
              <a:rPr lang="en-US" sz="1400" dirty="0"/>
              <a:t>All the two-hop paths (wedges)</a:t>
            </a:r>
          </a:p>
        </p:txBody>
      </p:sp>
      <p:sp>
        <p:nvSpPr>
          <p:cNvPr id="31" name="TextBox 30">
            <a:extLst>
              <a:ext uri="{FF2B5EF4-FFF2-40B4-BE49-F238E27FC236}">
                <a16:creationId xmlns:a16="http://schemas.microsoft.com/office/drawing/2014/main" id="{DC1D7D13-68ED-E943-93C7-D89316A5D373}"/>
              </a:ext>
            </a:extLst>
          </p:cNvPr>
          <p:cNvSpPr txBox="1"/>
          <p:nvPr/>
        </p:nvSpPr>
        <p:spPr>
          <a:xfrm>
            <a:off x="1633962" y="6312252"/>
            <a:ext cx="6293922" cy="307777"/>
          </a:xfrm>
          <a:prstGeom prst="rect">
            <a:avLst/>
          </a:prstGeom>
          <a:noFill/>
        </p:spPr>
        <p:txBody>
          <a:bodyPr wrap="square" rtlCol="0">
            <a:spAutoFit/>
          </a:bodyPr>
          <a:lstStyle/>
          <a:p>
            <a:r>
              <a:rPr lang="en-US" sz="1400" dirty="0"/>
              <a:t>Only keep wedges with a closing edge in the original graph (using the mask) </a:t>
            </a:r>
          </a:p>
        </p:txBody>
      </p:sp>
      <p:sp>
        <p:nvSpPr>
          <p:cNvPr id="32" name="TextBox 31">
            <a:extLst>
              <a:ext uri="{FF2B5EF4-FFF2-40B4-BE49-F238E27FC236}">
                <a16:creationId xmlns:a16="http://schemas.microsoft.com/office/drawing/2014/main" id="{46586897-C20F-9744-B80C-D9A74F07E865}"/>
              </a:ext>
            </a:extLst>
          </p:cNvPr>
          <p:cNvSpPr txBox="1"/>
          <p:nvPr/>
        </p:nvSpPr>
        <p:spPr>
          <a:xfrm>
            <a:off x="2260862" y="3599064"/>
            <a:ext cx="6775167" cy="307777"/>
          </a:xfrm>
          <a:prstGeom prst="rect">
            <a:avLst/>
          </a:prstGeom>
          <a:noFill/>
        </p:spPr>
        <p:txBody>
          <a:bodyPr wrap="square" rtlCol="0">
            <a:spAutoFit/>
          </a:bodyPr>
          <a:lstStyle/>
          <a:p>
            <a:r>
              <a:rPr lang="en-US" sz="1400" dirty="0">
                <a:solidFill>
                  <a:srgbClr val="C00000"/>
                </a:solidFill>
                <a:sym typeface="Wingdings" pitchFamily="2" charset="2"/>
              </a:rPr>
              <a:t> Overcount by 6 … once for each vertex (3) in each direction (x2) for 6 total</a:t>
            </a:r>
            <a:endParaRPr lang="en-US" sz="1400" dirty="0">
              <a:solidFill>
                <a:srgbClr val="C00000"/>
              </a:solidFill>
            </a:endParaRPr>
          </a:p>
        </p:txBody>
      </p:sp>
      <p:pic>
        <p:nvPicPr>
          <p:cNvPr id="6" name="Picture 5" descr="Box and whisker chart&#10;&#10;Description automatically generated with medium confidence">
            <a:extLst>
              <a:ext uri="{FF2B5EF4-FFF2-40B4-BE49-F238E27FC236}">
                <a16:creationId xmlns:a16="http://schemas.microsoft.com/office/drawing/2014/main" id="{801B3367-5B1B-9145-8C3B-9A1283A419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63273" y="4039678"/>
            <a:ext cx="3035300" cy="2006600"/>
          </a:xfrm>
          <a:prstGeom prst="rect">
            <a:avLst/>
          </a:prstGeom>
        </p:spPr>
      </p:pic>
    </p:spTree>
    <p:extLst>
      <p:ext uri="{BB962C8B-B14F-4D97-AF65-F5344CB8AC3E}">
        <p14:creationId xmlns:p14="http://schemas.microsoft.com/office/powerpoint/2010/main" val="2012724815"/>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9"/>
          <p:cNvSpPr>
            <a:spLocks noChangeAspect="1" noChangeArrowheads="1"/>
          </p:cNvSpPr>
          <p:nvPr/>
        </p:nvSpPr>
        <p:spPr bwMode="auto">
          <a:xfrm>
            <a:off x="2652880" y="2466924"/>
            <a:ext cx="1463757" cy="1506752"/>
          </a:xfrm>
          <a:prstGeom prst="rect">
            <a:avLst/>
          </a:prstGeom>
          <a:noFill/>
          <a:ln w="28575">
            <a:solidFill>
              <a:schemeClr val="accent1"/>
            </a:solidFill>
            <a:miter lim="800000"/>
            <a:headEnd/>
            <a:tailEnd/>
          </a:ln>
          <a:extLst>
            <a:ext uri="{909E8E84-426E-40dd-AFC4-6F175D3DCCD1}">
              <a14:hiddenFill xmlns:a14="http://schemas.microsoft.com/office/drawing/2010/main" xmlns="">
                <a:solidFill>
                  <a:srgbClr val="FFFFFF"/>
                </a:solidFill>
              </a14:hiddenFill>
            </a:ext>
          </a:extLst>
        </p:spPr>
        <p:txBody>
          <a:bodyPr wrap="none" lIns="68576" tIns="34289" rIns="68576" bIns="34289" anchor="ctr"/>
          <a:lstStyle/>
          <a:p>
            <a:endParaRPr lang="en-US">
              <a:solidFill>
                <a:schemeClr val="bg1"/>
              </a:solidFill>
            </a:endParaRPr>
          </a:p>
        </p:txBody>
      </p:sp>
      <p:sp>
        <p:nvSpPr>
          <p:cNvPr id="62" name="Text Box 59"/>
          <p:cNvSpPr txBox="1">
            <a:spLocks noChangeArrowheads="1"/>
          </p:cNvSpPr>
          <p:nvPr/>
        </p:nvSpPr>
        <p:spPr bwMode="auto">
          <a:xfrm>
            <a:off x="2658119" y="2223579"/>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dirty="0">
                <a:solidFill>
                  <a:srgbClr val="FF0000"/>
                </a:solidFill>
                <a:latin typeface="Arial" charset="0"/>
              </a:rPr>
              <a:t>1</a:t>
            </a:r>
          </a:p>
        </p:txBody>
      </p:sp>
      <p:sp>
        <p:nvSpPr>
          <p:cNvPr id="63" name="Text Box 60"/>
          <p:cNvSpPr txBox="1">
            <a:spLocks noChangeArrowheads="1"/>
          </p:cNvSpPr>
          <p:nvPr/>
        </p:nvSpPr>
        <p:spPr bwMode="auto">
          <a:xfrm>
            <a:off x="3638004" y="2223579"/>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a:solidFill>
                  <a:srgbClr val="FF0000"/>
                </a:solidFill>
                <a:latin typeface="Arial" charset="0"/>
              </a:rPr>
              <a:t>5</a:t>
            </a:r>
          </a:p>
        </p:txBody>
      </p:sp>
      <p:sp>
        <p:nvSpPr>
          <p:cNvPr id="64" name="Text Box 61"/>
          <p:cNvSpPr txBox="1">
            <a:spLocks noChangeArrowheads="1"/>
          </p:cNvSpPr>
          <p:nvPr/>
        </p:nvSpPr>
        <p:spPr bwMode="auto">
          <a:xfrm>
            <a:off x="2900749" y="2223579"/>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a:solidFill>
                  <a:srgbClr val="FF0000"/>
                </a:solidFill>
                <a:latin typeface="Arial" charset="0"/>
              </a:rPr>
              <a:t>2</a:t>
            </a:r>
          </a:p>
        </p:txBody>
      </p:sp>
      <p:sp>
        <p:nvSpPr>
          <p:cNvPr id="65" name="Text Box 62"/>
          <p:cNvSpPr txBox="1">
            <a:spLocks noChangeArrowheads="1"/>
          </p:cNvSpPr>
          <p:nvPr/>
        </p:nvSpPr>
        <p:spPr bwMode="auto">
          <a:xfrm>
            <a:off x="3143894" y="2223579"/>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dirty="0">
                <a:solidFill>
                  <a:srgbClr val="FF0000"/>
                </a:solidFill>
                <a:latin typeface="Arial" charset="0"/>
              </a:rPr>
              <a:t>3</a:t>
            </a:r>
          </a:p>
        </p:txBody>
      </p:sp>
      <p:sp>
        <p:nvSpPr>
          <p:cNvPr id="66" name="Text Box 63"/>
          <p:cNvSpPr txBox="1">
            <a:spLocks noChangeArrowheads="1"/>
          </p:cNvSpPr>
          <p:nvPr/>
        </p:nvSpPr>
        <p:spPr bwMode="auto">
          <a:xfrm>
            <a:off x="3390354" y="2223579"/>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dirty="0">
                <a:solidFill>
                  <a:srgbClr val="FF0000"/>
                </a:solidFill>
                <a:latin typeface="Arial" charset="0"/>
              </a:rPr>
              <a:t>4</a:t>
            </a:r>
          </a:p>
        </p:txBody>
      </p:sp>
      <p:sp>
        <p:nvSpPr>
          <p:cNvPr id="67" name="Text Box 64"/>
          <p:cNvSpPr txBox="1">
            <a:spLocks noChangeArrowheads="1"/>
          </p:cNvSpPr>
          <p:nvPr/>
        </p:nvSpPr>
        <p:spPr bwMode="auto">
          <a:xfrm>
            <a:off x="3884463" y="2223579"/>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dirty="0">
                <a:solidFill>
                  <a:srgbClr val="FF0000"/>
                </a:solidFill>
                <a:latin typeface="Arial" charset="0"/>
              </a:rPr>
              <a:t>6</a:t>
            </a:r>
          </a:p>
        </p:txBody>
      </p:sp>
      <p:sp>
        <p:nvSpPr>
          <p:cNvPr id="72" name="Text Box 67"/>
          <p:cNvSpPr txBox="1">
            <a:spLocks noChangeArrowheads="1"/>
          </p:cNvSpPr>
          <p:nvPr/>
        </p:nvSpPr>
        <p:spPr bwMode="auto">
          <a:xfrm>
            <a:off x="2384444" y="2467268"/>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1</a:t>
            </a:r>
          </a:p>
        </p:txBody>
      </p:sp>
      <p:sp>
        <p:nvSpPr>
          <p:cNvPr id="75" name="Text Box 68"/>
          <p:cNvSpPr txBox="1">
            <a:spLocks noChangeArrowheads="1"/>
          </p:cNvSpPr>
          <p:nvPr/>
        </p:nvSpPr>
        <p:spPr bwMode="auto">
          <a:xfrm>
            <a:off x="2384444" y="3447761"/>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5</a:t>
            </a:r>
          </a:p>
        </p:txBody>
      </p:sp>
      <p:sp>
        <p:nvSpPr>
          <p:cNvPr id="76" name="Text Box 69"/>
          <p:cNvSpPr txBox="1">
            <a:spLocks noChangeArrowheads="1"/>
          </p:cNvSpPr>
          <p:nvPr/>
        </p:nvSpPr>
        <p:spPr bwMode="auto">
          <a:xfrm>
            <a:off x="2384444" y="2711955"/>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a:solidFill>
                  <a:srgbClr val="FF0000"/>
                </a:solidFill>
                <a:latin typeface="Arial" charset="0"/>
              </a:rPr>
              <a:t>2</a:t>
            </a:r>
          </a:p>
        </p:txBody>
      </p:sp>
      <p:sp>
        <p:nvSpPr>
          <p:cNvPr id="77" name="Text Box 70"/>
          <p:cNvSpPr txBox="1">
            <a:spLocks noChangeArrowheads="1"/>
          </p:cNvSpPr>
          <p:nvPr/>
        </p:nvSpPr>
        <p:spPr bwMode="auto">
          <a:xfrm>
            <a:off x="2384444" y="2957223"/>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3</a:t>
            </a:r>
          </a:p>
        </p:txBody>
      </p:sp>
      <p:sp>
        <p:nvSpPr>
          <p:cNvPr id="78" name="Text Box 71"/>
          <p:cNvSpPr txBox="1">
            <a:spLocks noChangeArrowheads="1"/>
          </p:cNvSpPr>
          <p:nvPr/>
        </p:nvSpPr>
        <p:spPr bwMode="auto">
          <a:xfrm>
            <a:off x="2384444" y="3202492"/>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4</a:t>
            </a:r>
          </a:p>
        </p:txBody>
      </p:sp>
      <p:sp>
        <p:nvSpPr>
          <p:cNvPr id="79" name="Text Box 72"/>
          <p:cNvSpPr txBox="1">
            <a:spLocks noChangeArrowheads="1"/>
          </p:cNvSpPr>
          <p:nvPr/>
        </p:nvSpPr>
        <p:spPr bwMode="auto">
          <a:xfrm>
            <a:off x="2384444" y="3693030"/>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6</a:t>
            </a:r>
          </a:p>
        </p:txBody>
      </p:sp>
      <p:sp>
        <p:nvSpPr>
          <p:cNvPr id="211" name="Text Box 25"/>
          <p:cNvSpPr txBox="1">
            <a:spLocks noChangeArrowheads="1"/>
          </p:cNvSpPr>
          <p:nvPr/>
        </p:nvSpPr>
        <p:spPr bwMode="auto">
          <a:xfrm>
            <a:off x="2151864" y="2892918"/>
            <a:ext cx="348465" cy="484734"/>
          </a:xfrm>
          <a:prstGeom prst="rect">
            <a:avLst/>
          </a:prstGeom>
          <a:noFill/>
          <a:ln w="12700">
            <a:noFill/>
            <a:miter lim="800000"/>
            <a:headEnd type="none" w="sm" len="sm"/>
            <a:tailEnd type="none" w="sm" len="sm"/>
          </a:ln>
        </p:spPr>
        <p:txBody>
          <a:bodyPr wrap="none" lIns="68566" tIns="34283" rIns="68566" bIns="34283">
            <a:spAutoFit/>
          </a:bodyPr>
          <a:lstStyle/>
          <a:p>
            <a:pPr eaLnBrk="0" hangingPunct="0">
              <a:spcBef>
                <a:spcPct val="0"/>
              </a:spcBef>
              <a:buFontTx/>
              <a:buNone/>
            </a:pPr>
            <a:r>
              <a:rPr lang="en-US" sz="2700" b="1" dirty="0"/>
              <a:t>x</a:t>
            </a:r>
          </a:p>
        </p:txBody>
      </p:sp>
      <p:sp>
        <p:nvSpPr>
          <p:cNvPr id="156" name="Text Box 25"/>
          <p:cNvSpPr txBox="1">
            <a:spLocks noChangeArrowheads="1"/>
          </p:cNvSpPr>
          <p:nvPr/>
        </p:nvSpPr>
        <p:spPr bwMode="auto">
          <a:xfrm>
            <a:off x="6756837" y="2963191"/>
            <a:ext cx="374113" cy="415484"/>
          </a:xfrm>
          <a:prstGeom prst="rect">
            <a:avLst/>
          </a:prstGeom>
          <a:noFill/>
          <a:ln w="12700">
            <a:noFill/>
            <a:miter lim="800000"/>
            <a:headEnd type="none" w="sm" len="sm"/>
            <a:tailEnd type="none" w="sm" len="sm"/>
          </a:ln>
        </p:spPr>
        <p:txBody>
          <a:bodyPr wrap="none" lIns="68566" tIns="34283" rIns="68566" bIns="34283">
            <a:spAutoFit/>
          </a:bodyPr>
          <a:lstStyle/>
          <a:p>
            <a:pPr eaLnBrk="0" hangingPunct="0">
              <a:spcBef>
                <a:spcPct val="0"/>
              </a:spcBef>
              <a:buFontTx/>
              <a:buNone/>
            </a:pPr>
            <a:r>
              <a:rPr lang="en-US" sz="2250" b="1" dirty="0"/>
              <a:t>=</a:t>
            </a:r>
          </a:p>
        </p:txBody>
      </p:sp>
      <p:sp>
        <p:nvSpPr>
          <p:cNvPr id="190" name="TextBox 189">
            <a:extLst>
              <a:ext uri="{FF2B5EF4-FFF2-40B4-BE49-F238E27FC236}">
                <a16:creationId xmlns:a16="http://schemas.microsoft.com/office/drawing/2014/main" id="{510BA1D3-3F39-2741-8126-EF2D5E4EAB31}"/>
              </a:ext>
            </a:extLst>
          </p:cNvPr>
          <p:cNvSpPr txBox="1"/>
          <p:nvPr/>
        </p:nvSpPr>
        <p:spPr>
          <a:xfrm>
            <a:off x="3601339" y="2467268"/>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191" name="TextBox 190">
            <a:extLst>
              <a:ext uri="{FF2B5EF4-FFF2-40B4-BE49-F238E27FC236}">
                <a16:creationId xmlns:a16="http://schemas.microsoft.com/office/drawing/2014/main" id="{5D2E0745-7FCB-4145-9B33-8345122FC7F7}"/>
              </a:ext>
            </a:extLst>
          </p:cNvPr>
          <p:cNvSpPr txBox="1"/>
          <p:nvPr/>
        </p:nvSpPr>
        <p:spPr>
          <a:xfrm>
            <a:off x="2900749" y="2467268"/>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192" name="TextBox 191">
            <a:extLst>
              <a:ext uri="{FF2B5EF4-FFF2-40B4-BE49-F238E27FC236}">
                <a16:creationId xmlns:a16="http://schemas.microsoft.com/office/drawing/2014/main" id="{465CDC69-07B8-FB44-A76F-39BE60550844}"/>
              </a:ext>
            </a:extLst>
          </p:cNvPr>
          <p:cNvSpPr txBox="1"/>
          <p:nvPr/>
        </p:nvSpPr>
        <p:spPr>
          <a:xfrm flipH="1">
            <a:off x="3135052" y="2467268"/>
            <a:ext cx="135491"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195" name="TextBox 194">
            <a:extLst>
              <a:ext uri="{FF2B5EF4-FFF2-40B4-BE49-F238E27FC236}">
                <a16:creationId xmlns:a16="http://schemas.microsoft.com/office/drawing/2014/main" id="{7EA15E71-69F9-484E-A167-E64F66A44D8A}"/>
              </a:ext>
            </a:extLst>
          </p:cNvPr>
          <p:cNvSpPr txBox="1"/>
          <p:nvPr/>
        </p:nvSpPr>
        <p:spPr>
          <a:xfrm>
            <a:off x="3373028" y="2467268"/>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06" name="TextBox 205">
            <a:extLst>
              <a:ext uri="{FF2B5EF4-FFF2-40B4-BE49-F238E27FC236}">
                <a16:creationId xmlns:a16="http://schemas.microsoft.com/office/drawing/2014/main" id="{5FB4B96E-1174-1A4B-8D96-994E64F91379}"/>
              </a:ext>
            </a:extLst>
          </p:cNvPr>
          <p:cNvSpPr txBox="1"/>
          <p:nvPr/>
        </p:nvSpPr>
        <p:spPr>
          <a:xfrm>
            <a:off x="3868231" y="2467268"/>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07" name="TextBox 206">
            <a:extLst>
              <a:ext uri="{FF2B5EF4-FFF2-40B4-BE49-F238E27FC236}">
                <a16:creationId xmlns:a16="http://schemas.microsoft.com/office/drawing/2014/main" id="{53B68370-4597-384A-9930-BD856D27FC52}"/>
              </a:ext>
            </a:extLst>
          </p:cNvPr>
          <p:cNvSpPr txBox="1"/>
          <p:nvPr/>
        </p:nvSpPr>
        <p:spPr>
          <a:xfrm>
            <a:off x="2686936" y="2467268"/>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14" name="TextBox 213">
            <a:extLst>
              <a:ext uri="{FF2B5EF4-FFF2-40B4-BE49-F238E27FC236}">
                <a16:creationId xmlns:a16="http://schemas.microsoft.com/office/drawing/2014/main" id="{11C6F54A-3433-574C-9049-D11C2446A03B}"/>
              </a:ext>
            </a:extLst>
          </p:cNvPr>
          <p:cNvSpPr txBox="1"/>
          <p:nvPr/>
        </p:nvSpPr>
        <p:spPr>
          <a:xfrm>
            <a:off x="3605101" y="2709276"/>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15" name="TextBox 214">
            <a:extLst>
              <a:ext uri="{FF2B5EF4-FFF2-40B4-BE49-F238E27FC236}">
                <a16:creationId xmlns:a16="http://schemas.microsoft.com/office/drawing/2014/main" id="{33E983AC-8A9B-BB49-B097-AB691940009A}"/>
              </a:ext>
            </a:extLst>
          </p:cNvPr>
          <p:cNvSpPr txBox="1"/>
          <p:nvPr/>
        </p:nvSpPr>
        <p:spPr>
          <a:xfrm>
            <a:off x="2904511" y="2709276"/>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16" name="TextBox 215">
            <a:extLst>
              <a:ext uri="{FF2B5EF4-FFF2-40B4-BE49-F238E27FC236}">
                <a16:creationId xmlns:a16="http://schemas.microsoft.com/office/drawing/2014/main" id="{4F036321-1197-0842-9295-84DB00ABEF07}"/>
              </a:ext>
            </a:extLst>
          </p:cNvPr>
          <p:cNvSpPr txBox="1"/>
          <p:nvPr/>
        </p:nvSpPr>
        <p:spPr>
          <a:xfrm flipH="1">
            <a:off x="3138814" y="2709276"/>
            <a:ext cx="135491"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17" name="TextBox 216">
            <a:extLst>
              <a:ext uri="{FF2B5EF4-FFF2-40B4-BE49-F238E27FC236}">
                <a16:creationId xmlns:a16="http://schemas.microsoft.com/office/drawing/2014/main" id="{A2DB4E81-D8A3-F544-A577-99143485919D}"/>
              </a:ext>
            </a:extLst>
          </p:cNvPr>
          <p:cNvSpPr txBox="1"/>
          <p:nvPr/>
        </p:nvSpPr>
        <p:spPr>
          <a:xfrm>
            <a:off x="3376790" y="2709276"/>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18" name="TextBox 217">
            <a:extLst>
              <a:ext uri="{FF2B5EF4-FFF2-40B4-BE49-F238E27FC236}">
                <a16:creationId xmlns:a16="http://schemas.microsoft.com/office/drawing/2014/main" id="{2B50DD9C-4E68-574B-B921-2A308923E5E9}"/>
              </a:ext>
            </a:extLst>
          </p:cNvPr>
          <p:cNvSpPr txBox="1"/>
          <p:nvPr/>
        </p:nvSpPr>
        <p:spPr>
          <a:xfrm>
            <a:off x="3871993" y="2709276"/>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19" name="TextBox 218">
            <a:extLst>
              <a:ext uri="{FF2B5EF4-FFF2-40B4-BE49-F238E27FC236}">
                <a16:creationId xmlns:a16="http://schemas.microsoft.com/office/drawing/2014/main" id="{2B6BAB21-EFCF-EC47-BA0A-690D47FEF78F}"/>
              </a:ext>
            </a:extLst>
          </p:cNvPr>
          <p:cNvSpPr txBox="1"/>
          <p:nvPr/>
        </p:nvSpPr>
        <p:spPr>
          <a:xfrm>
            <a:off x="2690698" y="2709276"/>
            <a:ext cx="162866"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223" name="TextBox 222">
            <a:extLst>
              <a:ext uri="{FF2B5EF4-FFF2-40B4-BE49-F238E27FC236}">
                <a16:creationId xmlns:a16="http://schemas.microsoft.com/office/drawing/2014/main" id="{6ECA437F-1CD8-4C47-A4A6-A266F9CFCA41}"/>
              </a:ext>
            </a:extLst>
          </p:cNvPr>
          <p:cNvSpPr txBox="1"/>
          <p:nvPr/>
        </p:nvSpPr>
        <p:spPr>
          <a:xfrm>
            <a:off x="3597577" y="2966522"/>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24" name="TextBox 223">
            <a:extLst>
              <a:ext uri="{FF2B5EF4-FFF2-40B4-BE49-F238E27FC236}">
                <a16:creationId xmlns:a16="http://schemas.microsoft.com/office/drawing/2014/main" id="{81A2DE8F-B206-154F-ABFB-2A20DD0505F5}"/>
              </a:ext>
            </a:extLst>
          </p:cNvPr>
          <p:cNvSpPr txBox="1"/>
          <p:nvPr/>
        </p:nvSpPr>
        <p:spPr>
          <a:xfrm>
            <a:off x="2896987" y="2966522"/>
            <a:ext cx="162866" cy="276999"/>
          </a:xfrm>
          <a:prstGeom prst="rect">
            <a:avLst/>
          </a:prstGeom>
          <a:noFill/>
        </p:spPr>
        <p:txBody>
          <a:bodyPr wrap="square" rtlCol="0">
            <a:spAutoFit/>
          </a:bodyPr>
          <a:lstStyle/>
          <a:p>
            <a:pPr defTabSz="685765"/>
            <a:r>
              <a:rPr lang="en-US" sz="1200" b="1" kern="0" dirty="0">
                <a:solidFill>
                  <a:srgbClr val="0070C0"/>
                </a:solidFill>
                <a:latin typeface="Arial" panose="020B0604020202020204" pitchFamily="34" charset="0"/>
              </a:rPr>
              <a:t>1</a:t>
            </a:r>
          </a:p>
        </p:txBody>
      </p:sp>
      <p:sp>
        <p:nvSpPr>
          <p:cNvPr id="225" name="TextBox 224">
            <a:extLst>
              <a:ext uri="{FF2B5EF4-FFF2-40B4-BE49-F238E27FC236}">
                <a16:creationId xmlns:a16="http://schemas.microsoft.com/office/drawing/2014/main" id="{E58200F4-01FF-824B-A496-3162403DA28C}"/>
              </a:ext>
            </a:extLst>
          </p:cNvPr>
          <p:cNvSpPr txBox="1"/>
          <p:nvPr/>
        </p:nvSpPr>
        <p:spPr>
          <a:xfrm flipH="1">
            <a:off x="3131290" y="2966522"/>
            <a:ext cx="135491"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26" name="TextBox 225">
            <a:extLst>
              <a:ext uri="{FF2B5EF4-FFF2-40B4-BE49-F238E27FC236}">
                <a16:creationId xmlns:a16="http://schemas.microsoft.com/office/drawing/2014/main" id="{6D07519A-B1BC-BB4C-8EF4-4CD35938A4AF}"/>
              </a:ext>
            </a:extLst>
          </p:cNvPr>
          <p:cNvSpPr txBox="1"/>
          <p:nvPr/>
        </p:nvSpPr>
        <p:spPr>
          <a:xfrm>
            <a:off x="3369266" y="2966522"/>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27" name="TextBox 226">
            <a:extLst>
              <a:ext uri="{FF2B5EF4-FFF2-40B4-BE49-F238E27FC236}">
                <a16:creationId xmlns:a16="http://schemas.microsoft.com/office/drawing/2014/main" id="{E62DA3D8-98AF-A740-909B-E25E852B3802}"/>
              </a:ext>
            </a:extLst>
          </p:cNvPr>
          <p:cNvSpPr txBox="1"/>
          <p:nvPr/>
        </p:nvSpPr>
        <p:spPr>
          <a:xfrm>
            <a:off x="3864469" y="2966522"/>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28" name="TextBox 227">
            <a:extLst>
              <a:ext uri="{FF2B5EF4-FFF2-40B4-BE49-F238E27FC236}">
                <a16:creationId xmlns:a16="http://schemas.microsoft.com/office/drawing/2014/main" id="{9A767649-E32E-F146-80CF-4F069599ECDF}"/>
              </a:ext>
            </a:extLst>
          </p:cNvPr>
          <p:cNvSpPr txBox="1"/>
          <p:nvPr/>
        </p:nvSpPr>
        <p:spPr>
          <a:xfrm>
            <a:off x="2683174" y="2966522"/>
            <a:ext cx="162866"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232" name="TextBox 231">
            <a:extLst>
              <a:ext uri="{FF2B5EF4-FFF2-40B4-BE49-F238E27FC236}">
                <a16:creationId xmlns:a16="http://schemas.microsoft.com/office/drawing/2014/main" id="{3FA9B149-A4B5-654F-BF83-7BEE6D352B2E}"/>
              </a:ext>
            </a:extLst>
          </p:cNvPr>
          <p:cNvSpPr txBox="1"/>
          <p:nvPr/>
        </p:nvSpPr>
        <p:spPr>
          <a:xfrm>
            <a:off x="3601339" y="320853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33" name="TextBox 232">
            <a:extLst>
              <a:ext uri="{FF2B5EF4-FFF2-40B4-BE49-F238E27FC236}">
                <a16:creationId xmlns:a16="http://schemas.microsoft.com/office/drawing/2014/main" id="{6AD492FB-7E19-7843-9BE9-9A6F562E18DC}"/>
              </a:ext>
            </a:extLst>
          </p:cNvPr>
          <p:cNvSpPr txBox="1"/>
          <p:nvPr/>
        </p:nvSpPr>
        <p:spPr>
          <a:xfrm>
            <a:off x="2900749" y="3208530"/>
            <a:ext cx="162866" cy="276999"/>
          </a:xfrm>
          <a:prstGeom prst="rect">
            <a:avLst/>
          </a:prstGeom>
          <a:noFill/>
        </p:spPr>
        <p:txBody>
          <a:bodyPr wrap="square" rtlCol="0">
            <a:spAutoFit/>
          </a:bodyPr>
          <a:lstStyle/>
          <a:p>
            <a:pPr defTabSz="685765"/>
            <a:r>
              <a:rPr lang="en-US" sz="1200" b="1" kern="0" dirty="0">
                <a:solidFill>
                  <a:srgbClr val="0070C0"/>
                </a:solidFill>
                <a:latin typeface="Arial" panose="020B0604020202020204" pitchFamily="34" charset="0"/>
              </a:rPr>
              <a:t>1</a:t>
            </a:r>
          </a:p>
        </p:txBody>
      </p:sp>
      <p:sp>
        <p:nvSpPr>
          <p:cNvPr id="234" name="TextBox 233">
            <a:extLst>
              <a:ext uri="{FF2B5EF4-FFF2-40B4-BE49-F238E27FC236}">
                <a16:creationId xmlns:a16="http://schemas.microsoft.com/office/drawing/2014/main" id="{AB3C5927-72D4-8443-8B9B-43EB0A14D960}"/>
              </a:ext>
            </a:extLst>
          </p:cNvPr>
          <p:cNvSpPr txBox="1"/>
          <p:nvPr/>
        </p:nvSpPr>
        <p:spPr>
          <a:xfrm flipH="1">
            <a:off x="3135052" y="3208530"/>
            <a:ext cx="135491" cy="276999"/>
          </a:xfrm>
          <a:prstGeom prst="rect">
            <a:avLst/>
          </a:prstGeom>
          <a:noFill/>
        </p:spPr>
        <p:txBody>
          <a:bodyPr wrap="square" rtlCol="0">
            <a:spAutoFit/>
          </a:bodyPr>
          <a:lstStyle/>
          <a:p>
            <a:pPr defTabSz="685765"/>
            <a:r>
              <a:rPr lang="en-US" sz="1200" b="1" kern="0" dirty="0">
                <a:solidFill>
                  <a:srgbClr val="0070C0"/>
                </a:solidFill>
                <a:latin typeface="Arial" panose="020B0604020202020204" pitchFamily="34" charset="0"/>
              </a:rPr>
              <a:t>1</a:t>
            </a:r>
          </a:p>
        </p:txBody>
      </p:sp>
      <p:sp>
        <p:nvSpPr>
          <p:cNvPr id="235" name="TextBox 234">
            <a:extLst>
              <a:ext uri="{FF2B5EF4-FFF2-40B4-BE49-F238E27FC236}">
                <a16:creationId xmlns:a16="http://schemas.microsoft.com/office/drawing/2014/main" id="{752D2A40-14FC-264A-9BC3-0DA8ED047EA9}"/>
              </a:ext>
            </a:extLst>
          </p:cNvPr>
          <p:cNvSpPr txBox="1"/>
          <p:nvPr/>
        </p:nvSpPr>
        <p:spPr>
          <a:xfrm>
            <a:off x="3373028" y="320853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36" name="TextBox 235">
            <a:extLst>
              <a:ext uri="{FF2B5EF4-FFF2-40B4-BE49-F238E27FC236}">
                <a16:creationId xmlns:a16="http://schemas.microsoft.com/office/drawing/2014/main" id="{12C596CA-9283-284A-B6A1-B6C54BEDFD79}"/>
              </a:ext>
            </a:extLst>
          </p:cNvPr>
          <p:cNvSpPr txBox="1"/>
          <p:nvPr/>
        </p:nvSpPr>
        <p:spPr>
          <a:xfrm>
            <a:off x="3868231" y="320853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37" name="TextBox 236">
            <a:extLst>
              <a:ext uri="{FF2B5EF4-FFF2-40B4-BE49-F238E27FC236}">
                <a16:creationId xmlns:a16="http://schemas.microsoft.com/office/drawing/2014/main" id="{516BA82F-90F1-4843-9840-75B9E002BC39}"/>
              </a:ext>
            </a:extLst>
          </p:cNvPr>
          <p:cNvSpPr txBox="1"/>
          <p:nvPr/>
        </p:nvSpPr>
        <p:spPr>
          <a:xfrm>
            <a:off x="2686936" y="320853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41" name="TextBox 240">
            <a:extLst>
              <a:ext uri="{FF2B5EF4-FFF2-40B4-BE49-F238E27FC236}">
                <a16:creationId xmlns:a16="http://schemas.microsoft.com/office/drawing/2014/main" id="{E59EACE9-0DFB-424D-AC27-50CF0ED93272}"/>
              </a:ext>
            </a:extLst>
          </p:cNvPr>
          <p:cNvSpPr txBox="1"/>
          <p:nvPr/>
        </p:nvSpPr>
        <p:spPr>
          <a:xfrm>
            <a:off x="3604907" y="346030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42" name="TextBox 241">
            <a:extLst>
              <a:ext uri="{FF2B5EF4-FFF2-40B4-BE49-F238E27FC236}">
                <a16:creationId xmlns:a16="http://schemas.microsoft.com/office/drawing/2014/main" id="{E6C03EBB-BECD-984A-B087-26D6DF4D6BB8}"/>
              </a:ext>
            </a:extLst>
          </p:cNvPr>
          <p:cNvSpPr txBox="1"/>
          <p:nvPr/>
        </p:nvSpPr>
        <p:spPr>
          <a:xfrm>
            <a:off x="2904317" y="346030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43" name="TextBox 242">
            <a:extLst>
              <a:ext uri="{FF2B5EF4-FFF2-40B4-BE49-F238E27FC236}">
                <a16:creationId xmlns:a16="http://schemas.microsoft.com/office/drawing/2014/main" id="{B7685AD9-EE21-A84B-BC50-255F0E097604}"/>
              </a:ext>
            </a:extLst>
          </p:cNvPr>
          <p:cNvSpPr txBox="1"/>
          <p:nvPr/>
        </p:nvSpPr>
        <p:spPr>
          <a:xfrm flipH="1">
            <a:off x="3138620" y="3460300"/>
            <a:ext cx="135491"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244" name="TextBox 243">
            <a:extLst>
              <a:ext uri="{FF2B5EF4-FFF2-40B4-BE49-F238E27FC236}">
                <a16:creationId xmlns:a16="http://schemas.microsoft.com/office/drawing/2014/main" id="{19699F7A-3D33-8545-B29B-5631B92C4F64}"/>
              </a:ext>
            </a:extLst>
          </p:cNvPr>
          <p:cNvSpPr txBox="1"/>
          <p:nvPr/>
        </p:nvSpPr>
        <p:spPr>
          <a:xfrm>
            <a:off x="3376597" y="3460300"/>
            <a:ext cx="162866"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245" name="TextBox 244">
            <a:extLst>
              <a:ext uri="{FF2B5EF4-FFF2-40B4-BE49-F238E27FC236}">
                <a16:creationId xmlns:a16="http://schemas.microsoft.com/office/drawing/2014/main" id="{2DA7948B-4ED8-C94A-B90A-85FDCF68769E}"/>
              </a:ext>
            </a:extLst>
          </p:cNvPr>
          <p:cNvSpPr txBox="1"/>
          <p:nvPr/>
        </p:nvSpPr>
        <p:spPr>
          <a:xfrm>
            <a:off x="3871800" y="346030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46" name="TextBox 245">
            <a:extLst>
              <a:ext uri="{FF2B5EF4-FFF2-40B4-BE49-F238E27FC236}">
                <a16:creationId xmlns:a16="http://schemas.microsoft.com/office/drawing/2014/main" id="{58C0E933-72D9-6B4A-BF89-E34607DA0422}"/>
              </a:ext>
            </a:extLst>
          </p:cNvPr>
          <p:cNvSpPr txBox="1"/>
          <p:nvPr/>
        </p:nvSpPr>
        <p:spPr>
          <a:xfrm>
            <a:off x="2690505" y="346030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50" name="TextBox 249">
            <a:extLst>
              <a:ext uri="{FF2B5EF4-FFF2-40B4-BE49-F238E27FC236}">
                <a16:creationId xmlns:a16="http://schemas.microsoft.com/office/drawing/2014/main" id="{C49623BE-1C69-E647-8A9D-900E3F55D8F6}"/>
              </a:ext>
            </a:extLst>
          </p:cNvPr>
          <p:cNvSpPr txBox="1"/>
          <p:nvPr/>
        </p:nvSpPr>
        <p:spPr>
          <a:xfrm>
            <a:off x="3608669" y="3702308"/>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51" name="TextBox 250">
            <a:extLst>
              <a:ext uri="{FF2B5EF4-FFF2-40B4-BE49-F238E27FC236}">
                <a16:creationId xmlns:a16="http://schemas.microsoft.com/office/drawing/2014/main" id="{B185A849-CA43-4E4D-B96B-467FF3D87BA0}"/>
              </a:ext>
            </a:extLst>
          </p:cNvPr>
          <p:cNvSpPr txBox="1"/>
          <p:nvPr/>
        </p:nvSpPr>
        <p:spPr>
          <a:xfrm>
            <a:off x="2908079" y="3702308"/>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52" name="TextBox 251">
            <a:extLst>
              <a:ext uri="{FF2B5EF4-FFF2-40B4-BE49-F238E27FC236}">
                <a16:creationId xmlns:a16="http://schemas.microsoft.com/office/drawing/2014/main" id="{93C93D5A-5B96-514E-9339-FF86378D6A51}"/>
              </a:ext>
            </a:extLst>
          </p:cNvPr>
          <p:cNvSpPr txBox="1"/>
          <p:nvPr/>
        </p:nvSpPr>
        <p:spPr>
          <a:xfrm flipH="1">
            <a:off x="3142382" y="3702308"/>
            <a:ext cx="135491"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53" name="TextBox 252">
            <a:extLst>
              <a:ext uri="{FF2B5EF4-FFF2-40B4-BE49-F238E27FC236}">
                <a16:creationId xmlns:a16="http://schemas.microsoft.com/office/drawing/2014/main" id="{09E1FC8B-46A3-424A-8DFC-2EA2C8BE0759}"/>
              </a:ext>
            </a:extLst>
          </p:cNvPr>
          <p:cNvSpPr txBox="1"/>
          <p:nvPr/>
        </p:nvSpPr>
        <p:spPr>
          <a:xfrm>
            <a:off x="3380359" y="3702308"/>
            <a:ext cx="162866"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254" name="TextBox 253">
            <a:extLst>
              <a:ext uri="{FF2B5EF4-FFF2-40B4-BE49-F238E27FC236}">
                <a16:creationId xmlns:a16="http://schemas.microsoft.com/office/drawing/2014/main" id="{4D2CE883-181C-024E-B8E5-AD6046632FA7}"/>
              </a:ext>
            </a:extLst>
          </p:cNvPr>
          <p:cNvSpPr txBox="1"/>
          <p:nvPr/>
        </p:nvSpPr>
        <p:spPr>
          <a:xfrm>
            <a:off x="3875562" y="3702308"/>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255" name="TextBox 254">
            <a:extLst>
              <a:ext uri="{FF2B5EF4-FFF2-40B4-BE49-F238E27FC236}">
                <a16:creationId xmlns:a16="http://schemas.microsoft.com/office/drawing/2014/main" id="{E5F940E1-E3CA-0F43-B7EB-6B2F59D25610}"/>
              </a:ext>
            </a:extLst>
          </p:cNvPr>
          <p:cNvSpPr txBox="1"/>
          <p:nvPr/>
        </p:nvSpPr>
        <p:spPr>
          <a:xfrm>
            <a:off x="2694267" y="3702308"/>
            <a:ext cx="162866"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374" name="TextBox 373">
            <a:extLst>
              <a:ext uri="{FF2B5EF4-FFF2-40B4-BE49-F238E27FC236}">
                <a16:creationId xmlns:a16="http://schemas.microsoft.com/office/drawing/2014/main" id="{5A0706CE-C50B-CB4A-9452-E9B69DD03F27}"/>
              </a:ext>
            </a:extLst>
          </p:cNvPr>
          <p:cNvSpPr txBox="1"/>
          <p:nvPr/>
        </p:nvSpPr>
        <p:spPr>
          <a:xfrm>
            <a:off x="3170867" y="4078369"/>
            <a:ext cx="699360" cy="415498"/>
          </a:xfrm>
          <a:prstGeom prst="rect">
            <a:avLst/>
          </a:prstGeom>
          <a:noFill/>
        </p:spPr>
        <p:txBody>
          <a:bodyPr wrap="square" rtlCol="0">
            <a:spAutoFit/>
          </a:bodyPr>
          <a:lstStyle/>
          <a:p>
            <a:r>
              <a:rPr lang="en-US" sz="2100" b="1" dirty="0">
                <a:latin typeface="Arial" panose="020B0604020202020204" pitchFamily="34" charset="0"/>
              </a:rPr>
              <a:t>L</a:t>
            </a:r>
            <a:endParaRPr lang="en-US" sz="2100" b="1" baseline="-25000" dirty="0">
              <a:latin typeface="Arial" panose="020B0604020202020204" pitchFamily="34" charset="0"/>
            </a:endParaRPr>
          </a:p>
        </p:txBody>
      </p:sp>
      <p:sp>
        <p:nvSpPr>
          <p:cNvPr id="446" name="TextBox 445">
            <a:extLst>
              <a:ext uri="{FF2B5EF4-FFF2-40B4-BE49-F238E27FC236}">
                <a16:creationId xmlns:a16="http://schemas.microsoft.com/office/drawing/2014/main" id="{E0EC2339-373B-9246-9989-7073AF310188}"/>
              </a:ext>
            </a:extLst>
          </p:cNvPr>
          <p:cNvSpPr txBox="1"/>
          <p:nvPr/>
        </p:nvSpPr>
        <p:spPr>
          <a:xfrm>
            <a:off x="1179037" y="5029475"/>
            <a:ext cx="1499079" cy="415498"/>
          </a:xfrm>
          <a:prstGeom prst="rect">
            <a:avLst/>
          </a:prstGeom>
          <a:noFill/>
        </p:spPr>
        <p:txBody>
          <a:bodyPr wrap="square" rtlCol="0">
            <a:spAutoFit/>
          </a:bodyPr>
          <a:lstStyle/>
          <a:p>
            <a:r>
              <a:rPr lang="en-US" sz="2100" b="1" dirty="0">
                <a:latin typeface="Arial" panose="020B0604020202020204" pitchFamily="34" charset="0"/>
              </a:rPr>
              <a:t>G</a:t>
            </a:r>
          </a:p>
        </p:txBody>
      </p:sp>
      <p:sp>
        <p:nvSpPr>
          <p:cNvPr id="86" name="Oval 85"/>
          <p:cNvSpPr/>
          <p:nvPr/>
        </p:nvSpPr>
        <p:spPr>
          <a:xfrm>
            <a:off x="2513294" y="6197246"/>
            <a:ext cx="309347" cy="309347"/>
          </a:xfrm>
          <a:prstGeom prst="ellipse">
            <a:avLst/>
          </a:prstGeom>
          <a:solidFill>
            <a:schemeClr val="accent3">
              <a:lumMod val="60000"/>
              <a:lumOff val="40000"/>
              <a:alpha val="3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dirty="0">
                <a:solidFill>
                  <a:srgbClr val="404040"/>
                </a:solidFill>
              </a:rPr>
              <a:t>6</a:t>
            </a:r>
          </a:p>
        </p:txBody>
      </p:sp>
      <p:cxnSp>
        <p:nvCxnSpPr>
          <p:cNvPr id="92" name="Straight Arrow Connector 91"/>
          <p:cNvCxnSpPr>
            <a:cxnSpLocks/>
            <a:stCxn id="94" idx="6"/>
            <a:endCxn id="166" idx="3"/>
          </p:cNvCxnSpPr>
          <p:nvPr/>
        </p:nvCxnSpPr>
        <p:spPr>
          <a:xfrm flipV="1">
            <a:off x="2763139" y="5450465"/>
            <a:ext cx="967314" cy="266561"/>
          </a:xfrm>
          <a:prstGeom prst="straightConnector1">
            <a:avLst/>
          </a:prstGeom>
          <a:ln w="25400" cmpd="sng">
            <a:solidFill>
              <a:srgbClr val="0070C0"/>
            </a:solidFill>
            <a:prstDash val="sysDash"/>
            <a:headEnd type="triangle" w="lg" len="med"/>
            <a:tailEnd type="none"/>
          </a:ln>
          <a:effectLst/>
        </p:spPr>
        <p:style>
          <a:lnRef idx="2">
            <a:schemeClr val="accent1"/>
          </a:lnRef>
          <a:fillRef idx="0">
            <a:schemeClr val="accent1"/>
          </a:fillRef>
          <a:effectRef idx="1">
            <a:schemeClr val="accent1"/>
          </a:effectRef>
          <a:fontRef idx="minor">
            <a:schemeClr val="tx1"/>
          </a:fontRef>
        </p:style>
      </p:cxnSp>
      <p:sp>
        <p:nvSpPr>
          <p:cNvPr id="93" name="Oval 92"/>
          <p:cNvSpPr/>
          <p:nvPr/>
        </p:nvSpPr>
        <p:spPr>
          <a:xfrm>
            <a:off x="1273075" y="5811623"/>
            <a:ext cx="309347" cy="309347"/>
          </a:xfrm>
          <a:prstGeom prst="ellipse">
            <a:avLst/>
          </a:prstGeom>
          <a:solidFill>
            <a:schemeClr val="accent3">
              <a:lumMod val="60000"/>
              <a:lumOff val="40000"/>
              <a:alpha val="3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dirty="0">
                <a:solidFill>
                  <a:srgbClr val="404040"/>
                </a:solidFill>
              </a:rPr>
              <a:t>1</a:t>
            </a:r>
          </a:p>
        </p:txBody>
      </p:sp>
      <p:sp>
        <p:nvSpPr>
          <p:cNvPr id="94" name="Oval 93"/>
          <p:cNvSpPr/>
          <p:nvPr/>
        </p:nvSpPr>
        <p:spPr>
          <a:xfrm>
            <a:off x="2453791" y="5562352"/>
            <a:ext cx="309347" cy="309347"/>
          </a:xfrm>
          <a:prstGeom prst="ellipse">
            <a:avLst/>
          </a:prstGeom>
          <a:solidFill>
            <a:schemeClr val="accent3">
              <a:lumMod val="60000"/>
              <a:lumOff val="40000"/>
              <a:alpha val="3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dirty="0">
                <a:solidFill>
                  <a:srgbClr val="404040"/>
                </a:solidFill>
              </a:rPr>
              <a:t>2</a:t>
            </a:r>
          </a:p>
        </p:txBody>
      </p:sp>
      <p:cxnSp>
        <p:nvCxnSpPr>
          <p:cNvPr id="95" name="Straight Arrow Connector 94"/>
          <p:cNvCxnSpPr>
            <a:cxnSpLocks/>
            <a:stCxn id="93" idx="6"/>
            <a:endCxn id="94" idx="3"/>
          </p:cNvCxnSpPr>
          <p:nvPr/>
        </p:nvCxnSpPr>
        <p:spPr>
          <a:xfrm flipV="1">
            <a:off x="1582422" y="5826396"/>
            <a:ext cx="916673" cy="139901"/>
          </a:xfrm>
          <a:prstGeom prst="straightConnector1">
            <a:avLst/>
          </a:prstGeom>
          <a:ln w="25400" cmpd="tri">
            <a:solidFill>
              <a:srgbClr val="A044EA"/>
            </a:solidFill>
            <a:headEnd type="triangle" w="lg" len="med"/>
            <a:tailEnd type="none" w="lg" len="med"/>
          </a:ln>
          <a:effectLst/>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a:cxnSpLocks/>
            <a:stCxn id="93" idx="7"/>
            <a:endCxn id="157" idx="3"/>
          </p:cNvCxnSpPr>
          <p:nvPr/>
        </p:nvCxnSpPr>
        <p:spPr>
          <a:xfrm flipV="1">
            <a:off x="1537119" y="5279202"/>
            <a:ext cx="520452" cy="577725"/>
          </a:xfrm>
          <a:prstGeom prst="straightConnector1">
            <a:avLst/>
          </a:prstGeom>
          <a:ln w="25400">
            <a:solidFill>
              <a:srgbClr val="A044EA"/>
            </a:solidFill>
            <a:prstDash val="sysDash"/>
            <a:headEnd type="triangle" w="lg" len="med"/>
            <a:tailEnd type="none" w="lg" len="med"/>
          </a:ln>
          <a:effectLst/>
        </p:spPr>
        <p:style>
          <a:lnRef idx="2">
            <a:schemeClr val="accent1"/>
          </a:lnRef>
          <a:fillRef idx="0">
            <a:schemeClr val="accent1"/>
          </a:fillRef>
          <a:effectRef idx="1">
            <a:schemeClr val="accent1"/>
          </a:effectRef>
          <a:fontRef idx="minor">
            <a:schemeClr val="tx1"/>
          </a:fontRef>
        </p:style>
      </p:cxnSp>
      <p:sp>
        <p:nvSpPr>
          <p:cNvPr id="157" name="Oval 156">
            <a:extLst>
              <a:ext uri="{FF2B5EF4-FFF2-40B4-BE49-F238E27FC236}">
                <a16:creationId xmlns:a16="http://schemas.microsoft.com/office/drawing/2014/main" id="{D176B90A-B496-6B46-BBFC-1B8F43CC84EB}"/>
              </a:ext>
            </a:extLst>
          </p:cNvPr>
          <p:cNvSpPr/>
          <p:nvPr/>
        </p:nvSpPr>
        <p:spPr>
          <a:xfrm>
            <a:off x="2012268" y="5015157"/>
            <a:ext cx="309347" cy="309347"/>
          </a:xfrm>
          <a:prstGeom prst="ellipse">
            <a:avLst/>
          </a:prstGeom>
          <a:solidFill>
            <a:schemeClr val="accent3">
              <a:lumMod val="60000"/>
              <a:lumOff val="40000"/>
              <a:alpha val="3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dirty="0">
                <a:solidFill>
                  <a:srgbClr val="404040"/>
                </a:solidFill>
              </a:rPr>
              <a:t>3</a:t>
            </a:r>
          </a:p>
        </p:txBody>
      </p:sp>
      <p:sp>
        <p:nvSpPr>
          <p:cNvPr id="165" name="Oval 164">
            <a:extLst>
              <a:ext uri="{FF2B5EF4-FFF2-40B4-BE49-F238E27FC236}">
                <a16:creationId xmlns:a16="http://schemas.microsoft.com/office/drawing/2014/main" id="{2F8A2E7B-89DF-2945-BE2F-181486078CF5}"/>
              </a:ext>
            </a:extLst>
          </p:cNvPr>
          <p:cNvSpPr/>
          <p:nvPr/>
        </p:nvSpPr>
        <p:spPr>
          <a:xfrm>
            <a:off x="3139679" y="4723513"/>
            <a:ext cx="309347" cy="309347"/>
          </a:xfrm>
          <a:prstGeom prst="ellipse">
            <a:avLst/>
          </a:prstGeom>
          <a:solidFill>
            <a:schemeClr val="accent3">
              <a:lumMod val="60000"/>
              <a:lumOff val="40000"/>
              <a:alpha val="3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dirty="0">
                <a:solidFill>
                  <a:srgbClr val="404040"/>
                </a:solidFill>
              </a:rPr>
              <a:t>5</a:t>
            </a:r>
          </a:p>
        </p:txBody>
      </p:sp>
      <p:sp>
        <p:nvSpPr>
          <p:cNvPr id="166" name="Oval 165">
            <a:extLst>
              <a:ext uri="{FF2B5EF4-FFF2-40B4-BE49-F238E27FC236}">
                <a16:creationId xmlns:a16="http://schemas.microsoft.com/office/drawing/2014/main" id="{786C8A5E-B462-4D49-B9D0-E2D3438B3342}"/>
              </a:ext>
            </a:extLst>
          </p:cNvPr>
          <p:cNvSpPr/>
          <p:nvPr/>
        </p:nvSpPr>
        <p:spPr>
          <a:xfrm>
            <a:off x="3685150" y="5186420"/>
            <a:ext cx="309347" cy="309347"/>
          </a:xfrm>
          <a:prstGeom prst="ellipse">
            <a:avLst/>
          </a:prstGeom>
          <a:solidFill>
            <a:schemeClr val="accent3">
              <a:lumMod val="60000"/>
              <a:lumOff val="40000"/>
              <a:alpha val="3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US" dirty="0">
                <a:solidFill>
                  <a:srgbClr val="404040"/>
                </a:solidFill>
              </a:rPr>
              <a:t>4</a:t>
            </a:r>
          </a:p>
        </p:txBody>
      </p:sp>
      <p:cxnSp>
        <p:nvCxnSpPr>
          <p:cNvPr id="167" name="Straight Arrow Connector 166">
            <a:extLst>
              <a:ext uri="{FF2B5EF4-FFF2-40B4-BE49-F238E27FC236}">
                <a16:creationId xmlns:a16="http://schemas.microsoft.com/office/drawing/2014/main" id="{742C3195-790C-8C42-A335-D1F6403F989A}"/>
              </a:ext>
            </a:extLst>
          </p:cNvPr>
          <p:cNvCxnSpPr>
            <a:cxnSpLocks/>
            <a:stCxn id="157" idx="6"/>
            <a:endCxn id="165" idx="2"/>
          </p:cNvCxnSpPr>
          <p:nvPr/>
        </p:nvCxnSpPr>
        <p:spPr>
          <a:xfrm flipV="1">
            <a:off x="2321616" y="4878187"/>
            <a:ext cx="818065" cy="291644"/>
          </a:xfrm>
          <a:prstGeom prst="straightConnector1">
            <a:avLst/>
          </a:prstGeom>
          <a:ln w="25400">
            <a:solidFill>
              <a:schemeClr val="accent2"/>
            </a:solidFill>
            <a:prstDash val="sysDash"/>
            <a:headEnd type="triangle" w="lg" len="med"/>
            <a:tailEnd type="none"/>
          </a:ln>
          <a:effectLst/>
        </p:spPr>
        <p:style>
          <a:lnRef idx="2">
            <a:schemeClr val="accent1"/>
          </a:lnRef>
          <a:fillRef idx="0">
            <a:schemeClr val="accent1"/>
          </a:fillRef>
          <a:effectRef idx="1">
            <a:schemeClr val="accent1"/>
          </a:effectRef>
          <a:fontRef idx="minor">
            <a:schemeClr val="tx1"/>
          </a:fontRef>
        </p:style>
      </p:cxnSp>
      <p:cxnSp>
        <p:nvCxnSpPr>
          <p:cNvPr id="169" name="Straight Arrow Connector 168">
            <a:extLst>
              <a:ext uri="{FF2B5EF4-FFF2-40B4-BE49-F238E27FC236}">
                <a16:creationId xmlns:a16="http://schemas.microsoft.com/office/drawing/2014/main" id="{A1D7BE10-F080-2A4B-8078-BC7BDE6F8595}"/>
              </a:ext>
            </a:extLst>
          </p:cNvPr>
          <p:cNvCxnSpPr>
            <a:cxnSpLocks/>
            <a:stCxn id="165" idx="6"/>
            <a:endCxn id="166" idx="1"/>
          </p:cNvCxnSpPr>
          <p:nvPr/>
        </p:nvCxnSpPr>
        <p:spPr>
          <a:xfrm>
            <a:off x="3449026" y="4878187"/>
            <a:ext cx="281427" cy="353537"/>
          </a:xfrm>
          <a:prstGeom prst="straightConnector1">
            <a:avLst/>
          </a:prstGeom>
          <a:ln w="25400" cmpd="thinThick">
            <a:solidFill>
              <a:schemeClr val="accent2"/>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70" name="Straight Arrow Connector 169">
            <a:extLst>
              <a:ext uri="{FF2B5EF4-FFF2-40B4-BE49-F238E27FC236}">
                <a16:creationId xmlns:a16="http://schemas.microsoft.com/office/drawing/2014/main" id="{530E1632-1960-814B-B4FC-3EE121B2EBB7}"/>
              </a:ext>
            </a:extLst>
          </p:cNvPr>
          <p:cNvCxnSpPr>
            <a:cxnSpLocks/>
            <a:stCxn id="157" idx="6"/>
            <a:endCxn id="166" idx="2"/>
          </p:cNvCxnSpPr>
          <p:nvPr/>
        </p:nvCxnSpPr>
        <p:spPr>
          <a:xfrm>
            <a:off x="2321615" y="5169830"/>
            <a:ext cx="1363535" cy="171263"/>
          </a:xfrm>
          <a:prstGeom prst="straightConnector1">
            <a:avLst/>
          </a:prstGeom>
          <a:ln w="25400" cmpd="thinThick">
            <a:solidFill>
              <a:srgbClr val="0070C0"/>
            </a:solidFill>
            <a:headEnd type="triangle" w="lg" len="med"/>
            <a:tailEnd type="none"/>
          </a:ln>
          <a:effectLst/>
        </p:spPr>
        <p:style>
          <a:lnRef idx="2">
            <a:schemeClr val="accent1"/>
          </a:lnRef>
          <a:fillRef idx="0">
            <a:schemeClr val="accent1"/>
          </a:fillRef>
          <a:effectRef idx="1">
            <a:schemeClr val="accent1"/>
          </a:effectRef>
          <a:fontRef idx="minor">
            <a:schemeClr val="tx1"/>
          </a:fontRef>
        </p:style>
      </p:cxnSp>
      <p:cxnSp>
        <p:nvCxnSpPr>
          <p:cNvPr id="360" name="Straight Arrow Connector 359">
            <a:extLst>
              <a:ext uri="{FF2B5EF4-FFF2-40B4-BE49-F238E27FC236}">
                <a16:creationId xmlns:a16="http://schemas.microsoft.com/office/drawing/2014/main" id="{88B0924C-8D92-7743-8866-FAA11719681F}"/>
              </a:ext>
            </a:extLst>
          </p:cNvPr>
          <p:cNvCxnSpPr>
            <a:cxnSpLocks/>
            <a:stCxn id="93" idx="5"/>
            <a:endCxn id="86" idx="2"/>
          </p:cNvCxnSpPr>
          <p:nvPr/>
        </p:nvCxnSpPr>
        <p:spPr>
          <a:xfrm>
            <a:off x="1537120" y="6075667"/>
            <a:ext cx="976175" cy="276253"/>
          </a:xfrm>
          <a:prstGeom prst="straightConnector1">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61" name="Straight Arrow Connector 360">
            <a:extLst>
              <a:ext uri="{FF2B5EF4-FFF2-40B4-BE49-F238E27FC236}">
                <a16:creationId xmlns:a16="http://schemas.microsoft.com/office/drawing/2014/main" id="{97729E36-8E72-D04E-BFAE-B26093096826}"/>
              </a:ext>
            </a:extLst>
          </p:cNvPr>
          <p:cNvCxnSpPr>
            <a:cxnSpLocks/>
            <a:stCxn id="86" idx="7"/>
            <a:endCxn id="166" idx="4"/>
          </p:cNvCxnSpPr>
          <p:nvPr/>
        </p:nvCxnSpPr>
        <p:spPr>
          <a:xfrm flipV="1">
            <a:off x="2777338" y="5495767"/>
            <a:ext cx="1062485" cy="746783"/>
          </a:xfrm>
          <a:prstGeom prst="straightConnector1">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63" name="Straight Arrow Connector 362">
            <a:extLst>
              <a:ext uri="{FF2B5EF4-FFF2-40B4-BE49-F238E27FC236}">
                <a16:creationId xmlns:a16="http://schemas.microsoft.com/office/drawing/2014/main" id="{A236042B-F1A5-734A-8424-78E87C42AD7C}"/>
              </a:ext>
            </a:extLst>
          </p:cNvPr>
          <p:cNvCxnSpPr>
            <a:cxnSpLocks/>
            <a:stCxn id="157" idx="5"/>
            <a:endCxn id="94" idx="1"/>
          </p:cNvCxnSpPr>
          <p:nvPr/>
        </p:nvCxnSpPr>
        <p:spPr>
          <a:xfrm>
            <a:off x="2276312" y="5279202"/>
            <a:ext cx="222783" cy="328454"/>
          </a:xfrm>
          <a:prstGeom prst="straightConnector1">
            <a:avLst/>
          </a:prstGeom>
          <a:ln w="25400" cmpd="tri">
            <a:solidFill>
              <a:srgbClr val="A044EA"/>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364" name="Rectangle 9">
            <a:extLst>
              <a:ext uri="{FF2B5EF4-FFF2-40B4-BE49-F238E27FC236}">
                <a16:creationId xmlns:a16="http://schemas.microsoft.com/office/drawing/2014/main" id="{E91A4ABB-2706-FC46-B92C-9F38982407F0}"/>
              </a:ext>
            </a:extLst>
          </p:cNvPr>
          <p:cNvSpPr>
            <a:spLocks noChangeAspect="1" noChangeArrowheads="1"/>
          </p:cNvSpPr>
          <p:nvPr/>
        </p:nvSpPr>
        <p:spPr bwMode="auto">
          <a:xfrm>
            <a:off x="590249" y="2466924"/>
            <a:ext cx="1463757" cy="1506752"/>
          </a:xfrm>
          <a:prstGeom prst="rect">
            <a:avLst/>
          </a:prstGeom>
          <a:noFill/>
          <a:ln w="28575">
            <a:solidFill>
              <a:schemeClr val="accent1"/>
            </a:solidFill>
            <a:miter lim="800000"/>
            <a:headEnd/>
            <a:tailEnd/>
          </a:ln>
          <a:extLst>
            <a:ext uri="{909E8E84-426E-40dd-AFC4-6F175D3DCCD1}">
              <a14:hiddenFill xmlns:a14="http://schemas.microsoft.com/office/drawing/2010/main" xmlns="">
                <a:solidFill>
                  <a:srgbClr val="FFFFFF"/>
                </a:solidFill>
              </a14:hiddenFill>
            </a:ext>
          </a:extLst>
        </p:spPr>
        <p:txBody>
          <a:bodyPr wrap="none" lIns="68576" tIns="34289" rIns="68576" bIns="34289" anchor="ctr"/>
          <a:lstStyle/>
          <a:p>
            <a:endParaRPr lang="en-US">
              <a:solidFill>
                <a:schemeClr val="bg1"/>
              </a:solidFill>
            </a:endParaRPr>
          </a:p>
        </p:txBody>
      </p:sp>
      <p:sp>
        <p:nvSpPr>
          <p:cNvPr id="366" name="Text Box 59">
            <a:extLst>
              <a:ext uri="{FF2B5EF4-FFF2-40B4-BE49-F238E27FC236}">
                <a16:creationId xmlns:a16="http://schemas.microsoft.com/office/drawing/2014/main" id="{473BC709-9D28-3348-8DBF-DB7C3DD9A0E0}"/>
              </a:ext>
            </a:extLst>
          </p:cNvPr>
          <p:cNvSpPr txBox="1">
            <a:spLocks noChangeArrowheads="1"/>
          </p:cNvSpPr>
          <p:nvPr/>
        </p:nvSpPr>
        <p:spPr bwMode="auto">
          <a:xfrm>
            <a:off x="595488" y="2223579"/>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dirty="0">
                <a:solidFill>
                  <a:srgbClr val="FF0000"/>
                </a:solidFill>
                <a:latin typeface="Arial" charset="0"/>
              </a:rPr>
              <a:t>1</a:t>
            </a:r>
          </a:p>
        </p:txBody>
      </p:sp>
      <p:sp>
        <p:nvSpPr>
          <p:cNvPr id="367" name="Text Box 60">
            <a:extLst>
              <a:ext uri="{FF2B5EF4-FFF2-40B4-BE49-F238E27FC236}">
                <a16:creationId xmlns:a16="http://schemas.microsoft.com/office/drawing/2014/main" id="{842A7912-8226-104F-B034-34DE0C61C582}"/>
              </a:ext>
            </a:extLst>
          </p:cNvPr>
          <p:cNvSpPr txBox="1">
            <a:spLocks noChangeArrowheads="1"/>
          </p:cNvSpPr>
          <p:nvPr/>
        </p:nvSpPr>
        <p:spPr bwMode="auto">
          <a:xfrm>
            <a:off x="1575373" y="2223579"/>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a:solidFill>
                  <a:srgbClr val="FF0000"/>
                </a:solidFill>
                <a:latin typeface="Arial" charset="0"/>
              </a:rPr>
              <a:t>5</a:t>
            </a:r>
          </a:p>
        </p:txBody>
      </p:sp>
      <p:sp>
        <p:nvSpPr>
          <p:cNvPr id="448" name="Text Box 61">
            <a:extLst>
              <a:ext uri="{FF2B5EF4-FFF2-40B4-BE49-F238E27FC236}">
                <a16:creationId xmlns:a16="http://schemas.microsoft.com/office/drawing/2014/main" id="{DFB39678-EC12-BC47-A398-B6D6A4B4B0CE}"/>
              </a:ext>
            </a:extLst>
          </p:cNvPr>
          <p:cNvSpPr txBox="1">
            <a:spLocks noChangeArrowheads="1"/>
          </p:cNvSpPr>
          <p:nvPr/>
        </p:nvSpPr>
        <p:spPr bwMode="auto">
          <a:xfrm>
            <a:off x="838117" y="2223579"/>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a:solidFill>
                  <a:srgbClr val="FF0000"/>
                </a:solidFill>
                <a:latin typeface="Arial" charset="0"/>
              </a:rPr>
              <a:t>2</a:t>
            </a:r>
          </a:p>
        </p:txBody>
      </p:sp>
      <p:sp>
        <p:nvSpPr>
          <p:cNvPr id="449" name="Text Box 62">
            <a:extLst>
              <a:ext uri="{FF2B5EF4-FFF2-40B4-BE49-F238E27FC236}">
                <a16:creationId xmlns:a16="http://schemas.microsoft.com/office/drawing/2014/main" id="{591614B4-BCF5-154A-812A-44A1ABE7CBE2}"/>
              </a:ext>
            </a:extLst>
          </p:cNvPr>
          <p:cNvSpPr txBox="1">
            <a:spLocks noChangeArrowheads="1"/>
          </p:cNvSpPr>
          <p:nvPr/>
        </p:nvSpPr>
        <p:spPr bwMode="auto">
          <a:xfrm>
            <a:off x="1081263" y="2223579"/>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dirty="0">
                <a:solidFill>
                  <a:srgbClr val="FF0000"/>
                </a:solidFill>
                <a:latin typeface="Arial" charset="0"/>
              </a:rPr>
              <a:t>3</a:t>
            </a:r>
          </a:p>
        </p:txBody>
      </p:sp>
      <p:sp>
        <p:nvSpPr>
          <p:cNvPr id="450" name="Text Box 63">
            <a:extLst>
              <a:ext uri="{FF2B5EF4-FFF2-40B4-BE49-F238E27FC236}">
                <a16:creationId xmlns:a16="http://schemas.microsoft.com/office/drawing/2014/main" id="{56A4249C-36B4-0744-BF81-D34CFC86D4F3}"/>
              </a:ext>
            </a:extLst>
          </p:cNvPr>
          <p:cNvSpPr txBox="1">
            <a:spLocks noChangeArrowheads="1"/>
          </p:cNvSpPr>
          <p:nvPr/>
        </p:nvSpPr>
        <p:spPr bwMode="auto">
          <a:xfrm>
            <a:off x="1327723" y="2223579"/>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dirty="0">
                <a:solidFill>
                  <a:srgbClr val="FF0000"/>
                </a:solidFill>
                <a:latin typeface="Arial" charset="0"/>
              </a:rPr>
              <a:t>4</a:t>
            </a:r>
          </a:p>
        </p:txBody>
      </p:sp>
      <p:sp>
        <p:nvSpPr>
          <p:cNvPr id="451" name="Text Box 64">
            <a:extLst>
              <a:ext uri="{FF2B5EF4-FFF2-40B4-BE49-F238E27FC236}">
                <a16:creationId xmlns:a16="http://schemas.microsoft.com/office/drawing/2014/main" id="{C2FF284F-03E9-3441-9BEF-DE50073EDA40}"/>
              </a:ext>
            </a:extLst>
          </p:cNvPr>
          <p:cNvSpPr txBox="1">
            <a:spLocks noChangeArrowheads="1"/>
          </p:cNvSpPr>
          <p:nvPr/>
        </p:nvSpPr>
        <p:spPr bwMode="auto">
          <a:xfrm>
            <a:off x="1821832" y="2223579"/>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dirty="0">
                <a:solidFill>
                  <a:srgbClr val="FF0000"/>
                </a:solidFill>
                <a:latin typeface="Arial" charset="0"/>
              </a:rPr>
              <a:t>6</a:t>
            </a:r>
          </a:p>
        </p:txBody>
      </p:sp>
      <p:sp>
        <p:nvSpPr>
          <p:cNvPr id="452" name="Text Box 67">
            <a:extLst>
              <a:ext uri="{FF2B5EF4-FFF2-40B4-BE49-F238E27FC236}">
                <a16:creationId xmlns:a16="http://schemas.microsoft.com/office/drawing/2014/main" id="{27A797FF-4482-9946-8ED4-2A5E4DEDE5BF}"/>
              </a:ext>
            </a:extLst>
          </p:cNvPr>
          <p:cNvSpPr txBox="1">
            <a:spLocks noChangeArrowheads="1"/>
          </p:cNvSpPr>
          <p:nvPr/>
        </p:nvSpPr>
        <p:spPr bwMode="auto">
          <a:xfrm>
            <a:off x="321813" y="2467268"/>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1</a:t>
            </a:r>
          </a:p>
        </p:txBody>
      </p:sp>
      <p:sp>
        <p:nvSpPr>
          <p:cNvPr id="453" name="Text Box 68">
            <a:extLst>
              <a:ext uri="{FF2B5EF4-FFF2-40B4-BE49-F238E27FC236}">
                <a16:creationId xmlns:a16="http://schemas.microsoft.com/office/drawing/2014/main" id="{AD83CB0B-B94F-DB4C-A794-187DB530CA33}"/>
              </a:ext>
            </a:extLst>
          </p:cNvPr>
          <p:cNvSpPr txBox="1">
            <a:spLocks noChangeArrowheads="1"/>
          </p:cNvSpPr>
          <p:nvPr/>
        </p:nvSpPr>
        <p:spPr bwMode="auto">
          <a:xfrm>
            <a:off x="321813" y="3447761"/>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5</a:t>
            </a:r>
          </a:p>
        </p:txBody>
      </p:sp>
      <p:sp>
        <p:nvSpPr>
          <p:cNvPr id="454" name="Text Box 69">
            <a:extLst>
              <a:ext uri="{FF2B5EF4-FFF2-40B4-BE49-F238E27FC236}">
                <a16:creationId xmlns:a16="http://schemas.microsoft.com/office/drawing/2014/main" id="{E0D30109-6939-704C-AEA3-DA52D634D6A9}"/>
              </a:ext>
            </a:extLst>
          </p:cNvPr>
          <p:cNvSpPr txBox="1">
            <a:spLocks noChangeArrowheads="1"/>
          </p:cNvSpPr>
          <p:nvPr/>
        </p:nvSpPr>
        <p:spPr bwMode="auto">
          <a:xfrm>
            <a:off x="321813" y="2711955"/>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a:solidFill>
                  <a:srgbClr val="FF0000"/>
                </a:solidFill>
                <a:latin typeface="Arial" charset="0"/>
              </a:rPr>
              <a:t>2</a:t>
            </a:r>
          </a:p>
        </p:txBody>
      </p:sp>
      <p:sp>
        <p:nvSpPr>
          <p:cNvPr id="455" name="Text Box 70">
            <a:extLst>
              <a:ext uri="{FF2B5EF4-FFF2-40B4-BE49-F238E27FC236}">
                <a16:creationId xmlns:a16="http://schemas.microsoft.com/office/drawing/2014/main" id="{B347F7AF-6073-FA42-B870-3E989A3F0651}"/>
              </a:ext>
            </a:extLst>
          </p:cNvPr>
          <p:cNvSpPr txBox="1">
            <a:spLocks noChangeArrowheads="1"/>
          </p:cNvSpPr>
          <p:nvPr/>
        </p:nvSpPr>
        <p:spPr bwMode="auto">
          <a:xfrm>
            <a:off x="321813" y="2957223"/>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3</a:t>
            </a:r>
          </a:p>
        </p:txBody>
      </p:sp>
      <p:sp>
        <p:nvSpPr>
          <p:cNvPr id="456" name="Text Box 71">
            <a:extLst>
              <a:ext uri="{FF2B5EF4-FFF2-40B4-BE49-F238E27FC236}">
                <a16:creationId xmlns:a16="http://schemas.microsoft.com/office/drawing/2014/main" id="{4B6B71C5-A205-6A4F-AEAF-833C4D4C3989}"/>
              </a:ext>
            </a:extLst>
          </p:cNvPr>
          <p:cNvSpPr txBox="1">
            <a:spLocks noChangeArrowheads="1"/>
          </p:cNvSpPr>
          <p:nvPr/>
        </p:nvSpPr>
        <p:spPr bwMode="auto">
          <a:xfrm>
            <a:off x="321813" y="3202492"/>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4</a:t>
            </a:r>
          </a:p>
        </p:txBody>
      </p:sp>
      <p:sp>
        <p:nvSpPr>
          <p:cNvPr id="457" name="Text Box 72">
            <a:extLst>
              <a:ext uri="{FF2B5EF4-FFF2-40B4-BE49-F238E27FC236}">
                <a16:creationId xmlns:a16="http://schemas.microsoft.com/office/drawing/2014/main" id="{C4668156-FF66-084B-877F-4F8E8695B7F0}"/>
              </a:ext>
            </a:extLst>
          </p:cNvPr>
          <p:cNvSpPr txBox="1">
            <a:spLocks noChangeArrowheads="1"/>
          </p:cNvSpPr>
          <p:nvPr/>
        </p:nvSpPr>
        <p:spPr bwMode="auto">
          <a:xfrm>
            <a:off x="321813" y="3693030"/>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6</a:t>
            </a:r>
          </a:p>
        </p:txBody>
      </p:sp>
      <p:sp>
        <p:nvSpPr>
          <p:cNvPr id="458" name="TextBox 457">
            <a:extLst>
              <a:ext uri="{FF2B5EF4-FFF2-40B4-BE49-F238E27FC236}">
                <a16:creationId xmlns:a16="http://schemas.microsoft.com/office/drawing/2014/main" id="{DEA272CB-3441-3846-984E-86EF0A304109}"/>
              </a:ext>
            </a:extLst>
          </p:cNvPr>
          <p:cNvSpPr txBox="1"/>
          <p:nvPr/>
        </p:nvSpPr>
        <p:spPr>
          <a:xfrm>
            <a:off x="1538707" y="2467268"/>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59" name="TextBox 458">
            <a:extLst>
              <a:ext uri="{FF2B5EF4-FFF2-40B4-BE49-F238E27FC236}">
                <a16:creationId xmlns:a16="http://schemas.microsoft.com/office/drawing/2014/main" id="{70F27CC9-6ED2-C24E-8EFF-BEA8791632F4}"/>
              </a:ext>
            </a:extLst>
          </p:cNvPr>
          <p:cNvSpPr txBox="1"/>
          <p:nvPr/>
        </p:nvSpPr>
        <p:spPr>
          <a:xfrm>
            <a:off x="838117" y="2467268"/>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60" name="TextBox 459">
            <a:extLst>
              <a:ext uri="{FF2B5EF4-FFF2-40B4-BE49-F238E27FC236}">
                <a16:creationId xmlns:a16="http://schemas.microsoft.com/office/drawing/2014/main" id="{7EA9F06A-EDEC-B845-947E-DCA5FD7986B0}"/>
              </a:ext>
            </a:extLst>
          </p:cNvPr>
          <p:cNvSpPr txBox="1"/>
          <p:nvPr/>
        </p:nvSpPr>
        <p:spPr>
          <a:xfrm flipH="1">
            <a:off x="1072420" y="2467268"/>
            <a:ext cx="135491"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61" name="TextBox 460">
            <a:extLst>
              <a:ext uri="{FF2B5EF4-FFF2-40B4-BE49-F238E27FC236}">
                <a16:creationId xmlns:a16="http://schemas.microsoft.com/office/drawing/2014/main" id="{29EB6EFF-FA3B-9C45-AFD8-E455BE3B1939}"/>
              </a:ext>
            </a:extLst>
          </p:cNvPr>
          <p:cNvSpPr txBox="1"/>
          <p:nvPr/>
        </p:nvSpPr>
        <p:spPr>
          <a:xfrm>
            <a:off x="1310397" y="2467268"/>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62" name="TextBox 461">
            <a:extLst>
              <a:ext uri="{FF2B5EF4-FFF2-40B4-BE49-F238E27FC236}">
                <a16:creationId xmlns:a16="http://schemas.microsoft.com/office/drawing/2014/main" id="{9DAA98EA-15B7-104B-8133-F2E32030E9A5}"/>
              </a:ext>
            </a:extLst>
          </p:cNvPr>
          <p:cNvSpPr txBox="1"/>
          <p:nvPr/>
        </p:nvSpPr>
        <p:spPr>
          <a:xfrm>
            <a:off x="1805600" y="2467268"/>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63" name="TextBox 462">
            <a:extLst>
              <a:ext uri="{FF2B5EF4-FFF2-40B4-BE49-F238E27FC236}">
                <a16:creationId xmlns:a16="http://schemas.microsoft.com/office/drawing/2014/main" id="{10C60D6C-4498-1647-A826-9506005DE4A0}"/>
              </a:ext>
            </a:extLst>
          </p:cNvPr>
          <p:cNvSpPr txBox="1"/>
          <p:nvPr/>
        </p:nvSpPr>
        <p:spPr>
          <a:xfrm>
            <a:off x="624305" y="2467268"/>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64" name="TextBox 463">
            <a:extLst>
              <a:ext uri="{FF2B5EF4-FFF2-40B4-BE49-F238E27FC236}">
                <a16:creationId xmlns:a16="http://schemas.microsoft.com/office/drawing/2014/main" id="{5816A4D5-2138-1548-9595-89846871FD78}"/>
              </a:ext>
            </a:extLst>
          </p:cNvPr>
          <p:cNvSpPr txBox="1"/>
          <p:nvPr/>
        </p:nvSpPr>
        <p:spPr>
          <a:xfrm>
            <a:off x="1542469" y="2709276"/>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65" name="TextBox 464">
            <a:extLst>
              <a:ext uri="{FF2B5EF4-FFF2-40B4-BE49-F238E27FC236}">
                <a16:creationId xmlns:a16="http://schemas.microsoft.com/office/drawing/2014/main" id="{5080370E-5755-6249-9074-6735190C3D56}"/>
              </a:ext>
            </a:extLst>
          </p:cNvPr>
          <p:cNvSpPr txBox="1"/>
          <p:nvPr/>
        </p:nvSpPr>
        <p:spPr>
          <a:xfrm>
            <a:off x="841879" y="2709276"/>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66" name="TextBox 465">
            <a:extLst>
              <a:ext uri="{FF2B5EF4-FFF2-40B4-BE49-F238E27FC236}">
                <a16:creationId xmlns:a16="http://schemas.microsoft.com/office/drawing/2014/main" id="{C507C588-2578-4A42-9986-7E6DDB2B82F7}"/>
              </a:ext>
            </a:extLst>
          </p:cNvPr>
          <p:cNvSpPr txBox="1"/>
          <p:nvPr/>
        </p:nvSpPr>
        <p:spPr>
          <a:xfrm flipH="1">
            <a:off x="1076182" y="2709276"/>
            <a:ext cx="135491"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67" name="TextBox 466">
            <a:extLst>
              <a:ext uri="{FF2B5EF4-FFF2-40B4-BE49-F238E27FC236}">
                <a16:creationId xmlns:a16="http://schemas.microsoft.com/office/drawing/2014/main" id="{FD422C81-90ED-5C46-AC9F-CDCE12C2961B}"/>
              </a:ext>
            </a:extLst>
          </p:cNvPr>
          <p:cNvSpPr txBox="1"/>
          <p:nvPr/>
        </p:nvSpPr>
        <p:spPr>
          <a:xfrm>
            <a:off x="1314159" y="2709276"/>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68" name="TextBox 467">
            <a:extLst>
              <a:ext uri="{FF2B5EF4-FFF2-40B4-BE49-F238E27FC236}">
                <a16:creationId xmlns:a16="http://schemas.microsoft.com/office/drawing/2014/main" id="{141A950B-EEBA-1A42-AB83-06D558C62293}"/>
              </a:ext>
            </a:extLst>
          </p:cNvPr>
          <p:cNvSpPr txBox="1"/>
          <p:nvPr/>
        </p:nvSpPr>
        <p:spPr>
          <a:xfrm>
            <a:off x="1809362" y="2709276"/>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69" name="TextBox 468">
            <a:extLst>
              <a:ext uri="{FF2B5EF4-FFF2-40B4-BE49-F238E27FC236}">
                <a16:creationId xmlns:a16="http://schemas.microsoft.com/office/drawing/2014/main" id="{F7CD9C9F-E448-FC48-BFBE-DE86EF83144C}"/>
              </a:ext>
            </a:extLst>
          </p:cNvPr>
          <p:cNvSpPr txBox="1"/>
          <p:nvPr/>
        </p:nvSpPr>
        <p:spPr>
          <a:xfrm>
            <a:off x="628067" y="2709276"/>
            <a:ext cx="162866" cy="276999"/>
          </a:xfrm>
          <a:prstGeom prst="rect">
            <a:avLst/>
          </a:prstGeom>
          <a:noFill/>
        </p:spPr>
        <p:txBody>
          <a:bodyPr wrap="square" rtlCol="0">
            <a:spAutoFit/>
          </a:bodyPr>
          <a:lstStyle/>
          <a:p>
            <a:pPr defTabSz="685765"/>
            <a:r>
              <a:rPr lang="en-US" sz="1200" b="1" kern="0" dirty="0">
                <a:solidFill>
                  <a:srgbClr val="A044EA"/>
                </a:solidFill>
                <a:latin typeface="Arial" panose="020B0604020202020204" pitchFamily="34" charset="0"/>
              </a:rPr>
              <a:t>1</a:t>
            </a:r>
          </a:p>
        </p:txBody>
      </p:sp>
      <p:sp>
        <p:nvSpPr>
          <p:cNvPr id="470" name="TextBox 469">
            <a:extLst>
              <a:ext uri="{FF2B5EF4-FFF2-40B4-BE49-F238E27FC236}">
                <a16:creationId xmlns:a16="http://schemas.microsoft.com/office/drawing/2014/main" id="{2F5BDF68-D4AC-3741-8993-840E960C25F4}"/>
              </a:ext>
            </a:extLst>
          </p:cNvPr>
          <p:cNvSpPr txBox="1"/>
          <p:nvPr/>
        </p:nvSpPr>
        <p:spPr>
          <a:xfrm>
            <a:off x="1534945" y="2966522"/>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71" name="TextBox 470">
            <a:extLst>
              <a:ext uri="{FF2B5EF4-FFF2-40B4-BE49-F238E27FC236}">
                <a16:creationId xmlns:a16="http://schemas.microsoft.com/office/drawing/2014/main" id="{44A78A4F-FC0E-864E-875C-DA356356778D}"/>
              </a:ext>
            </a:extLst>
          </p:cNvPr>
          <p:cNvSpPr txBox="1"/>
          <p:nvPr/>
        </p:nvSpPr>
        <p:spPr>
          <a:xfrm>
            <a:off x="834355" y="2966522"/>
            <a:ext cx="162866" cy="276999"/>
          </a:xfrm>
          <a:prstGeom prst="rect">
            <a:avLst/>
          </a:prstGeom>
          <a:noFill/>
        </p:spPr>
        <p:txBody>
          <a:bodyPr wrap="square" rtlCol="0">
            <a:spAutoFit/>
          </a:bodyPr>
          <a:lstStyle/>
          <a:p>
            <a:pPr defTabSz="685765"/>
            <a:r>
              <a:rPr lang="en-US" sz="1200" b="1" kern="0" dirty="0">
                <a:solidFill>
                  <a:srgbClr val="A044EA"/>
                </a:solidFill>
                <a:latin typeface="Arial" panose="020B0604020202020204" pitchFamily="34" charset="0"/>
              </a:rPr>
              <a:t>1</a:t>
            </a:r>
          </a:p>
        </p:txBody>
      </p:sp>
      <p:sp>
        <p:nvSpPr>
          <p:cNvPr id="472" name="TextBox 471">
            <a:extLst>
              <a:ext uri="{FF2B5EF4-FFF2-40B4-BE49-F238E27FC236}">
                <a16:creationId xmlns:a16="http://schemas.microsoft.com/office/drawing/2014/main" id="{A4848AD7-B886-C049-AFF1-8C39BD36D2EE}"/>
              </a:ext>
            </a:extLst>
          </p:cNvPr>
          <p:cNvSpPr txBox="1"/>
          <p:nvPr/>
        </p:nvSpPr>
        <p:spPr>
          <a:xfrm flipH="1">
            <a:off x="1068658" y="2966522"/>
            <a:ext cx="135491"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73" name="TextBox 472">
            <a:extLst>
              <a:ext uri="{FF2B5EF4-FFF2-40B4-BE49-F238E27FC236}">
                <a16:creationId xmlns:a16="http://schemas.microsoft.com/office/drawing/2014/main" id="{00DC049D-9472-6746-BEDF-8B681EC9B67D}"/>
              </a:ext>
            </a:extLst>
          </p:cNvPr>
          <p:cNvSpPr txBox="1"/>
          <p:nvPr/>
        </p:nvSpPr>
        <p:spPr>
          <a:xfrm>
            <a:off x="1306635" y="2966522"/>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74" name="TextBox 473">
            <a:extLst>
              <a:ext uri="{FF2B5EF4-FFF2-40B4-BE49-F238E27FC236}">
                <a16:creationId xmlns:a16="http://schemas.microsoft.com/office/drawing/2014/main" id="{F9DE66ED-C916-E44C-85F5-682B7A9278A5}"/>
              </a:ext>
            </a:extLst>
          </p:cNvPr>
          <p:cNvSpPr txBox="1"/>
          <p:nvPr/>
        </p:nvSpPr>
        <p:spPr>
          <a:xfrm>
            <a:off x="1801838" y="2966522"/>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75" name="TextBox 474">
            <a:extLst>
              <a:ext uri="{FF2B5EF4-FFF2-40B4-BE49-F238E27FC236}">
                <a16:creationId xmlns:a16="http://schemas.microsoft.com/office/drawing/2014/main" id="{B8B048F0-EC52-0C4C-9E5B-26B3B8B1B70E}"/>
              </a:ext>
            </a:extLst>
          </p:cNvPr>
          <p:cNvSpPr txBox="1"/>
          <p:nvPr/>
        </p:nvSpPr>
        <p:spPr>
          <a:xfrm>
            <a:off x="620543" y="2966522"/>
            <a:ext cx="162866" cy="276999"/>
          </a:xfrm>
          <a:prstGeom prst="rect">
            <a:avLst/>
          </a:prstGeom>
          <a:noFill/>
        </p:spPr>
        <p:txBody>
          <a:bodyPr wrap="square" rtlCol="0">
            <a:spAutoFit/>
          </a:bodyPr>
          <a:lstStyle/>
          <a:p>
            <a:pPr defTabSz="685765"/>
            <a:r>
              <a:rPr lang="en-US" sz="1200" b="1" kern="0" dirty="0">
                <a:solidFill>
                  <a:srgbClr val="A044EA"/>
                </a:solidFill>
                <a:latin typeface="Arial" panose="020B0604020202020204" pitchFamily="34" charset="0"/>
              </a:rPr>
              <a:t>1</a:t>
            </a:r>
          </a:p>
        </p:txBody>
      </p:sp>
      <p:sp>
        <p:nvSpPr>
          <p:cNvPr id="476" name="TextBox 475">
            <a:extLst>
              <a:ext uri="{FF2B5EF4-FFF2-40B4-BE49-F238E27FC236}">
                <a16:creationId xmlns:a16="http://schemas.microsoft.com/office/drawing/2014/main" id="{468B2EE6-9926-2245-9792-A1DB614F713F}"/>
              </a:ext>
            </a:extLst>
          </p:cNvPr>
          <p:cNvSpPr txBox="1"/>
          <p:nvPr/>
        </p:nvSpPr>
        <p:spPr>
          <a:xfrm>
            <a:off x="1538707" y="320853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77" name="TextBox 476">
            <a:extLst>
              <a:ext uri="{FF2B5EF4-FFF2-40B4-BE49-F238E27FC236}">
                <a16:creationId xmlns:a16="http://schemas.microsoft.com/office/drawing/2014/main" id="{8C493C0A-87F9-DE4F-88E3-EB6AA21AD9FE}"/>
              </a:ext>
            </a:extLst>
          </p:cNvPr>
          <p:cNvSpPr txBox="1"/>
          <p:nvPr/>
        </p:nvSpPr>
        <p:spPr>
          <a:xfrm>
            <a:off x="838117" y="3208530"/>
            <a:ext cx="162866"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478" name="TextBox 477">
            <a:extLst>
              <a:ext uri="{FF2B5EF4-FFF2-40B4-BE49-F238E27FC236}">
                <a16:creationId xmlns:a16="http://schemas.microsoft.com/office/drawing/2014/main" id="{B1C5FF61-63F0-D144-B8A0-1E805191A70D}"/>
              </a:ext>
            </a:extLst>
          </p:cNvPr>
          <p:cNvSpPr txBox="1"/>
          <p:nvPr/>
        </p:nvSpPr>
        <p:spPr>
          <a:xfrm flipH="1">
            <a:off x="1072420" y="3208530"/>
            <a:ext cx="135491"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479" name="TextBox 478">
            <a:extLst>
              <a:ext uri="{FF2B5EF4-FFF2-40B4-BE49-F238E27FC236}">
                <a16:creationId xmlns:a16="http://schemas.microsoft.com/office/drawing/2014/main" id="{F5F19AFA-7EE8-A741-9FA0-E63FD1BDB517}"/>
              </a:ext>
            </a:extLst>
          </p:cNvPr>
          <p:cNvSpPr txBox="1"/>
          <p:nvPr/>
        </p:nvSpPr>
        <p:spPr>
          <a:xfrm>
            <a:off x="1310397" y="320853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80" name="TextBox 479">
            <a:extLst>
              <a:ext uri="{FF2B5EF4-FFF2-40B4-BE49-F238E27FC236}">
                <a16:creationId xmlns:a16="http://schemas.microsoft.com/office/drawing/2014/main" id="{5E779644-0FFA-414C-BA75-E01086F2C0A4}"/>
              </a:ext>
            </a:extLst>
          </p:cNvPr>
          <p:cNvSpPr txBox="1"/>
          <p:nvPr/>
        </p:nvSpPr>
        <p:spPr>
          <a:xfrm>
            <a:off x="1805600" y="320853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81" name="TextBox 480">
            <a:extLst>
              <a:ext uri="{FF2B5EF4-FFF2-40B4-BE49-F238E27FC236}">
                <a16:creationId xmlns:a16="http://schemas.microsoft.com/office/drawing/2014/main" id="{419E6C8E-6489-FD4B-8CCF-5BE5590BC64B}"/>
              </a:ext>
            </a:extLst>
          </p:cNvPr>
          <p:cNvSpPr txBox="1"/>
          <p:nvPr/>
        </p:nvSpPr>
        <p:spPr>
          <a:xfrm>
            <a:off x="624305" y="320853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82" name="TextBox 481">
            <a:extLst>
              <a:ext uri="{FF2B5EF4-FFF2-40B4-BE49-F238E27FC236}">
                <a16:creationId xmlns:a16="http://schemas.microsoft.com/office/drawing/2014/main" id="{3D64B5A9-EE35-754B-BBAC-9981C6A80CFD}"/>
              </a:ext>
            </a:extLst>
          </p:cNvPr>
          <p:cNvSpPr txBox="1"/>
          <p:nvPr/>
        </p:nvSpPr>
        <p:spPr>
          <a:xfrm>
            <a:off x="1542276" y="346030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83" name="TextBox 482">
            <a:extLst>
              <a:ext uri="{FF2B5EF4-FFF2-40B4-BE49-F238E27FC236}">
                <a16:creationId xmlns:a16="http://schemas.microsoft.com/office/drawing/2014/main" id="{31DE69E1-27D0-C547-8846-085226C48293}"/>
              </a:ext>
            </a:extLst>
          </p:cNvPr>
          <p:cNvSpPr txBox="1"/>
          <p:nvPr/>
        </p:nvSpPr>
        <p:spPr>
          <a:xfrm>
            <a:off x="841686" y="346030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84" name="TextBox 483">
            <a:extLst>
              <a:ext uri="{FF2B5EF4-FFF2-40B4-BE49-F238E27FC236}">
                <a16:creationId xmlns:a16="http://schemas.microsoft.com/office/drawing/2014/main" id="{7F5C55EE-A53B-C541-B194-F686CDCD63AC}"/>
              </a:ext>
            </a:extLst>
          </p:cNvPr>
          <p:cNvSpPr txBox="1"/>
          <p:nvPr/>
        </p:nvSpPr>
        <p:spPr>
          <a:xfrm flipH="1">
            <a:off x="1075989" y="3460300"/>
            <a:ext cx="135491"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485" name="TextBox 484">
            <a:extLst>
              <a:ext uri="{FF2B5EF4-FFF2-40B4-BE49-F238E27FC236}">
                <a16:creationId xmlns:a16="http://schemas.microsoft.com/office/drawing/2014/main" id="{B789C792-FD0A-6C4E-83FF-069689DEE8C1}"/>
              </a:ext>
            </a:extLst>
          </p:cNvPr>
          <p:cNvSpPr txBox="1"/>
          <p:nvPr/>
        </p:nvSpPr>
        <p:spPr>
          <a:xfrm>
            <a:off x="1313965" y="3460300"/>
            <a:ext cx="162866"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486" name="TextBox 485">
            <a:extLst>
              <a:ext uri="{FF2B5EF4-FFF2-40B4-BE49-F238E27FC236}">
                <a16:creationId xmlns:a16="http://schemas.microsoft.com/office/drawing/2014/main" id="{A30237C4-27A0-FA4D-AC1C-7C0CD5B4E7F8}"/>
              </a:ext>
            </a:extLst>
          </p:cNvPr>
          <p:cNvSpPr txBox="1"/>
          <p:nvPr/>
        </p:nvSpPr>
        <p:spPr>
          <a:xfrm>
            <a:off x="1809169" y="346030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87" name="TextBox 486">
            <a:extLst>
              <a:ext uri="{FF2B5EF4-FFF2-40B4-BE49-F238E27FC236}">
                <a16:creationId xmlns:a16="http://schemas.microsoft.com/office/drawing/2014/main" id="{525161E3-B313-3747-9828-ADA8E4F62878}"/>
              </a:ext>
            </a:extLst>
          </p:cNvPr>
          <p:cNvSpPr txBox="1"/>
          <p:nvPr/>
        </p:nvSpPr>
        <p:spPr>
          <a:xfrm>
            <a:off x="627874" y="346030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88" name="TextBox 487">
            <a:extLst>
              <a:ext uri="{FF2B5EF4-FFF2-40B4-BE49-F238E27FC236}">
                <a16:creationId xmlns:a16="http://schemas.microsoft.com/office/drawing/2014/main" id="{90DE3DED-3653-C14E-89B5-A2F1C3DFF7F3}"/>
              </a:ext>
            </a:extLst>
          </p:cNvPr>
          <p:cNvSpPr txBox="1"/>
          <p:nvPr/>
        </p:nvSpPr>
        <p:spPr>
          <a:xfrm>
            <a:off x="1546038" y="3702308"/>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89" name="TextBox 488">
            <a:extLst>
              <a:ext uri="{FF2B5EF4-FFF2-40B4-BE49-F238E27FC236}">
                <a16:creationId xmlns:a16="http://schemas.microsoft.com/office/drawing/2014/main" id="{27463AB4-0FD2-324F-B21B-C66C87AB699F}"/>
              </a:ext>
            </a:extLst>
          </p:cNvPr>
          <p:cNvSpPr txBox="1"/>
          <p:nvPr/>
        </p:nvSpPr>
        <p:spPr>
          <a:xfrm>
            <a:off x="845448" y="3702308"/>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90" name="TextBox 489">
            <a:extLst>
              <a:ext uri="{FF2B5EF4-FFF2-40B4-BE49-F238E27FC236}">
                <a16:creationId xmlns:a16="http://schemas.microsoft.com/office/drawing/2014/main" id="{1B6B17C4-FA89-F44C-9AEE-3601CC78AA5D}"/>
              </a:ext>
            </a:extLst>
          </p:cNvPr>
          <p:cNvSpPr txBox="1"/>
          <p:nvPr/>
        </p:nvSpPr>
        <p:spPr>
          <a:xfrm flipH="1">
            <a:off x="1079751" y="3702308"/>
            <a:ext cx="135491"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91" name="TextBox 490">
            <a:extLst>
              <a:ext uri="{FF2B5EF4-FFF2-40B4-BE49-F238E27FC236}">
                <a16:creationId xmlns:a16="http://schemas.microsoft.com/office/drawing/2014/main" id="{E2C83C90-FE00-8346-A965-C71C16DE31B7}"/>
              </a:ext>
            </a:extLst>
          </p:cNvPr>
          <p:cNvSpPr txBox="1"/>
          <p:nvPr/>
        </p:nvSpPr>
        <p:spPr>
          <a:xfrm>
            <a:off x="1317727" y="3702308"/>
            <a:ext cx="162866"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492" name="TextBox 491">
            <a:extLst>
              <a:ext uri="{FF2B5EF4-FFF2-40B4-BE49-F238E27FC236}">
                <a16:creationId xmlns:a16="http://schemas.microsoft.com/office/drawing/2014/main" id="{74DBC646-C875-8544-9E5A-725A7CD00BAE}"/>
              </a:ext>
            </a:extLst>
          </p:cNvPr>
          <p:cNvSpPr txBox="1"/>
          <p:nvPr/>
        </p:nvSpPr>
        <p:spPr>
          <a:xfrm>
            <a:off x="1812931" y="3702308"/>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493" name="TextBox 492">
            <a:extLst>
              <a:ext uri="{FF2B5EF4-FFF2-40B4-BE49-F238E27FC236}">
                <a16:creationId xmlns:a16="http://schemas.microsoft.com/office/drawing/2014/main" id="{9045798A-E861-FC4E-BA4B-BA5C1D47F4AC}"/>
              </a:ext>
            </a:extLst>
          </p:cNvPr>
          <p:cNvSpPr txBox="1"/>
          <p:nvPr/>
        </p:nvSpPr>
        <p:spPr>
          <a:xfrm>
            <a:off x="631636" y="3702308"/>
            <a:ext cx="162866"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494" name="TextBox 493">
            <a:extLst>
              <a:ext uri="{FF2B5EF4-FFF2-40B4-BE49-F238E27FC236}">
                <a16:creationId xmlns:a16="http://schemas.microsoft.com/office/drawing/2014/main" id="{C98F650A-6C71-6549-B22F-E0F31C18154C}"/>
              </a:ext>
            </a:extLst>
          </p:cNvPr>
          <p:cNvSpPr txBox="1"/>
          <p:nvPr/>
        </p:nvSpPr>
        <p:spPr>
          <a:xfrm>
            <a:off x="1108235" y="4078369"/>
            <a:ext cx="699360" cy="415498"/>
          </a:xfrm>
          <a:prstGeom prst="rect">
            <a:avLst/>
          </a:prstGeom>
          <a:noFill/>
        </p:spPr>
        <p:txBody>
          <a:bodyPr wrap="square" rtlCol="0">
            <a:spAutoFit/>
          </a:bodyPr>
          <a:lstStyle/>
          <a:p>
            <a:r>
              <a:rPr lang="en-US" sz="2100" b="1" dirty="0">
                <a:latin typeface="Arial" panose="020B0604020202020204" pitchFamily="34" charset="0"/>
              </a:rPr>
              <a:t>L</a:t>
            </a:r>
            <a:endParaRPr lang="en-US" sz="2100" b="1" baseline="-25000" dirty="0">
              <a:latin typeface="Arial" panose="020B0604020202020204" pitchFamily="34" charset="0"/>
            </a:endParaRPr>
          </a:p>
        </p:txBody>
      </p:sp>
      <p:sp>
        <p:nvSpPr>
          <p:cNvPr id="495" name="Rectangle 9">
            <a:extLst>
              <a:ext uri="{FF2B5EF4-FFF2-40B4-BE49-F238E27FC236}">
                <a16:creationId xmlns:a16="http://schemas.microsoft.com/office/drawing/2014/main" id="{DDC67769-45C2-9441-8078-2F3E567DF9EE}"/>
              </a:ext>
            </a:extLst>
          </p:cNvPr>
          <p:cNvSpPr>
            <a:spLocks noChangeAspect="1" noChangeArrowheads="1"/>
          </p:cNvSpPr>
          <p:nvPr/>
        </p:nvSpPr>
        <p:spPr bwMode="auto">
          <a:xfrm>
            <a:off x="5219517" y="2477182"/>
            <a:ext cx="1463757" cy="1506752"/>
          </a:xfrm>
          <a:prstGeom prst="rect">
            <a:avLst/>
          </a:prstGeom>
          <a:noFill/>
          <a:ln w="28575">
            <a:solidFill>
              <a:schemeClr val="accent1"/>
            </a:solidFill>
            <a:miter lim="800000"/>
            <a:headEnd/>
            <a:tailEnd/>
          </a:ln>
          <a:extLst>
            <a:ext uri="{909E8E84-426E-40dd-AFC4-6F175D3DCCD1}">
              <a14:hiddenFill xmlns:a14="http://schemas.microsoft.com/office/drawing/2010/main" xmlns="">
                <a:solidFill>
                  <a:srgbClr val="FFFFFF"/>
                </a:solidFill>
              </a14:hiddenFill>
            </a:ext>
          </a:extLst>
        </p:spPr>
        <p:txBody>
          <a:bodyPr wrap="none" lIns="68576" tIns="34289" rIns="68576" bIns="34289" anchor="ctr"/>
          <a:lstStyle/>
          <a:p>
            <a:endParaRPr lang="en-US">
              <a:solidFill>
                <a:schemeClr val="bg1"/>
              </a:solidFill>
            </a:endParaRPr>
          </a:p>
        </p:txBody>
      </p:sp>
      <p:sp>
        <p:nvSpPr>
          <p:cNvPr id="496" name="Text Box 59">
            <a:extLst>
              <a:ext uri="{FF2B5EF4-FFF2-40B4-BE49-F238E27FC236}">
                <a16:creationId xmlns:a16="http://schemas.microsoft.com/office/drawing/2014/main" id="{266C7C85-85AE-BA49-A180-45ED15EC4C8E}"/>
              </a:ext>
            </a:extLst>
          </p:cNvPr>
          <p:cNvSpPr txBox="1">
            <a:spLocks noChangeArrowheads="1"/>
          </p:cNvSpPr>
          <p:nvPr/>
        </p:nvSpPr>
        <p:spPr bwMode="auto">
          <a:xfrm>
            <a:off x="5224756" y="2233838"/>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dirty="0">
                <a:solidFill>
                  <a:srgbClr val="FF0000"/>
                </a:solidFill>
                <a:latin typeface="Arial" charset="0"/>
              </a:rPr>
              <a:t>1</a:t>
            </a:r>
          </a:p>
        </p:txBody>
      </p:sp>
      <p:sp>
        <p:nvSpPr>
          <p:cNvPr id="497" name="Text Box 60">
            <a:extLst>
              <a:ext uri="{FF2B5EF4-FFF2-40B4-BE49-F238E27FC236}">
                <a16:creationId xmlns:a16="http://schemas.microsoft.com/office/drawing/2014/main" id="{7EB3092F-E34D-9245-AD7D-C3ABB50847B0}"/>
              </a:ext>
            </a:extLst>
          </p:cNvPr>
          <p:cNvSpPr txBox="1">
            <a:spLocks noChangeArrowheads="1"/>
          </p:cNvSpPr>
          <p:nvPr/>
        </p:nvSpPr>
        <p:spPr bwMode="auto">
          <a:xfrm>
            <a:off x="6204641" y="2233838"/>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a:solidFill>
                  <a:srgbClr val="FF0000"/>
                </a:solidFill>
                <a:latin typeface="Arial" charset="0"/>
              </a:rPr>
              <a:t>5</a:t>
            </a:r>
          </a:p>
        </p:txBody>
      </p:sp>
      <p:sp>
        <p:nvSpPr>
          <p:cNvPr id="498" name="Text Box 61">
            <a:extLst>
              <a:ext uri="{FF2B5EF4-FFF2-40B4-BE49-F238E27FC236}">
                <a16:creationId xmlns:a16="http://schemas.microsoft.com/office/drawing/2014/main" id="{297835CC-2FA2-3C4A-BA69-92E609EBC2B7}"/>
              </a:ext>
            </a:extLst>
          </p:cNvPr>
          <p:cNvSpPr txBox="1">
            <a:spLocks noChangeArrowheads="1"/>
          </p:cNvSpPr>
          <p:nvPr/>
        </p:nvSpPr>
        <p:spPr bwMode="auto">
          <a:xfrm>
            <a:off x="5467386" y="2233838"/>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a:solidFill>
                  <a:srgbClr val="FF0000"/>
                </a:solidFill>
                <a:latin typeface="Arial" charset="0"/>
              </a:rPr>
              <a:t>2</a:t>
            </a:r>
          </a:p>
        </p:txBody>
      </p:sp>
      <p:sp>
        <p:nvSpPr>
          <p:cNvPr id="499" name="Text Box 62">
            <a:extLst>
              <a:ext uri="{FF2B5EF4-FFF2-40B4-BE49-F238E27FC236}">
                <a16:creationId xmlns:a16="http://schemas.microsoft.com/office/drawing/2014/main" id="{E54F7329-D28C-A543-9341-FBF365B34A5F}"/>
              </a:ext>
            </a:extLst>
          </p:cNvPr>
          <p:cNvSpPr txBox="1">
            <a:spLocks noChangeArrowheads="1"/>
          </p:cNvSpPr>
          <p:nvPr/>
        </p:nvSpPr>
        <p:spPr bwMode="auto">
          <a:xfrm>
            <a:off x="5710531" y="2233838"/>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dirty="0">
                <a:solidFill>
                  <a:srgbClr val="FF0000"/>
                </a:solidFill>
                <a:latin typeface="Arial" charset="0"/>
              </a:rPr>
              <a:t>3</a:t>
            </a:r>
          </a:p>
        </p:txBody>
      </p:sp>
      <p:sp>
        <p:nvSpPr>
          <p:cNvPr id="500" name="Text Box 63">
            <a:extLst>
              <a:ext uri="{FF2B5EF4-FFF2-40B4-BE49-F238E27FC236}">
                <a16:creationId xmlns:a16="http://schemas.microsoft.com/office/drawing/2014/main" id="{F5D4F1F9-4749-B04A-8B36-8C05E1E3C5DF}"/>
              </a:ext>
            </a:extLst>
          </p:cNvPr>
          <p:cNvSpPr txBox="1">
            <a:spLocks noChangeArrowheads="1"/>
          </p:cNvSpPr>
          <p:nvPr/>
        </p:nvSpPr>
        <p:spPr bwMode="auto">
          <a:xfrm>
            <a:off x="5956991" y="2233838"/>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dirty="0">
                <a:solidFill>
                  <a:srgbClr val="FF0000"/>
                </a:solidFill>
                <a:latin typeface="Arial" charset="0"/>
              </a:rPr>
              <a:t>4</a:t>
            </a:r>
          </a:p>
        </p:txBody>
      </p:sp>
      <p:sp>
        <p:nvSpPr>
          <p:cNvPr id="501" name="Text Box 64">
            <a:extLst>
              <a:ext uri="{FF2B5EF4-FFF2-40B4-BE49-F238E27FC236}">
                <a16:creationId xmlns:a16="http://schemas.microsoft.com/office/drawing/2014/main" id="{F2B9B27A-6FEC-784A-90FD-687DFB60CBBB}"/>
              </a:ext>
            </a:extLst>
          </p:cNvPr>
          <p:cNvSpPr txBox="1">
            <a:spLocks noChangeArrowheads="1"/>
          </p:cNvSpPr>
          <p:nvPr/>
        </p:nvSpPr>
        <p:spPr bwMode="auto">
          <a:xfrm>
            <a:off x="6451100" y="2233838"/>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dirty="0">
                <a:solidFill>
                  <a:srgbClr val="FF0000"/>
                </a:solidFill>
                <a:latin typeface="Arial" charset="0"/>
              </a:rPr>
              <a:t>6</a:t>
            </a:r>
          </a:p>
        </p:txBody>
      </p:sp>
      <p:sp>
        <p:nvSpPr>
          <p:cNvPr id="502" name="Text Box 67">
            <a:extLst>
              <a:ext uri="{FF2B5EF4-FFF2-40B4-BE49-F238E27FC236}">
                <a16:creationId xmlns:a16="http://schemas.microsoft.com/office/drawing/2014/main" id="{E8D2B1FD-2D2E-F044-8E55-B63634E509DF}"/>
              </a:ext>
            </a:extLst>
          </p:cNvPr>
          <p:cNvSpPr txBox="1">
            <a:spLocks noChangeArrowheads="1"/>
          </p:cNvSpPr>
          <p:nvPr/>
        </p:nvSpPr>
        <p:spPr bwMode="auto">
          <a:xfrm>
            <a:off x="4951081" y="2477526"/>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1</a:t>
            </a:r>
          </a:p>
        </p:txBody>
      </p:sp>
      <p:sp>
        <p:nvSpPr>
          <p:cNvPr id="503" name="Text Box 68">
            <a:extLst>
              <a:ext uri="{FF2B5EF4-FFF2-40B4-BE49-F238E27FC236}">
                <a16:creationId xmlns:a16="http://schemas.microsoft.com/office/drawing/2014/main" id="{EDA593B2-FFCA-9E42-A038-9BB2365BDA50}"/>
              </a:ext>
            </a:extLst>
          </p:cNvPr>
          <p:cNvSpPr txBox="1">
            <a:spLocks noChangeArrowheads="1"/>
          </p:cNvSpPr>
          <p:nvPr/>
        </p:nvSpPr>
        <p:spPr bwMode="auto">
          <a:xfrm>
            <a:off x="4951081" y="3458019"/>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5</a:t>
            </a:r>
          </a:p>
        </p:txBody>
      </p:sp>
      <p:sp>
        <p:nvSpPr>
          <p:cNvPr id="504" name="Text Box 69">
            <a:extLst>
              <a:ext uri="{FF2B5EF4-FFF2-40B4-BE49-F238E27FC236}">
                <a16:creationId xmlns:a16="http://schemas.microsoft.com/office/drawing/2014/main" id="{9A452C47-3DAA-5746-BBE4-E4F0FAF6C091}"/>
              </a:ext>
            </a:extLst>
          </p:cNvPr>
          <p:cNvSpPr txBox="1">
            <a:spLocks noChangeArrowheads="1"/>
          </p:cNvSpPr>
          <p:nvPr/>
        </p:nvSpPr>
        <p:spPr bwMode="auto">
          <a:xfrm>
            <a:off x="4951081" y="2722213"/>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a:solidFill>
                  <a:srgbClr val="FF0000"/>
                </a:solidFill>
                <a:latin typeface="Arial" charset="0"/>
              </a:rPr>
              <a:t>2</a:t>
            </a:r>
          </a:p>
        </p:txBody>
      </p:sp>
      <p:sp>
        <p:nvSpPr>
          <p:cNvPr id="505" name="Text Box 70">
            <a:extLst>
              <a:ext uri="{FF2B5EF4-FFF2-40B4-BE49-F238E27FC236}">
                <a16:creationId xmlns:a16="http://schemas.microsoft.com/office/drawing/2014/main" id="{11F30F39-B8A5-9A47-A01D-62916359697D}"/>
              </a:ext>
            </a:extLst>
          </p:cNvPr>
          <p:cNvSpPr txBox="1">
            <a:spLocks noChangeArrowheads="1"/>
          </p:cNvSpPr>
          <p:nvPr/>
        </p:nvSpPr>
        <p:spPr bwMode="auto">
          <a:xfrm>
            <a:off x="4951081" y="2967482"/>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3</a:t>
            </a:r>
          </a:p>
        </p:txBody>
      </p:sp>
      <p:sp>
        <p:nvSpPr>
          <p:cNvPr id="506" name="Text Box 71">
            <a:extLst>
              <a:ext uri="{FF2B5EF4-FFF2-40B4-BE49-F238E27FC236}">
                <a16:creationId xmlns:a16="http://schemas.microsoft.com/office/drawing/2014/main" id="{89769662-E5D2-4144-B333-9E25407EA047}"/>
              </a:ext>
            </a:extLst>
          </p:cNvPr>
          <p:cNvSpPr txBox="1">
            <a:spLocks noChangeArrowheads="1"/>
          </p:cNvSpPr>
          <p:nvPr/>
        </p:nvSpPr>
        <p:spPr bwMode="auto">
          <a:xfrm>
            <a:off x="4951081" y="3212751"/>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4</a:t>
            </a:r>
          </a:p>
        </p:txBody>
      </p:sp>
      <p:sp>
        <p:nvSpPr>
          <p:cNvPr id="507" name="Text Box 72">
            <a:extLst>
              <a:ext uri="{FF2B5EF4-FFF2-40B4-BE49-F238E27FC236}">
                <a16:creationId xmlns:a16="http://schemas.microsoft.com/office/drawing/2014/main" id="{7B2101D9-CDB3-C04E-8954-141D55310D80}"/>
              </a:ext>
            </a:extLst>
          </p:cNvPr>
          <p:cNvSpPr txBox="1">
            <a:spLocks noChangeArrowheads="1"/>
          </p:cNvSpPr>
          <p:nvPr/>
        </p:nvSpPr>
        <p:spPr bwMode="auto">
          <a:xfrm>
            <a:off x="4951081" y="3703288"/>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6</a:t>
            </a:r>
          </a:p>
        </p:txBody>
      </p:sp>
      <p:sp>
        <p:nvSpPr>
          <p:cNvPr id="508" name="TextBox 507">
            <a:extLst>
              <a:ext uri="{FF2B5EF4-FFF2-40B4-BE49-F238E27FC236}">
                <a16:creationId xmlns:a16="http://schemas.microsoft.com/office/drawing/2014/main" id="{DA6AD2DA-2511-E943-A565-5BA47778AAB2}"/>
              </a:ext>
            </a:extLst>
          </p:cNvPr>
          <p:cNvSpPr txBox="1"/>
          <p:nvPr/>
        </p:nvSpPr>
        <p:spPr>
          <a:xfrm>
            <a:off x="6167976" y="2477526"/>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09" name="TextBox 508">
            <a:extLst>
              <a:ext uri="{FF2B5EF4-FFF2-40B4-BE49-F238E27FC236}">
                <a16:creationId xmlns:a16="http://schemas.microsoft.com/office/drawing/2014/main" id="{B9AEFA61-2B75-324E-B926-1DD5DBF38754}"/>
              </a:ext>
            </a:extLst>
          </p:cNvPr>
          <p:cNvSpPr txBox="1"/>
          <p:nvPr/>
        </p:nvSpPr>
        <p:spPr>
          <a:xfrm>
            <a:off x="5467386" y="2477526"/>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10" name="TextBox 509">
            <a:extLst>
              <a:ext uri="{FF2B5EF4-FFF2-40B4-BE49-F238E27FC236}">
                <a16:creationId xmlns:a16="http://schemas.microsoft.com/office/drawing/2014/main" id="{6BAD82E5-B786-2649-9848-0E79AC22467F}"/>
              </a:ext>
            </a:extLst>
          </p:cNvPr>
          <p:cNvSpPr txBox="1"/>
          <p:nvPr/>
        </p:nvSpPr>
        <p:spPr>
          <a:xfrm flipH="1">
            <a:off x="5701689" y="2477526"/>
            <a:ext cx="135491"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11" name="TextBox 510">
            <a:extLst>
              <a:ext uri="{FF2B5EF4-FFF2-40B4-BE49-F238E27FC236}">
                <a16:creationId xmlns:a16="http://schemas.microsoft.com/office/drawing/2014/main" id="{135C8DD4-8593-A842-B9A5-9EF222F12DA3}"/>
              </a:ext>
            </a:extLst>
          </p:cNvPr>
          <p:cNvSpPr txBox="1"/>
          <p:nvPr/>
        </p:nvSpPr>
        <p:spPr>
          <a:xfrm>
            <a:off x="5939665" y="2477526"/>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12" name="TextBox 511">
            <a:extLst>
              <a:ext uri="{FF2B5EF4-FFF2-40B4-BE49-F238E27FC236}">
                <a16:creationId xmlns:a16="http://schemas.microsoft.com/office/drawing/2014/main" id="{34F1E67C-344C-FC4E-94F0-95FCE4F70A2F}"/>
              </a:ext>
            </a:extLst>
          </p:cNvPr>
          <p:cNvSpPr txBox="1"/>
          <p:nvPr/>
        </p:nvSpPr>
        <p:spPr>
          <a:xfrm>
            <a:off x="6434869" y="2477526"/>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13" name="TextBox 512">
            <a:extLst>
              <a:ext uri="{FF2B5EF4-FFF2-40B4-BE49-F238E27FC236}">
                <a16:creationId xmlns:a16="http://schemas.microsoft.com/office/drawing/2014/main" id="{BFEF4C6E-DE0F-9545-A06E-34FFB388C275}"/>
              </a:ext>
            </a:extLst>
          </p:cNvPr>
          <p:cNvSpPr txBox="1"/>
          <p:nvPr/>
        </p:nvSpPr>
        <p:spPr>
          <a:xfrm>
            <a:off x="5253574" y="2477526"/>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14" name="TextBox 513">
            <a:extLst>
              <a:ext uri="{FF2B5EF4-FFF2-40B4-BE49-F238E27FC236}">
                <a16:creationId xmlns:a16="http://schemas.microsoft.com/office/drawing/2014/main" id="{C8DF47ED-CC99-274F-9321-721EACA16C73}"/>
              </a:ext>
            </a:extLst>
          </p:cNvPr>
          <p:cNvSpPr txBox="1"/>
          <p:nvPr/>
        </p:nvSpPr>
        <p:spPr>
          <a:xfrm>
            <a:off x="6171738" y="2719534"/>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15" name="TextBox 514">
            <a:extLst>
              <a:ext uri="{FF2B5EF4-FFF2-40B4-BE49-F238E27FC236}">
                <a16:creationId xmlns:a16="http://schemas.microsoft.com/office/drawing/2014/main" id="{EE3E020E-4D21-B24B-9496-0826A3FF5193}"/>
              </a:ext>
            </a:extLst>
          </p:cNvPr>
          <p:cNvSpPr txBox="1"/>
          <p:nvPr/>
        </p:nvSpPr>
        <p:spPr>
          <a:xfrm>
            <a:off x="5471148" y="2719534"/>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16" name="TextBox 515">
            <a:extLst>
              <a:ext uri="{FF2B5EF4-FFF2-40B4-BE49-F238E27FC236}">
                <a16:creationId xmlns:a16="http://schemas.microsoft.com/office/drawing/2014/main" id="{18BFBA7B-4042-8246-BD77-7393E4DAF749}"/>
              </a:ext>
            </a:extLst>
          </p:cNvPr>
          <p:cNvSpPr txBox="1"/>
          <p:nvPr/>
        </p:nvSpPr>
        <p:spPr>
          <a:xfrm flipH="1">
            <a:off x="5705451" y="2719534"/>
            <a:ext cx="135491"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17" name="TextBox 516">
            <a:extLst>
              <a:ext uri="{FF2B5EF4-FFF2-40B4-BE49-F238E27FC236}">
                <a16:creationId xmlns:a16="http://schemas.microsoft.com/office/drawing/2014/main" id="{F8CA1968-12D5-3440-ADD0-D361F40D16C5}"/>
              </a:ext>
            </a:extLst>
          </p:cNvPr>
          <p:cNvSpPr txBox="1"/>
          <p:nvPr/>
        </p:nvSpPr>
        <p:spPr>
          <a:xfrm>
            <a:off x="5943427" y="2719534"/>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18" name="TextBox 517">
            <a:extLst>
              <a:ext uri="{FF2B5EF4-FFF2-40B4-BE49-F238E27FC236}">
                <a16:creationId xmlns:a16="http://schemas.microsoft.com/office/drawing/2014/main" id="{7E218654-59A4-9A4D-BEBF-3D9262A34B53}"/>
              </a:ext>
            </a:extLst>
          </p:cNvPr>
          <p:cNvSpPr txBox="1"/>
          <p:nvPr/>
        </p:nvSpPr>
        <p:spPr>
          <a:xfrm>
            <a:off x="6438631" y="2719534"/>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19" name="TextBox 518">
            <a:extLst>
              <a:ext uri="{FF2B5EF4-FFF2-40B4-BE49-F238E27FC236}">
                <a16:creationId xmlns:a16="http://schemas.microsoft.com/office/drawing/2014/main" id="{C7B03673-028B-534E-B475-D3C907FE5173}"/>
              </a:ext>
            </a:extLst>
          </p:cNvPr>
          <p:cNvSpPr txBox="1"/>
          <p:nvPr/>
        </p:nvSpPr>
        <p:spPr>
          <a:xfrm>
            <a:off x="5257336" y="2719534"/>
            <a:ext cx="162866"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520" name="TextBox 519">
            <a:extLst>
              <a:ext uri="{FF2B5EF4-FFF2-40B4-BE49-F238E27FC236}">
                <a16:creationId xmlns:a16="http://schemas.microsoft.com/office/drawing/2014/main" id="{F8385D6D-6433-6F46-9809-D7B94BF58B25}"/>
              </a:ext>
            </a:extLst>
          </p:cNvPr>
          <p:cNvSpPr txBox="1"/>
          <p:nvPr/>
        </p:nvSpPr>
        <p:spPr>
          <a:xfrm>
            <a:off x="6164214" y="297678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21" name="TextBox 520">
            <a:extLst>
              <a:ext uri="{FF2B5EF4-FFF2-40B4-BE49-F238E27FC236}">
                <a16:creationId xmlns:a16="http://schemas.microsoft.com/office/drawing/2014/main" id="{4F3A5C61-7111-6344-8EE1-339F6E3AF87E}"/>
              </a:ext>
            </a:extLst>
          </p:cNvPr>
          <p:cNvSpPr txBox="1"/>
          <p:nvPr/>
        </p:nvSpPr>
        <p:spPr>
          <a:xfrm>
            <a:off x="5463624" y="2976780"/>
            <a:ext cx="162866"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522" name="TextBox 521">
            <a:extLst>
              <a:ext uri="{FF2B5EF4-FFF2-40B4-BE49-F238E27FC236}">
                <a16:creationId xmlns:a16="http://schemas.microsoft.com/office/drawing/2014/main" id="{DB17956D-A64B-6245-B537-7458001C8F25}"/>
              </a:ext>
            </a:extLst>
          </p:cNvPr>
          <p:cNvSpPr txBox="1"/>
          <p:nvPr/>
        </p:nvSpPr>
        <p:spPr>
          <a:xfrm flipH="1">
            <a:off x="5697927" y="2976780"/>
            <a:ext cx="135491"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23" name="TextBox 522">
            <a:extLst>
              <a:ext uri="{FF2B5EF4-FFF2-40B4-BE49-F238E27FC236}">
                <a16:creationId xmlns:a16="http://schemas.microsoft.com/office/drawing/2014/main" id="{58BCD91B-D14A-0F47-9CBF-25AD028D46B9}"/>
              </a:ext>
            </a:extLst>
          </p:cNvPr>
          <p:cNvSpPr txBox="1"/>
          <p:nvPr/>
        </p:nvSpPr>
        <p:spPr>
          <a:xfrm>
            <a:off x="5935903" y="297678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24" name="TextBox 523">
            <a:extLst>
              <a:ext uri="{FF2B5EF4-FFF2-40B4-BE49-F238E27FC236}">
                <a16:creationId xmlns:a16="http://schemas.microsoft.com/office/drawing/2014/main" id="{8FDE34B8-7897-D446-9185-6F2767ABD0AA}"/>
              </a:ext>
            </a:extLst>
          </p:cNvPr>
          <p:cNvSpPr txBox="1"/>
          <p:nvPr/>
        </p:nvSpPr>
        <p:spPr>
          <a:xfrm>
            <a:off x="6431107" y="297678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25" name="TextBox 524">
            <a:extLst>
              <a:ext uri="{FF2B5EF4-FFF2-40B4-BE49-F238E27FC236}">
                <a16:creationId xmlns:a16="http://schemas.microsoft.com/office/drawing/2014/main" id="{64BAEE22-6CA3-7842-AEBD-38987E3410B0}"/>
              </a:ext>
            </a:extLst>
          </p:cNvPr>
          <p:cNvSpPr txBox="1"/>
          <p:nvPr/>
        </p:nvSpPr>
        <p:spPr>
          <a:xfrm>
            <a:off x="5249812" y="2976780"/>
            <a:ext cx="162866"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526" name="TextBox 525">
            <a:extLst>
              <a:ext uri="{FF2B5EF4-FFF2-40B4-BE49-F238E27FC236}">
                <a16:creationId xmlns:a16="http://schemas.microsoft.com/office/drawing/2014/main" id="{9FB5855B-1925-5B4C-9B6B-F65563EBB53D}"/>
              </a:ext>
            </a:extLst>
          </p:cNvPr>
          <p:cNvSpPr txBox="1"/>
          <p:nvPr/>
        </p:nvSpPr>
        <p:spPr>
          <a:xfrm>
            <a:off x="6167976" y="3218788"/>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27" name="TextBox 526">
            <a:extLst>
              <a:ext uri="{FF2B5EF4-FFF2-40B4-BE49-F238E27FC236}">
                <a16:creationId xmlns:a16="http://schemas.microsoft.com/office/drawing/2014/main" id="{805748E0-B5D6-1246-B2EA-A4A90D0BF6CF}"/>
              </a:ext>
            </a:extLst>
          </p:cNvPr>
          <p:cNvSpPr txBox="1"/>
          <p:nvPr/>
        </p:nvSpPr>
        <p:spPr>
          <a:xfrm>
            <a:off x="5467386" y="3218788"/>
            <a:ext cx="162866"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528" name="TextBox 527">
            <a:extLst>
              <a:ext uri="{FF2B5EF4-FFF2-40B4-BE49-F238E27FC236}">
                <a16:creationId xmlns:a16="http://schemas.microsoft.com/office/drawing/2014/main" id="{30A3D572-0DD7-544B-80F3-642F906AAB25}"/>
              </a:ext>
            </a:extLst>
          </p:cNvPr>
          <p:cNvSpPr txBox="1"/>
          <p:nvPr/>
        </p:nvSpPr>
        <p:spPr>
          <a:xfrm flipH="1">
            <a:off x="5701689" y="3218788"/>
            <a:ext cx="135491" cy="276999"/>
          </a:xfrm>
          <a:prstGeom prst="rect">
            <a:avLst/>
          </a:prstGeom>
          <a:noFill/>
        </p:spPr>
        <p:txBody>
          <a:bodyPr wrap="square" rtlCol="0">
            <a:spAutoFit/>
          </a:bodyPr>
          <a:lstStyle/>
          <a:p>
            <a:pPr defTabSz="685765"/>
            <a:r>
              <a:rPr lang="en-US" sz="1200" b="1" kern="0" dirty="0">
                <a:solidFill>
                  <a:schemeClr val="accent2"/>
                </a:solidFill>
                <a:latin typeface="Arial" panose="020B0604020202020204" pitchFamily="34" charset="0"/>
              </a:rPr>
              <a:t>1</a:t>
            </a:r>
          </a:p>
        </p:txBody>
      </p:sp>
      <p:sp>
        <p:nvSpPr>
          <p:cNvPr id="529" name="TextBox 528">
            <a:extLst>
              <a:ext uri="{FF2B5EF4-FFF2-40B4-BE49-F238E27FC236}">
                <a16:creationId xmlns:a16="http://schemas.microsoft.com/office/drawing/2014/main" id="{4F0EE5A9-CB57-464C-9B16-4FF7201D3814}"/>
              </a:ext>
            </a:extLst>
          </p:cNvPr>
          <p:cNvSpPr txBox="1"/>
          <p:nvPr/>
        </p:nvSpPr>
        <p:spPr>
          <a:xfrm>
            <a:off x="5939665" y="3218788"/>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30" name="TextBox 529">
            <a:extLst>
              <a:ext uri="{FF2B5EF4-FFF2-40B4-BE49-F238E27FC236}">
                <a16:creationId xmlns:a16="http://schemas.microsoft.com/office/drawing/2014/main" id="{28C2BFF5-9CFA-D442-B9D3-D34AAC3C5B8A}"/>
              </a:ext>
            </a:extLst>
          </p:cNvPr>
          <p:cNvSpPr txBox="1"/>
          <p:nvPr/>
        </p:nvSpPr>
        <p:spPr>
          <a:xfrm>
            <a:off x="6434869" y="3218788"/>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31" name="TextBox 530">
            <a:extLst>
              <a:ext uri="{FF2B5EF4-FFF2-40B4-BE49-F238E27FC236}">
                <a16:creationId xmlns:a16="http://schemas.microsoft.com/office/drawing/2014/main" id="{2F52FBCE-B4EF-E84B-B566-1A790BA2672D}"/>
              </a:ext>
            </a:extLst>
          </p:cNvPr>
          <p:cNvSpPr txBox="1"/>
          <p:nvPr/>
        </p:nvSpPr>
        <p:spPr>
          <a:xfrm>
            <a:off x="5253574" y="3218788"/>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32" name="TextBox 531">
            <a:extLst>
              <a:ext uri="{FF2B5EF4-FFF2-40B4-BE49-F238E27FC236}">
                <a16:creationId xmlns:a16="http://schemas.microsoft.com/office/drawing/2014/main" id="{7A281867-118D-7C4B-932C-0A01A2A2A4C7}"/>
              </a:ext>
            </a:extLst>
          </p:cNvPr>
          <p:cNvSpPr txBox="1"/>
          <p:nvPr/>
        </p:nvSpPr>
        <p:spPr>
          <a:xfrm>
            <a:off x="6171544" y="3470559"/>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33" name="TextBox 532">
            <a:extLst>
              <a:ext uri="{FF2B5EF4-FFF2-40B4-BE49-F238E27FC236}">
                <a16:creationId xmlns:a16="http://schemas.microsoft.com/office/drawing/2014/main" id="{F764B124-64C7-3D45-884E-0DBF527A6B68}"/>
              </a:ext>
            </a:extLst>
          </p:cNvPr>
          <p:cNvSpPr txBox="1"/>
          <p:nvPr/>
        </p:nvSpPr>
        <p:spPr>
          <a:xfrm>
            <a:off x="5470954" y="3470559"/>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34" name="TextBox 533">
            <a:extLst>
              <a:ext uri="{FF2B5EF4-FFF2-40B4-BE49-F238E27FC236}">
                <a16:creationId xmlns:a16="http://schemas.microsoft.com/office/drawing/2014/main" id="{A68DDB4F-BF9B-584B-9554-A3B4D67AC26B}"/>
              </a:ext>
            </a:extLst>
          </p:cNvPr>
          <p:cNvSpPr txBox="1"/>
          <p:nvPr/>
        </p:nvSpPr>
        <p:spPr>
          <a:xfrm flipH="1">
            <a:off x="5705257" y="3470559"/>
            <a:ext cx="135491" cy="276999"/>
          </a:xfrm>
          <a:prstGeom prst="rect">
            <a:avLst/>
          </a:prstGeom>
          <a:noFill/>
        </p:spPr>
        <p:txBody>
          <a:bodyPr wrap="square" rtlCol="0">
            <a:spAutoFit/>
          </a:bodyPr>
          <a:lstStyle/>
          <a:p>
            <a:pPr defTabSz="685765"/>
            <a:r>
              <a:rPr lang="en-US" sz="1200" b="1" kern="0" dirty="0">
                <a:solidFill>
                  <a:schemeClr val="accent2"/>
                </a:solidFill>
                <a:latin typeface="Arial" panose="020B0604020202020204" pitchFamily="34" charset="0"/>
              </a:rPr>
              <a:t>1</a:t>
            </a:r>
          </a:p>
        </p:txBody>
      </p:sp>
      <p:sp>
        <p:nvSpPr>
          <p:cNvPr id="535" name="TextBox 534">
            <a:extLst>
              <a:ext uri="{FF2B5EF4-FFF2-40B4-BE49-F238E27FC236}">
                <a16:creationId xmlns:a16="http://schemas.microsoft.com/office/drawing/2014/main" id="{27BC1F25-2207-CA4C-A2B4-71CD70460A1C}"/>
              </a:ext>
            </a:extLst>
          </p:cNvPr>
          <p:cNvSpPr txBox="1"/>
          <p:nvPr/>
        </p:nvSpPr>
        <p:spPr>
          <a:xfrm>
            <a:off x="5943234" y="3470559"/>
            <a:ext cx="162866" cy="276999"/>
          </a:xfrm>
          <a:prstGeom prst="rect">
            <a:avLst/>
          </a:prstGeom>
          <a:noFill/>
        </p:spPr>
        <p:txBody>
          <a:bodyPr wrap="square" rtlCol="0">
            <a:spAutoFit/>
          </a:bodyPr>
          <a:lstStyle/>
          <a:p>
            <a:pPr defTabSz="685765"/>
            <a:r>
              <a:rPr lang="en-US" sz="1200" b="1" kern="0" dirty="0">
                <a:solidFill>
                  <a:schemeClr val="accent2"/>
                </a:solidFill>
                <a:latin typeface="Arial" panose="020B0604020202020204" pitchFamily="34" charset="0"/>
              </a:rPr>
              <a:t>1</a:t>
            </a:r>
          </a:p>
        </p:txBody>
      </p:sp>
      <p:sp>
        <p:nvSpPr>
          <p:cNvPr id="536" name="TextBox 535">
            <a:extLst>
              <a:ext uri="{FF2B5EF4-FFF2-40B4-BE49-F238E27FC236}">
                <a16:creationId xmlns:a16="http://schemas.microsoft.com/office/drawing/2014/main" id="{EA6950FA-B2AB-A44F-81A8-57FFADBC264F}"/>
              </a:ext>
            </a:extLst>
          </p:cNvPr>
          <p:cNvSpPr txBox="1"/>
          <p:nvPr/>
        </p:nvSpPr>
        <p:spPr>
          <a:xfrm>
            <a:off x="6438437" y="3470559"/>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37" name="TextBox 536">
            <a:extLst>
              <a:ext uri="{FF2B5EF4-FFF2-40B4-BE49-F238E27FC236}">
                <a16:creationId xmlns:a16="http://schemas.microsoft.com/office/drawing/2014/main" id="{E0578571-49D7-E341-9454-124F019D6A01}"/>
              </a:ext>
            </a:extLst>
          </p:cNvPr>
          <p:cNvSpPr txBox="1"/>
          <p:nvPr/>
        </p:nvSpPr>
        <p:spPr>
          <a:xfrm>
            <a:off x="5257142" y="3470559"/>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38" name="TextBox 537">
            <a:extLst>
              <a:ext uri="{FF2B5EF4-FFF2-40B4-BE49-F238E27FC236}">
                <a16:creationId xmlns:a16="http://schemas.microsoft.com/office/drawing/2014/main" id="{9B0D9FB0-9550-0340-A703-C5F5B2CBD932}"/>
              </a:ext>
            </a:extLst>
          </p:cNvPr>
          <p:cNvSpPr txBox="1"/>
          <p:nvPr/>
        </p:nvSpPr>
        <p:spPr>
          <a:xfrm>
            <a:off x="6175306" y="3712566"/>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39" name="TextBox 538">
            <a:extLst>
              <a:ext uri="{FF2B5EF4-FFF2-40B4-BE49-F238E27FC236}">
                <a16:creationId xmlns:a16="http://schemas.microsoft.com/office/drawing/2014/main" id="{B297FCAE-B8BF-AF42-B2B0-D56E0BA98F36}"/>
              </a:ext>
            </a:extLst>
          </p:cNvPr>
          <p:cNvSpPr txBox="1"/>
          <p:nvPr/>
        </p:nvSpPr>
        <p:spPr>
          <a:xfrm>
            <a:off x="5474716" y="3712566"/>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40" name="TextBox 539">
            <a:extLst>
              <a:ext uri="{FF2B5EF4-FFF2-40B4-BE49-F238E27FC236}">
                <a16:creationId xmlns:a16="http://schemas.microsoft.com/office/drawing/2014/main" id="{D624EEC1-C794-FA40-BEBD-5D5FAD3D5771}"/>
              </a:ext>
            </a:extLst>
          </p:cNvPr>
          <p:cNvSpPr txBox="1"/>
          <p:nvPr/>
        </p:nvSpPr>
        <p:spPr>
          <a:xfrm flipH="1">
            <a:off x="5709019" y="3712566"/>
            <a:ext cx="135491"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41" name="TextBox 540">
            <a:extLst>
              <a:ext uri="{FF2B5EF4-FFF2-40B4-BE49-F238E27FC236}">
                <a16:creationId xmlns:a16="http://schemas.microsoft.com/office/drawing/2014/main" id="{26C415E2-07CB-A746-8BAB-97FDC48443A1}"/>
              </a:ext>
            </a:extLst>
          </p:cNvPr>
          <p:cNvSpPr txBox="1"/>
          <p:nvPr/>
        </p:nvSpPr>
        <p:spPr>
          <a:xfrm>
            <a:off x="5946996" y="3712566"/>
            <a:ext cx="162866"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542" name="TextBox 541">
            <a:extLst>
              <a:ext uri="{FF2B5EF4-FFF2-40B4-BE49-F238E27FC236}">
                <a16:creationId xmlns:a16="http://schemas.microsoft.com/office/drawing/2014/main" id="{707B74B7-4701-2848-9270-FA76453F4412}"/>
              </a:ext>
            </a:extLst>
          </p:cNvPr>
          <p:cNvSpPr txBox="1"/>
          <p:nvPr/>
        </p:nvSpPr>
        <p:spPr>
          <a:xfrm>
            <a:off x="6442199" y="3712566"/>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43" name="TextBox 542">
            <a:extLst>
              <a:ext uri="{FF2B5EF4-FFF2-40B4-BE49-F238E27FC236}">
                <a16:creationId xmlns:a16="http://schemas.microsoft.com/office/drawing/2014/main" id="{1F7D96D9-3651-9246-A886-F17A8CA40C77}"/>
              </a:ext>
            </a:extLst>
          </p:cNvPr>
          <p:cNvSpPr txBox="1"/>
          <p:nvPr/>
        </p:nvSpPr>
        <p:spPr>
          <a:xfrm>
            <a:off x="5260904" y="3712566"/>
            <a:ext cx="162866"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544" name="TextBox 543">
            <a:extLst>
              <a:ext uri="{FF2B5EF4-FFF2-40B4-BE49-F238E27FC236}">
                <a16:creationId xmlns:a16="http://schemas.microsoft.com/office/drawing/2014/main" id="{668BF564-74A6-6E45-B8CC-988A3A96C690}"/>
              </a:ext>
            </a:extLst>
          </p:cNvPr>
          <p:cNvSpPr txBox="1"/>
          <p:nvPr/>
        </p:nvSpPr>
        <p:spPr>
          <a:xfrm>
            <a:off x="5737504" y="4088628"/>
            <a:ext cx="699360" cy="415498"/>
          </a:xfrm>
          <a:prstGeom prst="rect">
            <a:avLst/>
          </a:prstGeom>
          <a:noFill/>
        </p:spPr>
        <p:txBody>
          <a:bodyPr wrap="square" rtlCol="0">
            <a:spAutoFit/>
          </a:bodyPr>
          <a:lstStyle/>
          <a:p>
            <a:r>
              <a:rPr lang="en-US" sz="2100" b="1" dirty="0">
                <a:latin typeface="Arial" panose="020B0604020202020204" pitchFamily="34" charset="0"/>
              </a:rPr>
              <a:t>L</a:t>
            </a:r>
            <a:endParaRPr lang="en-US" sz="2100" b="1" baseline="-25000" dirty="0">
              <a:latin typeface="Arial" panose="020B0604020202020204" pitchFamily="34" charset="0"/>
            </a:endParaRPr>
          </a:p>
        </p:txBody>
      </p:sp>
      <p:sp>
        <p:nvSpPr>
          <p:cNvPr id="545" name="Rectangle 9">
            <a:extLst>
              <a:ext uri="{FF2B5EF4-FFF2-40B4-BE49-F238E27FC236}">
                <a16:creationId xmlns:a16="http://schemas.microsoft.com/office/drawing/2014/main" id="{7D5FD7C2-3359-154D-BAC9-1556B1FB2BCE}"/>
              </a:ext>
            </a:extLst>
          </p:cNvPr>
          <p:cNvSpPr>
            <a:spLocks noChangeAspect="1" noChangeArrowheads="1"/>
          </p:cNvSpPr>
          <p:nvPr/>
        </p:nvSpPr>
        <p:spPr bwMode="auto">
          <a:xfrm>
            <a:off x="7364720" y="2467061"/>
            <a:ext cx="1463757" cy="1506752"/>
          </a:xfrm>
          <a:prstGeom prst="rect">
            <a:avLst/>
          </a:prstGeom>
          <a:noFill/>
          <a:ln w="28575">
            <a:solidFill>
              <a:schemeClr val="accent1"/>
            </a:solidFill>
            <a:miter lim="800000"/>
            <a:headEnd/>
            <a:tailEnd/>
          </a:ln>
          <a:extLst>
            <a:ext uri="{909E8E84-426E-40dd-AFC4-6F175D3DCCD1}">
              <a14:hiddenFill xmlns:a14="http://schemas.microsoft.com/office/drawing/2010/main" xmlns="">
                <a:solidFill>
                  <a:srgbClr val="FFFFFF"/>
                </a:solidFill>
              </a14:hiddenFill>
            </a:ext>
          </a:extLst>
        </p:spPr>
        <p:txBody>
          <a:bodyPr wrap="none" lIns="68576" tIns="34289" rIns="68576" bIns="34289" anchor="ctr"/>
          <a:lstStyle/>
          <a:p>
            <a:endParaRPr lang="en-US">
              <a:solidFill>
                <a:schemeClr val="bg1"/>
              </a:solidFill>
            </a:endParaRPr>
          </a:p>
        </p:txBody>
      </p:sp>
      <p:sp>
        <p:nvSpPr>
          <p:cNvPr id="546" name="Text Box 59">
            <a:extLst>
              <a:ext uri="{FF2B5EF4-FFF2-40B4-BE49-F238E27FC236}">
                <a16:creationId xmlns:a16="http://schemas.microsoft.com/office/drawing/2014/main" id="{76605F0B-C6D7-D641-AEBB-CE25BF634045}"/>
              </a:ext>
            </a:extLst>
          </p:cNvPr>
          <p:cNvSpPr txBox="1">
            <a:spLocks noChangeArrowheads="1"/>
          </p:cNvSpPr>
          <p:nvPr/>
        </p:nvSpPr>
        <p:spPr bwMode="auto">
          <a:xfrm>
            <a:off x="7369960" y="2223717"/>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dirty="0">
                <a:solidFill>
                  <a:srgbClr val="FF0000"/>
                </a:solidFill>
                <a:latin typeface="Arial" charset="0"/>
              </a:rPr>
              <a:t>1</a:t>
            </a:r>
          </a:p>
        </p:txBody>
      </p:sp>
      <p:sp>
        <p:nvSpPr>
          <p:cNvPr id="547" name="Text Box 60">
            <a:extLst>
              <a:ext uri="{FF2B5EF4-FFF2-40B4-BE49-F238E27FC236}">
                <a16:creationId xmlns:a16="http://schemas.microsoft.com/office/drawing/2014/main" id="{96761C9A-806C-3845-B679-6B9F02DC9800}"/>
              </a:ext>
            </a:extLst>
          </p:cNvPr>
          <p:cNvSpPr txBox="1">
            <a:spLocks noChangeArrowheads="1"/>
          </p:cNvSpPr>
          <p:nvPr/>
        </p:nvSpPr>
        <p:spPr bwMode="auto">
          <a:xfrm>
            <a:off x="8349844" y="2223717"/>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a:solidFill>
                  <a:srgbClr val="FF0000"/>
                </a:solidFill>
                <a:latin typeface="Arial" charset="0"/>
              </a:rPr>
              <a:t>5</a:t>
            </a:r>
          </a:p>
        </p:txBody>
      </p:sp>
      <p:sp>
        <p:nvSpPr>
          <p:cNvPr id="548" name="Text Box 61">
            <a:extLst>
              <a:ext uri="{FF2B5EF4-FFF2-40B4-BE49-F238E27FC236}">
                <a16:creationId xmlns:a16="http://schemas.microsoft.com/office/drawing/2014/main" id="{5F911DA9-03E7-404E-BFDD-7131FFC2E3B9}"/>
              </a:ext>
            </a:extLst>
          </p:cNvPr>
          <p:cNvSpPr txBox="1">
            <a:spLocks noChangeArrowheads="1"/>
          </p:cNvSpPr>
          <p:nvPr/>
        </p:nvSpPr>
        <p:spPr bwMode="auto">
          <a:xfrm>
            <a:off x="7612589" y="2223717"/>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a:solidFill>
                  <a:srgbClr val="FF0000"/>
                </a:solidFill>
                <a:latin typeface="Arial" charset="0"/>
              </a:rPr>
              <a:t>2</a:t>
            </a:r>
          </a:p>
        </p:txBody>
      </p:sp>
      <p:sp>
        <p:nvSpPr>
          <p:cNvPr id="549" name="Text Box 62">
            <a:extLst>
              <a:ext uri="{FF2B5EF4-FFF2-40B4-BE49-F238E27FC236}">
                <a16:creationId xmlns:a16="http://schemas.microsoft.com/office/drawing/2014/main" id="{AB852B17-35B4-5A43-B40E-661BE5702CF5}"/>
              </a:ext>
            </a:extLst>
          </p:cNvPr>
          <p:cNvSpPr txBox="1">
            <a:spLocks noChangeArrowheads="1"/>
          </p:cNvSpPr>
          <p:nvPr/>
        </p:nvSpPr>
        <p:spPr bwMode="auto">
          <a:xfrm>
            <a:off x="7855735" y="2223717"/>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dirty="0">
                <a:solidFill>
                  <a:srgbClr val="FF0000"/>
                </a:solidFill>
                <a:latin typeface="Arial" charset="0"/>
              </a:rPr>
              <a:t>3</a:t>
            </a:r>
          </a:p>
        </p:txBody>
      </p:sp>
      <p:sp>
        <p:nvSpPr>
          <p:cNvPr id="550" name="Text Box 63">
            <a:extLst>
              <a:ext uri="{FF2B5EF4-FFF2-40B4-BE49-F238E27FC236}">
                <a16:creationId xmlns:a16="http://schemas.microsoft.com/office/drawing/2014/main" id="{88524587-EB49-6D47-92C1-5EB24F299313}"/>
              </a:ext>
            </a:extLst>
          </p:cNvPr>
          <p:cNvSpPr txBox="1">
            <a:spLocks noChangeArrowheads="1"/>
          </p:cNvSpPr>
          <p:nvPr/>
        </p:nvSpPr>
        <p:spPr bwMode="auto">
          <a:xfrm>
            <a:off x="8102194" y="2223717"/>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dirty="0">
                <a:solidFill>
                  <a:srgbClr val="FF0000"/>
                </a:solidFill>
                <a:latin typeface="Arial" charset="0"/>
              </a:rPr>
              <a:t>4</a:t>
            </a:r>
          </a:p>
        </p:txBody>
      </p:sp>
      <p:sp>
        <p:nvSpPr>
          <p:cNvPr id="551" name="Text Box 64">
            <a:extLst>
              <a:ext uri="{FF2B5EF4-FFF2-40B4-BE49-F238E27FC236}">
                <a16:creationId xmlns:a16="http://schemas.microsoft.com/office/drawing/2014/main" id="{9640D39A-D5D7-DA43-92D6-C69B8D4E1C2F}"/>
              </a:ext>
            </a:extLst>
          </p:cNvPr>
          <p:cNvSpPr txBox="1">
            <a:spLocks noChangeArrowheads="1"/>
          </p:cNvSpPr>
          <p:nvPr/>
        </p:nvSpPr>
        <p:spPr bwMode="auto">
          <a:xfrm>
            <a:off x="8596303" y="2223717"/>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dirty="0">
                <a:solidFill>
                  <a:srgbClr val="FF0000"/>
                </a:solidFill>
                <a:latin typeface="Arial" charset="0"/>
              </a:rPr>
              <a:t>6</a:t>
            </a:r>
          </a:p>
        </p:txBody>
      </p:sp>
      <p:sp>
        <p:nvSpPr>
          <p:cNvPr id="552" name="Text Box 67">
            <a:extLst>
              <a:ext uri="{FF2B5EF4-FFF2-40B4-BE49-F238E27FC236}">
                <a16:creationId xmlns:a16="http://schemas.microsoft.com/office/drawing/2014/main" id="{A8523DB7-C00C-5743-B606-9D8C95B0EDAC}"/>
              </a:ext>
            </a:extLst>
          </p:cNvPr>
          <p:cNvSpPr txBox="1">
            <a:spLocks noChangeArrowheads="1"/>
          </p:cNvSpPr>
          <p:nvPr/>
        </p:nvSpPr>
        <p:spPr bwMode="auto">
          <a:xfrm>
            <a:off x="7096284" y="2467405"/>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1</a:t>
            </a:r>
          </a:p>
        </p:txBody>
      </p:sp>
      <p:sp>
        <p:nvSpPr>
          <p:cNvPr id="553" name="Text Box 68">
            <a:extLst>
              <a:ext uri="{FF2B5EF4-FFF2-40B4-BE49-F238E27FC236}">
                <a16:creationId xmlns:a16="http://schemas.microsoft.com/office/drawing/2014/main" id="{D76CE58E-A9AC-A144-B8A9-6B31FE458428}"/>
              </a:ext>
            </a:extLst>
          </p:cNvPr>
          <p:cNvSpPr txBox="1">
            <a:spLocks noChangeArrowheads="1"/>
          </p:cNvSpPr>
          <p:nvPr/>
        </p:nvSpPr>
        <p:spPr bwMode="auto">
          <a:xfrm>
            <a:off x="7096284" y="3447898"/>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5</a:t>
            </a:r>
          </a:p>
        </p:txBody>
      </p:sp>
      <p:sp>
        <p:nvSpPr>
          <p:cNvPr id="554" name="Text Box 69">
            <a:extLst>
              <a:ext uri="{FF2B5EF4-FFF2-40B4-BE49-F238E27FC236}">
                <a16:creationId xmlns:a16="http://schemas.microsoft.com/office/drawing/2014/main" id="{C1608B21-18A8-9D45-94AA-EF87783FDD6A}"/>
              </a:ext>
            </a:extLst>
          </p:cNvPr>
          <p:cNvSpPr txBox="1">
            <a:spLocks noChangeArrowheads="1"/>
          </p:cNvSpPr>
          <p:nvPr/>
        </p:nvSpPr>
        <p:spPr bwMode="auto">
          <a:xfrm>
            <a:off x="7096284" y="2712092"/>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a:solidFill>
                  <a:srgbClr val="FF0000"/>
                </a:solidFill>
                <a:latin typeface="Arial" charset="0"/>
              </a:rPr>
              <a:t>2</a:t>
            </a:r>
          </a:p>
        </p:txBody>
      </p:sp>
      <p:sp>
        <p:nvSpPr>
          <p:cNvPr id="555" name="Text Box 70">
            <a:extLst>
              <a:ext uri="{FF2B5EF4-FFF2-40B4-BE49-F238E27FC236}">
                <a16:creationId xmlns:a16="http://schemas.microsoft.com/office/drawing/2014/main" id="{A8E18244-9199-E945-86F3-D0BDA3F2A18C}"/>
              </a:ext>
            </a:extLst>
          </p:cNvPr>
          <p:cNvSpPr txBox="1">
            <a:spLocks noChangeArrowheads="1"/>
          </p:cNvSpPr>
          <p:nvPr/>
        </p:nvSpPr>
        <p:spPr bwMode="auto">
          <a:xfrm>
            <a:off x="7096284" y="2957361"/>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3</a:t>
            </a:r>
          </a:p>
        </p:txBody>
      </p:sp>
      <p:sp>
        <p:nvSpPr>
          <p:cNvPr id="556" name="Text Box 71">
            <a:extLst>
              <a:ext uri="{FF2B5EF4-FFF2-40B4-BE49-F238E27FC236}">
                <a16:creationId xmlns:a16="http://schemas.microsoft.com/office/drawing/2014/main" id="{A5613872-AC44-734E-8B64-993EEB0C8C05}"/>
              </a:ext>
            </a:extLst>
          </p:cNvPr>
          <p:cNvSpPr txBox="1">
            <a:spLocks noChangeArrowheads="1"/>
          </p:cNvSpPr>
          <p:nvPr/>
        </p:nvSpPr>
        <p:spPr bwMode="auto">
          <a:xfrm>
            <a:off x="7096284" y="3202629"/>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4</a:t>
            </a:r>
          </a:p>
        </p:txBody>
      </p:sp>
      <p:sp>
        <p:nvSpPr>
          <p:cNvPr id="557" name="Text Box 72">
            <a:extLst>
              <a:ext uri="{FF2B5EF4-FFF2-40B4-BE49-F238E27FC236}">
                <a16:creationId xmlns:a16="http://schemas.microsoft.com/office/drawing/2014/main" id="{89A550F5-A219-FA4F-84EB-38A728B54DEF}"/>
              </a:ext>
            </a:extLst>
          </p:cNvPr>
          <p:cNvSpPr txBox="1">
            <a:spLocks noChangeArrowheads="1"/>
          </p:cNvSpPr>
          <p:nvPr/>
        </p:nvSpPr>
        <p:spPr bwMode="auto">
          <a:xfrm>
            <a:off x="7096284" y="3693167"/>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6</a:t>
            </a:r>
          </a:p>
        </p:txBody>
      </p:sp>
      <p:sp>
        <p:nvSpPr>
          <p:cNvPr id="558" name="TextBox 557">
            <a:extLst>
              <a:ext uri="{FF2B5EF4-FFF2-40B4-BE49-F238E27FC236}">
                <a16:creationId xmlns:a16="http://schemas.microsoft.com/office/drawing/2014/main" id="{D5ED682C-E599-724B-BF99-4ACC05C4C53C}"/>
              </a:ext>
            </a:extLst>
          </p:cNvPr>
          <p:cNvSpPr txBox="1"/>
          <p:nvPr/>
        </p:nvSpPr>
        <p:spPr>
          <a:xfrm>
            <a:off x="8313179" y="2467405"/>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59" name="TextBox 558">
            <a:extLst>
              <a:ext uri="{FF2B5EF4-FFF2-40B4-BE49-F238E27FC236}">
                <a16:creationId xmlns:a16="http://schemas.microsoft.com/office/drawing/2014/main" id="{6F4B43FF-4C95-1C40-A230-D07D5D760149}"/>
              </a:ext>
            </a:extLst>
          </p:cNvPr>
          <p:cNvSpPr txBox="1"/>
          <p:nvPr/>
        </p:nvSpPr>
        <p:spPr>
          <a:xfrm>
            <a:off x="7612589" y="2467405"/>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60" name="TextBox 559">
            <a:extLst>
              <a:ext uri="{FF2B5EF4-FFF2-40B4-BE49-F238E27FC236}">
                <a16:creationId xmlns:a16="http://schemas.microsoft.com/office/drawing/2014/main" id="{33BFDC01-2395-9544-A7CB-355DC32BF970}"/>
              </a:ext>
            </a:extLst>
          </p:cNvPr>
          <p:cNvSpPr txBox="1"/>
          <p:nvPr/>
        </p:nvSpPr>
        <p:spPr>
          <a:xfrm flipH="1">
            <a:off x="7846892" y="2467405"/>
            <a:ext cx="135491"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61" name="TextBox 560">
            <a:extLst>
              <a:ext uri="{FF2B5EF4-FFF2-40B4-BE49-F238E27FC236}">
                <a16:creationId xmlns:a16="http://schemas.microsoft.com/office/drawing/2014/main" id="{9874F6DE-D964-5D4C-8E4B-8C4159422ED6}"/>
              </a:ext>
            </a:extLst>
          </p:cNvPr>
          <p:cNvSpPr txBox="1"/>
          <p:nvPr/>
        </p:nvSpPr>
        <p:spPr>
          <a:xfrm>
            <a:off x="8084869" y="2467405"/>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62" name="TextBox 561">
            <a:extLst>
              <a:ext uri="{FF2B5EF4-FFF2-40B4-BE49-F238E27FC236}">
                <a16:creationId xmlns:a16="http://schemas.microsoft.com/office/drawing/2014/main" id="{81A5528A-A467-3646-97B1-A18D952E7B09}"/>
              </a:ext>
            </a:extLst>
          </p:cNvPr>
          <p:cNvSpPr txBox="1"/>
          <p:nvPr/>
        </p:nvSpPr>
        <p:spPr>
          <a:xfrm>
            <a:off x="8580072" y="2467405"/>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63" name="TextBox 562">
            <a:extLst>
              <a:ext uri="{FF2B5EF4-FFF2-40B4-BE49-F238E27FC236}">
                <a16:creationId xmlns:a16="http://schemas.microsoft.com/office/drawing/2014/main" id="{FCF7F6D9-836C-5043-9C97-A5950B479E99}"/>
              </a:ext>
            </a:extLst>
          </p:cNvPr>
          <p:cNvSpPr txBox="1"/>
          <p:nvPr/>
        </p:nvSpPr>
        <p:spPr>
          <a:xfrm>
            <a:off x="7398777" y="2467405"/>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64" name="TextBox 563">
            <a:extLst>
              <a:ext uri="{FF2B5EF4-FFF2-40B4-BE49-F238E27FC236}">
                <a16:creationId xmlns:a16="http://schemas.microsoft.com/office/drawing/2014/main" id="{3396054C-776B-CB47-84F3-ACBEFB5ACA12}"/>
              </a:ext>
            </a:extLst>
          </p:cNvPr>
          <p:cNvSpPr txBox="1"/>
          <p:nvPr/>
        </p:nvSpPr>
        <p:spPr>
          <a:xfrm>
            <a:off x="8316941" y="2709413"/>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65" name="TextBox 564">
            <a:extLst>
              <a:ext uri="{FF2B5EF4-FFF2-40B4-BE49-F238E27FC236}">
                <a16:creationId xmlns:a16="http://schemas.microsoft.com/office/drawing/2014/main" id="{908C44C7-4162-894A-A8B6-B6B58EF48ED3}"/>
              </a:ext>
            </a:extLst>
          </p:cNvPr>
          <p:cNvSpPr txBox="1"/>
          <p:nvPr/>
        </p:nvSpPr>
        <p:spPr>
          <a:xfrm>
            <a:off x="7616351" y="2709413"/>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66" name="TextBox 565">
            <a:extLst>
              <a:ext uri="{FF2B5EF4-FFF2-40B4-BE49-F238E27FC236}">
                <a16:creationId xmlns:a16="http://schemas.microsoft.com/office/drawing/2014/main" id="{FA08E9D9-9DA1-DC48-9DCD-58A36E8F81A4}"/>
              </a:ext>
            </a:extLst>
          </p:cNvPr>
          <p:cNvSpPr txBox="1"/>
          <p:nvPr/>
        </p:nvSpPr>
        <p:spPr>
          <a:xfrm flipH="1">
            <a:off x="7850654" y="2709413"/>
            <a:ext cx="135491"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67" name="TextBox 566">
            <a:extLst>
              <a:ext uri="{FF2B5EF4-FFF2-40B4-BE49-F238E27FC236}">
                <a16:creationId xmlns:a16="http://schemas.microsoft.com/office/drawing/2014/main" id="{2A1D898D-0488-8747-AC9D-102BE5FB1B2B}"/>
              </a:ext>
            </a:extLst>
          </p:cNvPr>
          <p:cNvSpPr txBox="1"/>
          <p:nvPr/>
        </p:nvSpPr>
        <p:spPr>
          <a:xfrm>
            <a:off x="8088631" y="2709413"/>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68" name="TextBox 567">
            <a:extLst>
              <a:ext uri="{FF2B5EF4-FFF2-40B4-BE49-F238E27FC236}">
                <a16:creationId xmlns:a16="http://schemas.microsoft.com/office/drawing/2014/main" id="{45E34C37-3402-7749-AB59-BBCDC801DF29}"/>
              </a:ext>
            </a:extLst>
          </p:cNvPr>
          <p:cNvSpPr txBox="1"/>
          <p:nvPr/>
        </p:nvSpPr>
        <p:spPr>
          <a:xfrm>
            <a:off x="8583834" y="2709413"/>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69" name="TextBox 568">
            <a:extLst>
              <a:ext uri="{FF2B5EF4-FFF2-40B4-BE49-F238E27FC236}">
                <a16:creationId xmlns:a16="http://schemas.microsoft.com/office/drawing/2014/main" id="{3237293B-66EA-F14F-BAA0-3FD11C6A783B}"/>
              </a:ext>
            </a:extLst>
          </p:cNvPr>
          <p:cNvSpPr txBox="1"/>
          <p:nvPr/>
        </p:nvSpPr>
        <p:spPr>
          <a:xfrm>
            <a:off x="7402539" y="2709413"/>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70" name="TextBox 569">
            <a:extLst>
              <a:ext uri="{FF2B5EF4-FFF2-40B4-BE49-F238E27FC236}">
                <a16:creationId xmlns:a16="http://schemas.microsoft.com/office/drawing/2014/main" id="{448251CD-3D79-924C-B5DC-F2F0A91E787D}"/>
              </a:ext>
            </a:extLst>
          </p:cNvPr>
          <p:cNvSpPr txBox="1"/>
          <p:nvPr/>
        </p:nvSpPr>
        <p:spPr>
          <a:xfrm>
            <a:off x="8309417" y="2966659"/>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71" name="TextBox 570">
            <a:extLst>
              <a:ext uri="{FF2B5EF4-FFF2-40B4-BE49-F238E27FC236}">
                <a16:creationId xmlns:a16="http://schemas.microsoft.com/office/drawing/2014/main" id="{24BA3780-D2F8-0E49-8652-C448497A6CCE}"/>
              </a:ext>
            </a:extLst>
          </p:cNvPr>
          <p:cNvSpPr txBox="1"/>
          <p:nvPr/>
        </p:nvSpPr>
        <p:spPr>
          <a:xfrm>
            <a:off x="7608827" y="2966659"/>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72" name="TextBox 571">
            <a:extLst>
              <a:ext uri="{FF2B5EF4-FFF2-40B4-BE49-F238E27FC236}">
                <a16:creationId xmlns:a16="http://schemas.microsoft.com/office/drawing/2014/main" id="{8977CDBB-0A9B-5848-9C18-B5D809F06FBA}"/>
              </a:ext>
            </a:extLst>
          </p:cNvPr>
          <p:cNvSpPr txBox="1"/>
          <p:nvPr/>
        </p:nvSpPr>
        <p:spPr>
          <a:xfrm flipH="1">
            <a:off x="7843130" y="2966659"/>
            <a:ext cx="135491"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73" name="TextBox 572">
            <a:extLst>
              <a:ext uri="{FF2B5EF4-FFF2-40B4-BE49-F238E27FC236}">
                <a16:creationId xmlns:a16="http://schemas.microsoft.com/office/drawing/2014/main" id="{94CE2109-D3C3-6246-982F-871F04D2CE13}"/>
              </a:ext>
            </a:extLst>
          </p:cNvPr>
          <p:cNvSpPr txBox="1"/>
          <p:nvPr/>
        </p:nvSpPr>
        <p:spPr>
          <a:xfrm>
            <a:off x="8081107" y="2966659"/>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74" name="TextBox 573">
            <a:extLst>
              <a:ext uri="{FF2B5EF4-FFF2-40B4-BE49-F238E27FC236}">
                <a16:creationId xmlns:a16="http://schemas.microsoft.com/office/drawing/2014/main" id="{AFD05F01-5FEF-234B-8FA8-CF8424F8B4DA}"/>
              </a:ext>
            </a:extLst>
          </p:cNvPr>
          <p:cNvSpPr txBox="1"/>
          <p:nvPr/>
        </p:nvSpPr>
        <p:spPr>
          <a:xfrm>
            <a:off x="8576310" y="2966659"/>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75" name="TextBox 574">
            <a:extLst>
              <a:ext uri="{FF2B5EF4-FFF2-40B4-BE49-F238E27FC236}">
                <a16:creationId xmlns:a16="http://schemas.microsoft.com/office/drawing/2014/main" id="{7F432FB1-1DC7-3B4E-A5AC-1D8D99F8C513}"/>
              </a:ext>
            </a:extLst>
          </p:cNvPr>
          <p:cNvSpPr txBox="1"/>
          <p:nvPr/>
        </p:nvSpPr>
        <p:spPr>
          <a:xfrm>
            <a:off x="7395015" y="2966659"/>
            <a:ext cx="162866" cy="276999"/>
          </a:xfrm>
          <a:prstGeom prst="rect">
            <a:avLst/>
          </a:prstGeom>
          <a:noFill/>
        </p:spPr>
        <p:txBody>
          <a:bodyPr wrap="square" rtlCol="0">
            <a:spAutoFit/>
          </a:bodyPr>
          <a:lstStyle/>
          <a:p>
            <a:pPr defTabSz="685765"/>
            <a:r>
              <a:rPr lang="en-US" sz="1200" b="1" kern="0" dirty="0">
                <a:solidFill>
                  <a:srgbClr val="A044EA"/>
                </a:solidFill>
                <a:latin typeface="Arial" panose="020B0604020202020204" pitchFamily="34" charset="0"/>
              </a:rPr>
              <a:t>1</a:t>
            </a:r>
          </a:p>
        </p:txBody>
      </p:sp>
      <p:sp>
        <p:nvSpPr>
          <p:cNvPr id="576" name="TextBox 575">
            <a:extLst>
              <a:ext uri="{FF2B5EF4-FFF2-40B4-BE49-F238E27FC236}">
                <a16:creationId xmlns:a16="http://schemas.microsoft.com/office/drawing/2014/main" id="{2F306153-82BB-D243-A8D4-9F8FAE5C52BC}"/>
              </a:ext>
            </a:extLst>
          </p:cNvPr>
          <p:cNvSpPr txBox="1"/>
          <p:nvPr/>
        </p:nvSpPr>
        <p:spPr>
          <a:xfrm>
            <a:off x="8313179" y="3208667"/>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77" name="TextBox 576">
            <a:extLst>
              <a:ext uri="{FF2B5EF4-FFF2-40B4-BE49-F238E27FC236}">
                <a16:creationId xmlns:a16="http://schemas.microsoft.com/office/drawing/2014/main" id="{2D4289F0-CD9C-3145-AB6C-B15ED7BA6DBE}"/>
              </a:ext>
            </a:extLst>
          </p:cNvPr>
          <p:cNvSpPr txBox="1"/>
          <p:nvPr/>
        </p:nvSpPr>
        <p:spPr>
          <a:xfrm>
            <a:off x="7612589" y="3208667"/>
            <a:ext cx="162866" cy="276999"/>
          </a:xfrm>
          <a:prstGeom prst="rect">
            <a:avLst/>
          </a:prstGeom>
          <a:noFill/>
        </p:spPr>
        <p:txBody>
          <a:bodyPr wrap="square" rtlCol="0">
            <a:spAutoFit/>
          </a:bodyPr>
          <a:lstStyle/>
          <a:p>
            <a:pPr defTabSz="685765"/>
            <a:r>
              <a:rPr lang="en-US" sz="1200" b="1" kern="0" dirty="0">
                <a:solidFill>
                  <a:srgbClr val="0070C0"/>
                </a:solidFill>
                <a:latin typeface="Arial" panose="020B0604020202020204" pitchFamily="34" charset="0"/>
              </a:rPr>
              <a:t>1</a:t>
            </a:r>
          </a:p>
        </p:txBody>
      </p:sp>
      <p:sp>
        <p:nvSpPr>
          <p:cNvPr id="578" name="TextBox 577">
            <a:extLst>
              <a:ext uri="{FF2B5EF4-FFF2-40B4-BE49-F238E27FC236}">
                <a16:creationId xmlns:a16="http://schemas.microsoft.com/office/drawing/2014/main" id="{21FAFE39-8C84-6646-9D5C-E3A75E17FC5D}"/>
              </a:ext>
            </a:extLst>
          </p:cNvPr>
          <p:cNvSpPr txBox="1"/>
          <p:nvPr/>
        </p:nvSpPr>
        <p:spPr>
          <a:xfrm flipH="1">
            <a:off x="7846892" y="3208667"/>
            <a:ext cx="135491"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79" name="TextBox 578">
            <a:extLst>
              <a:ext uri="{FF2B5EF4-FFF2-40B4-BE49-F238E27FC236}">
                <a16:creationId xmlns:a16="http://schemas.microsoft.com/office/drawing/2014/main" id="{C630AA13-E5A8-AA43-981B-CBEBDF6E4CAA}"/>
              </a:ext>
            </a:extLst>
          </p:cNvPr>
          <p:cNvSpPr txBox="1"/>
          <p:nvPr/>
        </p:nvSpPr>
        <p:spPr>
          <a:xfrm>
            <a:off x="8084869" y="3208667"/>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80" name="TextBox 579">
            <a:extLst>
              <a:ext uri="{FF2B5EF4-FFF2-40B4-BE49-F238E27FC236}">
                <a16:creationId xmlns:a16="http://schemas.microsoft.com/office/drawing/2014/main" id="{53D9EF20-788F-8C4A-B769-D672A66A5FC7}"/>
              </a:ext>
            </a:extLst>
          </p:cNvPr>
          <p:cNvSpPr txBox="1"/>
          <p:nvPr/>
        </p:nvSpPr>
        <p:spPr>
          <a:xfrm>
            <a:off x="8580072" y="3208667"/>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81" name="TextBox 580">
            <a:extLst>
              <a:ext uri="{FF2B5EF4-FFF2-40B4-BE49-F238E27FC236}">
                <a16:creationId xmlns:a16="http://schemas.microsoft.com/office/drawing/2014/main" id="{B8EE5344-3A67-3649-8A77-A58504757ACB}"/>
              </a:ext>
            </a:extLst>
          </p:cNvPr>
          <p:cNvSpPr txBox="1"/>
          <p:nvPr/>
        </p:nvSpPr>
        <p:spPr>
          <a:xfrm>
            <a:off x="7398777" y="3208667"/>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82" name="TextBox 581">
            <a:extLst>
              <a:ext uri="{FF2B5EF4-FFF2-40B4-BE49-F238E27FC236}">
                <a16:creationId xmlns:a16="http://schemas.microsoft.com/office/drawing/2014/main" id="{6B0C1CEA-2F58-8140-B263-C404A39561C9}"/>
              </a:ext>
            </a:extLst>
          </p:cNvPr>
          <p:cNvSpPr txBox="1"/>
          <p:nvPr/>
        </p:nvSpPr>
        <p:spPr>
          <a:xfrm>
            <a:off x="8316748" y="3460437"/>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83" name="TextBox 582">
            <a:extLst>
              <a:ext uri="{FF2B5EF4-FFF2-40B4-BE49-F238E27FC236}">
                <a16:creationId xmlns:a16="http://schemas.microsoft.com/office/drawing/2014/main" id="{45617C41-50BD-2043-BB19-26AA79166234}"/>
              </a:ext>
            </a:extLst>
          </p:cNvPr>
          <p:cNvSpPr txBox="1"/>
          <p:nvPr/>
        </p:nvSpPr>
        <p:spPr>
          <a:xfrm>
            <a:off x="7616158" y="3460437"/>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84" name="TextBox 583">
            <a:extLst>
              <a:ext uri="{FF2B5EF4-FFF2-40B4-BE49-F238E27FC236}">
                <a16:creationId xmlns:a16="http://schemas.microsoft.com/office/drawing/2014/main" id="{7FB33639-5D7A-8B4F-86CC-30D2F33620BD}"/>
              </a:ext>
            </a:extLst>
          </p:cNvPr>
          <p:cNvSpPr txBox="1"/>
          <p:nvPr/>
        </p:nvSpPr>
        <p:spPr>
          <a:xfrm flipH="1">
            <a:off x="7850461" y="3460437"/>
            <a:ext cx="135491" cy="276999"/>
          </a:xfrm>
          <a:prstGeom prst="rect">
            <a:avLst/>
          </a:prstGeom>
          <a:noFill/>
        </p:spPr>
        <p:txBody>
          <a:bodyPr wrap="square" rtlCol="0">
            <a:spAutoFit/>
          </a:bodyPr>
          <a:lstStyle/>
          <a:p>
            <a:pPr defTabSz="685765"/>
            <a:r>
              <a:rPr lang="en-US" sz="1200" b="1" kern="0" dirty="0">
                <a:solidFill>
                  <a:schemeClr val="accent2"/>
                </a:solidFill>
                <a:latin typeface="Arial" panose="020B0604020202020204" pitchFamily="34" charset="0"/>
              </a:rPr>
              <a:t>1</a:t>
            </a:r>
          </a:p>
        </p:txBody>
      </p:sp>
      <p:sp>
        <p:nvSpPr>
          <p:cNvPr id="585" name="TextBox 584">
            <a:extLst>
              <a:ext uri="{FF2B5EF4-FFF2-40B4-BE49-F238E27FC236}">
                <a16:creationId xmlns:a16="http://schemas.microsoft.com/office/drawing/2014/main" id="{9D12F1CF-DB23-CD4B-8032-5B2453C05A4D}"/>
              </a:ext>
            </a:extLst>
          </p:cNvPr>
          <p:cNvSpPr txBox="1"/>
          <p:nvPr/>
        </p:nvSpPr>
        <p:spPr>
          <a:xfrm>
            <a:off x="8088437" y="3460437"/>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86" name="TextBox 585">
            <a:extLst>
              <a:ext uri="{FF2B5EF4-FFF2-40B4-BE49-F238E27FC236}">
                <a16:creationId xmlns:a16="http://schemas.microsoft.com/office/drawing/2014/main" id="{276F75C0-789D-BF47-9B17-6D88D3F8C4E7}"/>
              </a:ext>
            </a:extLst>
          </p:cNvPr>
          <p:cNvSpPr txBox="1"/>
          <p:nvPr/>
        </p:nvSpPr>
        <p:spPr>
          <a:xfrm>
            <a:off x="8583640" y="3460437"/>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87" name="TextBox 586">
            <a:extLst>
              <a:ext uri="{FF2B5EF4-FFF2-40B4-BE49-F238E27FC236}">
                <a16:creationId xmlns:a16="http://schemas.microsoft.com/office/drawing/2014/main" id="{0F2A95A4-D615-E442-86C6-803B4AEF1D4B}"/>
              </a:ext>
            </a:extLst>
          </p:cNvPr>
          <p:cNvSpPr txBox="1"/>
          <p:nvPr/>
        </p:nvSpPr>
        <p:spPr>
          <a:xfrm>
            <a:off x="7402345" y="3460437"/>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88" name="TextBox 587">
            <a:extLst>
              <a:ext uri="{FF2B5EF4-FFF2-40B4-BE49-F238E27FC236}">
                <a16:creationId xmlns:a16="http://schemas.microsoft.com/office/drawing/2014/main" id="{A19BE2EC-BF56-4C46-B105-833266E9CAE3}"/>
              </a:ext>
            </a:extLst>
          </p:cNvPr>
          <p:cNvSpPr txBox="1"/>
          <p:nvPr/>
        </p:nvSpPr>
        <p:spPr>
          <a:xfrm>
            <a:off x="8320510" y="3702445"/>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89" name="TextBox 588">
            <a:extLst>
              <a:ext uri="{FF2B5EF4-FFF2-40B4-BE49-F238E27FC236}">
                <a16:creationId xmlns:a16="http://schemas.microsoft.com/office/drawing/2014/main" id="{6C66E82C-B23C-C54A-8629-C2AFCFB870AA}"/>
              </a:ext>
            </a:extLst>
          </p:cNvPr>
          <p:cNvSpPr txBox="1"/>
          <p:nvPr/>
        </p:nvSpPr>
        <p:spPr>
          <a:xfrm>
            <a:off x="7619920" y="3702445"/>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90" name="TextBox 589">
            <a:extLst>
              <a:ext uri="{FF2B5EF4-FFF2-40B4-BE49-F238E27FC236}">
                <a16:creationId xmlns:a16="http://schemas.microsoft.com/office/drawing/2014/main" id="{06C24635-20E6-A94E-9E57-744E2CA2AC96}"/>
              </a:ext>
            </a:extLst>
          </p:cNvPr>
          <p:cNvSpPr txBox="1"/>
          <p:nvPr/>
        </p:nvSpPr>
        <p:spPr>
          <a:xfrm flipH="1">
            <a:off x="7854223" y="3702445"/>
            <a:ext cx="135491"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91" name="TextBox 590">
            <a:extLst>
              <a:ext uri="{FF2B5EF4-FFF2-40B4-BE49-F238E27FC236}">
                <a16:creationId xmlns:a16="http://schemas.microsoft.com/office/drawing/2014/main" id="{1978132F-CD7D-AA4B-8E65-4806133EDD7C}"/>
              </a:ext>
            </a:extLst>
          </p:cNvPr>
          <p:cNvSpPr txBox="1"/>
          <p:nvPr/>
        </p:nvSpPr>
        <p:spPr>
          <a:xfrm>
            <a:off x="8092199" y="3702445"/>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92" name="TextBox 591">
            <a:extLst>
              <a:ext uri="{FF2B5EF4-FFF2-40B4-BE49-F238E27FC236}">
                <a16:creationId xmlns:a16="http://schemas.microsoft.com/office/drawing/2014/main" id="{CB486556-821C-8142-B94D-8BE05E3E0D28}"/>
              </a:ext>
            </a:extLst>
          </p:cNvPr>
          <p:cNvSpPr txBox="1"/>
          <p:nvPr/>
        </p:nvSpPr>
        <p:spPr>
          <a:xfrm>
            <a:off x="8587402" y="3702445"/>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93" name="TextBox 592">
            <a:extLst>
              <a:ext uri="{FF2B5EF4-FFF2-40B4-BE49-F238E27FC236}">
                <a16:creationId xmlns:a16="http://schemas.microsoft.com/office/drawing/2014/main" id="{3247C92F-0D16-F84E-8C9F-6E250E6A3C41}"/>
              </a:ext>
            </a:extLst>
          </p:cNvPr>
          <p:cNvSpPr txBox="1"/>
          <p:nvPr/>
        </p:nvSpPr>
        <p:spPr>
          <a:xfrm>
            <a:off x="7406107" y="3702445"/>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594" name="TextBox 593">
            <a:extLst>
              <a:ext uri="{FF2B5EF4-FFF2-40B4-BE49-F238E27FC236}">
                <a16:creationId xmlns:a16="http://schemas.microsoft.com/office/drawing/2014/main" id="{0B877A23-A457-D64F-896D-43957005F393}"/>
              </a:ext>
            </a:extLst>
          </p:cNvPr>
          <p:cNvSpPr txBox="1"/>
          <p:nvPr/>
        </p:nvSpPr>
        <p:spPr>
          <a:xfrm>
            <a:off x="7882707" y="4078506"/>
            <a:ext cx="699360" cy="415498"/>
          </a:xfrm>
          <a:prstGeom prst="rect">
            <a:avLst/>
          </a:prstGeom>
          <a:noFill/>
        </p:spPr>
        <p:txBody>
          <a:bodyPr wrap="square" rtlCol="0">
            <a:spAutoFit/>
          </a:bodyPr>
          <a:lstStyle/>
          <a:p>
            <a:r>
              <a:rPr lang="en-US" sz="2100" b="1" dirty="0">
                <a:latin typeface="Arial" panose="020B0604020202020204" pitchFamily="34" charset="0"/>
              </a:rPr>
              <a:t>T</a:t>
            </a:r>
            <a:endParaRPr lang="en-US" sz="2100" b="1" baseline="-25000" dirty="0">
              <a:latin typeface="Arial" panose="020B0604020202020204" pitchFamily="34" charset="0"/>
            </a:endParaRPr>
          </a:p>
        </p:txBody>
      </p:sp>
      <p:sp>
        <p:nvSpPr>
          <p:cNvPr id="49" name="TextBox 48">
            <a:extLst>
              <a:ext uri="{FF2B5EF4-FFF2-40B4-BE49-F238E27FC236}">
                <a16:creationId xmlns:a16="http://schemas.microsoft.com/office/drawing/2014/main" id="{8A757F5D-D326-8541-A7C9-9BCB2F2DD5CB}"/>
              </a:ext>
            </a:extLst>
          </p:cNvPr>
          <p:cNvSpPr txBox="1"/>
          <p:nvPr/>
        </p:nvSpPr>
        <p:spPr>
          <a:xfrm>
            <a:off x="0" y="2515784"/>
            <a:ext cx="611921" cy="1200329"/>
          </a:xfrm>
          <a:prstGeom prst="rect">
            <a:avLst/>
          </a:prstGeom>
          <a:noFill/>
        </p:spPr>
        <p:txBody>
          <a:bodyPr wrap="square" rtlCol="0">
            <a:spAutoFit/>
          </a:bodyPr>
          <a:lstStyle/>
          <a:p>
            <a:r>
              <a:rPr lang="en-US" sz="7200" dirty="0">
                <a:latin typeface="Abadi MT Condensed Light" panose="020B0306030101010103" pitchFamily="34" charset="77"/>
                <a:cs typeface="Times New Roman" panose="02020603050405020304" pitchFamily="18" charset="0"/>
              </a:rPr>
              <a:t>(</a:t>
            </a:r>
          </a:p>
        </p:txBody>
      </p:sp>
      <p:sp>
        <p:nvSpPr>
          <p:cNvPr id="50" name="Rectangle 49">
            <a:extLst>
              <a:ext uri="{FF2B5EF4-FFF2-40B4-BE49-F238E27FC236}">
                <a16:creationId xmlns:a16="http://schemas.microsoft.com/office/drawing/2014/main" id="{D688A383-A195-1745-B5E7-732148B049E9}"/>
              </a:ext>
            </a:extLst>
          </p:cNvPr>
          <p:cNvSpPr/>
          <p:nvPr/>
        </p:nvSpPr>
        <p:spPr>
          <a:xfrm>
            <a:off x="4198494" y="2504857"/>
            <a:ext cx="473206" cy="1200329"/>
          </a:xfrm>
          <a:prstGeom prst="rect">
            <a:avLst/>
          </a:prstGeom>
        </p:spPr>
        <p:txBody>
          <a:bodyPr wrap="none">
            <a:spAutoFit/>
          </a:bodyPr>
          <a:lstStyle/>
          <a:p>
            <a:pPr lvl="0"/>
            <a:r>
              <a:rPr lang="en-US" sz="7200" dirty="0">
                <a:solidFill>
                  <a:prstClr val="black"/>
                </a:solidFill>
                <a:latin typeface="Abadi MT Condensed Light" panose="020B0306030101010103" pitchFamily="34" charset="77"/>
                <a:cs typeface="Times New Roman" panose="02020603050405020304" pitchFamily="18" charset="0"/>
              </a:rPr>
              <a:t>)</a:t>
            </a:r>
            <a:endParaRPr lang="en-US" sz="4950" dirty="0">
              <a:solidFill>
                <a:prstClr val="black"/>
              </a:solidFill>
              <a:latin typeface="Abadi MT Condensed Light" panose="020B0306030101010103" pitchFamily="34" charset="77"/>
              <a:cs typeface="Times New Roman" panose="02020603050405020304" pitchFamily="18" charset="0"/>
            </a:endParaRPr>
          </a:p>
        </p:txBody>
      </p:sp>
      <p:sp>
        <p:nvSpPr>
          <p:cNvPr id="51" name="Rectangle 50">
            <a:extLst>
              <a:ext uri="{FF2B5EF4-FFF2-40B4-BE49-F238E27FC236}">
                <a16:creationId xmlns:a16="http://schemas.microsoft.com/office/drawing/2014/main" id="{848A45E6-7B70-9442-8AD7-D8C58464D2E3}"/>
              </a:ext>
            </a:extLst>
          </p:cNvPr>
          <p:cNvSpPr/>
          <p:nvPr/>
        </p:nvSpPr>
        <p:spPr>
          <a:xfrm>
            <a:off x="4552467" y="2720871"/>
            <a:ext cx="441146" cy="784830"/>
          </a:xfrm>
          <a:prstGeom prst="rect">
            <a:avLst/>
          </a:prstGeom>
        </p:spPr>
        <p:txBody>
          <a:bodyPr wrap="none">
            <a:spAutoFit/>
          </a:bodyPr>
          <a:lstStyle/>
          <a:p>
            <a:r>
              <a:rPr lang="en-US" sz="4500" dirty="0">
                <a:solidFill>
                  <a:prstClr val="black"/>
                </a:solidFill>
                <a:latin typeface="Abadi MT Condensed Light" panose="020B0306030101010103" pitchFamily="34" charset="77"/>
                <a:cs typeface="Times New Roman" panose="02020603050405020304" pitchFamily="18" charset="0"/>
              </a:rPr>
              <a:t>∘</a:t>
            </a:r>
            <a:endParaRPr lang="en-US" sz="4500" dirty="0"/>
          </a:p>
        </p:txBody>
      </p:sp>
      <p:sp>
        <p:nvSpPr>
          <p:cNvPr id="595" name="Rectangle 9">
            <a:extLst>
              <a:ext uri="{FF2B5EF4-FFF2-40B4-BE49-F238E27FC236}">
                <a16:creationId xmlns:a16="http://schemas.microsoft.com/office/drawing/2014/main" id="{3C34D3E0-1E4C-3A43-B28A-A23BE4E3AC3E}"/>
              </a:ext>
            </a:extLst>
          </p:cNvPr>
          <p:cNvSpPr>
            <a:spLocks noChangeAspect="1" noChangeArrowheads="1"/>
          </p:cNvSpPr>
          <p:nvPr/>
        </p:nvSpPr>
        <p:spPr bwMode="auto">
          <a:xfrm>
            <a:off x="5228837" y="4814988"/>
            <a:ext cx="1463757" cy="1506752"/>
          </a:xfrm>
          <a:prstGeom prst="rect">
            <a:avLst/>
          </a:prstGeom>
          <a:noFill/>
          <a:ln w="28575">
            <a:solidFill>
              <a:schemeClr val="accent1"/>
            </a:solidFill>
            <a:miter lim="800000"/>
            <a:headEnd/>
            <a:tailEnd/>
          </a:ln>
          <a:extLst>
            <a:ext uri="{909E8E84-426E-40dd-AFC4-6F175D3DCCD1}">
              <a14:hiddenFill xmlns:a14="http://schemas.microsoft.com/office/drawing/2010/main" xmlns="">
                <a:solidFill>
                  <a:srgbClr val="FFFFFF"/>
                </a:solidFill>
              </a14:hiddenFill>
            </a:ext>
          </a:extLst>
        </p:spPr>
        <p:txBody>
          <a:bodyPr wrap="none" lIns="68576" tIns="34289" rIns="68576" bIns="34289" anchor="ctr"/>
          <a:lstStyle/>
          <a:p>
            <a:endParaRPr lang="en-US">
              <a:solidFill>
                <a:schemeClr val="bg1"/>
              </a:solidFill>
            </a:endParaRPr>
          </a:p>
        </p:txBody>
      </p:sp>
      <p:sp>
        <p:nvSpPr>
          <p:cNvPr id="596" name="Text Box 59">
            <a:extLst>
              <a:ext uri="{FF2B5EF4-FFF2-40B4-BE49-F238E27FC236}">
                <a16:creationId xmlns:a16="http://schemas.microsoft.com/office/drawing/2014/main" id="{5BF443C0-3646-834F-953D-BFE6A8DD390C}"/>
              </a:ext>
            </a:extLst>
          </p:cNvPr>
          <p:cNvSpPr txBox="1">
            <a:spLocks noChangeArrowheads="1"/>
          </p:cNvSpPr>
          <p:nvPr/>
        </p:nvSpPr>
        <p:spPr bwMode="auto">
          <a:xfrm>
            <a:off x="5234076" y="4571644"/>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dirty="0">
                <a:solidFill>
                  <a:srgbClr val="FF0000"/>
                </a:solidFill>
                <a:latin typeface="Arial" charset="0"/>
              </a:rPr>
              <a:t>1</a:t>
            </a:r>
          </a:p>
        </p:txBody>
      </p:sp>
      <p:sp>
        <p:nvSpPr>
          <p:cNvPr id="597" name="Text Box 60">
            <a:extLst>
              <a:ext uri="{FF2B5EF4-FFF2-40B4-BE49-F238E27FC236}">
                <a16:creationId xmlns:a16="http://schemas.microsoft.com/office/drawing/2014/main" id="{F76DA5CA-3DF1-A54B-95E2-AB8E10B67DCB}"/>
              </a:ext>
            </a:extLst>
          </p:cNvPr>
          <p:cNvSpPr txBox="1">
            <a:spLocks noChangeArrowheads="1"/>
          </p:cNvSpPr>
          <p:nvPr/>
        </p:nvSpPr>
        <p:spPr bwMode="auto">
          <a:xfrm>
            <a:off x="6213961" y="4571644"/>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a:solidFill>
                  <a:srgbClr val="FF0000"/>
                </a:solidFill>
                <a:latin typeface="Arial" charset="0"/>
              </a:rPr>
              <a:t>5</a:t>
            </a:r>
          </a:p>
        </p:txBody>
      </p:sp>
      <p:sp>
        <p:nvSpPr>
          <p:cNvPr id="598" name="Text Box 61">
            <a:extLst>
              <a:ext uri="{FF2B5EF4-FFF2-40B4-BE49-F238E27FC236}">
                <a16:creationId xmlns:a16="http://schemas.microsoft.com/office/drawing/2014/main" id="{562C6A2F-DEC5-F34A-9A67-F11D9D81038B}"/>
              </a:ext>
            </a:extLst>
          </p:cNvPr>
          <p:cNvSpPr txBox="1">
            <a:spLocks noChangeArrowheads="1"/>
          </p:cNvSpPr>
          <p:nvPr/>
        </p:nvSpPr>
        <p:spPr bwMode="auto">
          <a:xfrm>
            <a:off x="5476705" y="4571644"/>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a:solidFill>
                  <a:srgbClr val="FF0000"/>
                </a:solidFill>
                <a:latin typeface="Arial" charset="0"/>
              </a:rPr>
              <a:t>2</a:t>
            </a:r>
          </a:p>
        </p:txBody>
      </p:sp>
      <p:sp>
        <p:nvSpPr>
          <p:cNvPr id="599" name="Text Box 62">
            <a:extLst>
              <a:ext uri="{FF2B5EF4-FFF2-40B4-BE49-F238E27FC236}">
                <a16:creationId xmlns:a16="http://schemas.microsoft.com/office/drawing/2014/main" id="{5AF06984-3284-304F-BC15-6AF3550F0010}"/>
              </a:ext>
            </a:extLst>
          </p:cNvPr>
          <p:cNvSpPr txBox="1">
            <a:spLocks noChangeArrowheads="1"/>
          </p:cNvSpPr>
          <p:nvPr/>
        </p:nvSpPr>
        <p:spPr bwMode="auto">
          <a:xfrm>
            <a:off x="5719851" y="4571644"/>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dirty="0">
                <a:solidFill>
                  <a:srgbClr val="FF0000"/>
                </a:solidFill>
                <a:latin typeface="Arial" charset="0"/>
              </a:rPr>
              <a:t>3</a:t>
            </a:r>
          </a:p>
        </p:txBody>
      </p:sp>
      <p:sp>
        <p:nvSpPr>
          <p:cNvPr id="600" name="Text Box 63">
            <a:extLst>
              <a:ext uri="{FF2B5EF4-FFF2-40B4-BE49-F238E27FC236}">
                <a16:creationId xmlns:a16="http://schemas.microsoft.com/office/drawing/2014/main" id="{2412E953-A996-2147-B358-175100EDDC13}"/>
              </a:ext>
            </a:extLst>
          </p:cNvPr>
          <p:cNvSpPr txBox="1">
            <a:spLocks noChangeArrowheads="1"/>
          </p:cNvSpPr>
          <p:nvPr/>
        </p:nvSpPr>
        <p:spPr bwMode="auto">
          <a:xfrm>
            <a:off x="5966311" y="4571644"/>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dirty="0">
                <a:solidFill>
                  <a:srgbClr val="FF0000"/>
                </a:solidFill>
                <a:latin typeface="Arial" charset="0"/>
              </a:rPr>
              <a:t>4</a:t>
            </a:r>
          </a:p>
        </p:txBody>
      </p:sp>
      <p:sp>
        <p:nvSpPr>
          <p:cNvPr id="601" name="Text Box 64">
            <a:extLst>
              <a:ext uri="{FF2B5EF4-FFF2-40B4-BE49-F238E27FC236}">
                <a16:creationId xmlns:a16="http://schemas.microsoft.com/office/drawing/2014/main" id="{4BD48114-D5D1-DA43-9245-47A2962DF64B}"/>
              </a:ext>
            </a:extLst>
          </p:cNvPr>
          <p:cNvSpPr txBox="1">
            <a:spLocks noChangeArrowheads="1"/>
          </p:cNvSpPr>
          <p:nvPr/>
        </p:nvSpPr>
        <p:spPr bwMode="auto">
          <a:xfrm>
            <a:off x="6460420" y="4571644"/>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spcBef>
                <a:spcPct val="0"/>
              </a:spcBef>
              <a:buFontTx/>
              <a:buNone/>
            </a:pPr>
            <a:r>
              <a:rPr lang="en-US" sz="1200" b="1" dirty="0">
                <a:solidFill>
                  <a:srgbClr val="FF0000"/>
                </a:solidFill>
                <a:latin typeface="Arial" charset="0"/>
              </a:rPr>
              <a:t>6</a:t>
            </a:r>
          </a:p>
        </p:txBody>
      </p:sp>
      <p:sp>
        <p:nvSpPr>
          <p:cNvPr id="602" name="Text Box 67">
            <a:extLst>
              <a:ext uri="{FF2B5EF4-FFF2-40B4-BE49-F238E27FC236}">
                <a16:creationId xmlns:a16="http://schemas.microsoft.com/office/drawing/2014/main" id="{CBA737D7-F17F-8E4B-BB93-F06B2D02D384}"/>
              </a:ext>
            </a:extLst>
          </p:cNvPr>
          <p:cNvSpPr txBox="1">
            <a:spLocks noChangeArrowheads="1"/>
          </p:cNvSpPr>
          <p:nvPr/>
        </p:nvSpPr>
        <p:spPr bwMode="auto">
          <a:xfrm>
            <a:off x="4960401" y="4815332"/>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1</a:t>
            </a:r>
          </a:p>
        </p:txBody>
      </p:sp>
      <p:sp>
        <p:nvSpPr>
          <p:cNvPr id="603" name="Text Box 68">
            <a:extLst>
              <a:ext uri="{FF2B5EF4-FFF2-40B4-BE49-F238E27FC236}">
                <a16:creationId xmlns:a16="http://schemas.microsoft.com/office/drawing/2014/main" id="{5D9FBA4E-8F4A-DA4C-BA02-0DF1C81281C2}"/>
              </a:ext>
            </a:extLst>
          </p:cNvPr>
          <p:cNvSpPr txBox="1">
            <a:spLocks noChangeArrowheads="1"/>
          </p:cNvSpPr>
          <p:nvPr/>
        </p:nvSpPr>
        <p:spPr bwMode="auto">
          <a:xfrm>
            <a:off x="4960401" y="5795825"/>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5</a:t>
            </a:r>
          </a:p>
        </p:txBody>
      </p:sp>
      <p:sp>
        <p:nvSpPr>
          <p:cNvPr id="604" name="Text Box 69">
            <a:extLst>
              <a:ext uri="{FF2B5EF4-FFF2-40B4-BE49-F238E27FC236}">
                <a16:creationId xmlns:a16="http://schemas.microsoft.com/office/drawing/2014/main" id="{316167B3-DBC7-8F49-B60D-D1F9F1E70AF4}"/>
              </a:ext>
            </a:extLst>
          </p:cNvPr>
          <p:cNvSpPr txBox="1">
            <a:spLocks noChangeArrowheads="1"/>
          </p:cNvSpPr>
          <p:nvPr/>
        </p:nvSpPr>
        <p:spPr bwMode="auto">
          <a:xfrm>
            <a:off x="4960401" y="5060019"/>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a:solidFill>
                  <a:srgbClr val="FF0000"/>
                </a:solidFill>
                <a:latin typeface="Arial" charset="0"/>
              </a:rPr>
              <a:t>2</a:t>
            </a:r>
          </a:p>
        </p:txBody>
      </p:sp>
      <p:sp>
        <p:nvSpPr>
          <p:cNvPr id="605" name="Text Box 70">
            <a:extLst>
              <a:ext uri="{FF2B5EF4-FFF2-40B4-BE49-F238E27FC236}">
                <a16:creationId xmlns:a16="http://schemas.microsoft.com/office/drawing/2014/main" id="{B77B8789-EA46-CF43-9C71-201114E5D59F}"/>
              </a:ext>
            </a:extLst>
          </p:cNvPr>
          <p:cNvSpPr txBox="1">
            <a:spLocks noChangeArrowheads="1"/>
          </p:cNvSpPr>
          <p:nvPr/>
        </p:nvSpPr>
        <p:spPr bwMode="auto">
          <a:xfrm>
            <a:off x="4960401" y="5305288"/>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3</a:t>
            </a:r>
          </a:p>
        </p:txBody>
      </p:sp>
      <p:sp>
        <p:nvSpPr>
          <p:cNvPr id="606" name="Text Box 71">
            <a:extLst>
              <a:ext uri="{FF2B5EF4-FFF2-40B4-BE49-F238E27FC236}">
                <a16:creationId xmlns:a16="http://schemas.microsoft.com/office/drawing/2014/main" id="{80952CB8-866E-7E44-A62A-BD314C9AA8C2}"/>
              </a:ext>
            </a:extLst>
          </p:cNvPr>
          <p:cNvSpPr txBox="1">
            <a:spLocks noChangeArrowheads="1"/>
          </p:cNvSpPr>
          <p:nvPr/>
        </p:nvSpPr>
        <p:spPr bwMode="auto">
          <a:xfrm>
            <a:off x="4960401" y="5550557"/>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4</a:t>
            </a:r>
          </a:p>
        </p:txBody>
      </p:sp>
      <p:sp>
        <p:nvSpPr>
          <p:cNvPr id="607" name="Text Box 72">
            <a:extLst>
              <a:ext uri="{FF2B5EF4-FFF2-40B4-BE49-F238E27FC236}">
                <a16:creationId xmlns:a16="http://schemas.microsoft.com/office/drawing/2014/main" id="{9DC0554C-3691-2B48-B751-880809C5C9B2}"/>
              </a:ext>
            </a:extLst>
          </p:cNvPr>
          <p:cNvSpPr txBox="1">
            <a:spLocks noChangeArrowheads="1"/>
          </p:cNvSpPr>
          <p:nvPr/>
        </p:nvSpPr>
        <p:spPr bwMode="auto">
          <a:xfrm>
            <a:off x="4960401" y="6041094"/>
            <a:ext cx="269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algn="r">
              <a:spcBef>
                <a:spcPct val="0"/>
              </a:spcBef>
              <a:buFontTx/>
              <a:buNone/>
            </a:pPr>
            <a:r>
              <a:rPr lang="en-US" sz="1200" b="1" dirty="0">
                <a:solidFill>
                  <a:srgbClr val="FF0000"/>
                </a:solidFill>
                <a:latin typeface="Arial" charset="0"/>
              </a:rPr>
              <a:t>6</a:t>
            </a:r>
          </a:p>
        </p:txBody>
      </p:sp>
      <p:sp>
        <p:nvSpPr>
          <p:cNvPr id="608" name="TextBox 607">
            <a:extLst>
              <a:ext uri="{FF2B5EF4-FFF2-40B4-BE49-F238E27FC236}">
                <a16:creationId xmlns:a16="http://schemas.microsoft.com/office/drawing/2014/main" id="{85355E32-3DB6-2F42-AAD8-34BE0B6C14D3}"/>
              </a:ext>
            </a:extLst>
          </p:cNvPr>
          <p:cNvSpPr txBox="1"/>
          <p:nvPr/>
        </p:nvSpPr>
        <p:spPr>
          <a:xfrm>
            <a:off x="6177295" y="4815332"/>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09" name="TextBox 608">
            <a:extLst>
              <a:ext uri="{FF2B5EF4-FFF2-40B4-BE49-F238E27FC236}">
                <a16:creationId xmlns:a16="http://schemas.microsoft.com/office/drawing/2014/main" id="{096D8B1C-88A7-5744-885C-FCB4AAB1D2C7}"/>
              </a:ext>
            </a:extLst>
          </p:cNvPr>
          <p:cNvSpPr txBox="1"/>
          <p:nvPr/>
        </p:nvSpPr>
        <p:spPr>
          <a:xfrm>
            <a:off x="5476705" y="4815332"/>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10" name="TextBox 609">
            <a:extLst>
              <a:ext uri="{FF2B5EF4-FFF2-40B4-BE49-F238E27FC236}">
                <a16:creationId xmlns:a16="http://schemas.microsoft.com/office/drawing/2014/main" id="{10F79F44-DC48-D944-A0B4-1E7AE47CCD83}"/>
              </a:ext>
            </a:extLst>
          </p:cNvPr>
          <p:cNvSpPr txBox="1"/>
          <p:nvPr/>
        </p:nvSpPr>
        <p:spPr>
          <a:xfrm flipH="1">
            <a:off x="5711008" y="4815332"/>
            <a:ext cx="135491"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11" name="TextBox 610">
            <a:extLst>
              <a:ext uri="{FF2B5EF4-FFF2-40B4-BE49-F238E27FC236}">
                <a16:creationId xmlns:a16="http://schemas.microsoft.com/office/drawing/2014/main" id="{9A5F58AA-B31A-D448-82FB-393E0FC924BE}"/>
              </a:ext>
            </a:extLst>
          </p:cNvPr>
          <p:cNvSpPr txBox="1"/>
          <p:nvPr/>
        </p:nvSpPr>
        <p:spPr>
          <a:xfrm>
            <a:off x="5948985" y="4815332"/>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12" name="TextBox 611">
            <a:extLst>
              <a:ext uri="{FF2B5EF4-FFF2-40B4-BE49-F238E27FC236}">
                <a16:creationId xmlns:a16="http://schemas.microsoft.com/office/drawing/2014/main" id="{AC12B972-2456-914C-8EA3-48D2159C78E0}"/>
              </a:ext>
            </a:extLst>
          </p:cNvPr>
          <p:cNvSpPr txBox="1"/>
          <p:nvPr/>
        </p:nvSpPr>
        <p:spPr>
          <a:xfrm>
            <a:off x="6444188" y="4815332"/>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13" name="TextBox 612">
            <a:extLst>
              <a:ext uri="{FF2B5EF4-FFF2-40B4-BE49-F238E27FC236}">
                <a16:creationId xmlns:a16="http://schemas.microsoft.com/office/drawing/2014/main" id="{C5B8D318-60C9-B84F-B790-0D4F112CBEBD}"/>
              </a:ext>
            </a:extLst>
          </p:cNvPr>
          <p:cNvSpPr txBox="1"/>
          <p:nvPr/>
        </p:nvSpPr>
        <p:spPr>
          <a:xfrm>
            <a:off x="5262893" y="4815332"/>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14" name="TextBox 613">
            <a:extLst>
              <a:ext uri="{FF2B5EF4-FFF2-40B4-BE49-F238E27FC236}">
                <a16:creationId xmlns:a16="http://schemas.microsoft.com/office/drawing/2014/main" id="{6E502C7D-75C2-5047-99CA-937EA6016D89}"/>
              </a:ext>
            </a:extLst>
          </p:cNvPr>
          <p:cNvSpPr txBox="1"/>
          <p:nvPr/>
        </p:nvSpPr>
        <p:spPr>
          <a:xfrm>
            <a:off x="6181057" y="505734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15" name="TextBox 614">
            <a:extLst>
              <a:ext uri="{FF2B5EF4-FFF2-40B4-BE49-F238E27FC236}">
                <a16:creationId xmlns:a16="http://schemas.microsoft.com/office/drawing/2014/main" id="{404CBF4F-6346-4545-89D8-E28C06AC4BD5}"/>
              </a:ext>
            </a:extLst>
          </p:cNvPr>
          <p:cNvSpPr txBox="1"/>
          <p:nvPr/>
        </p:nvSpPr>
        <p:spPr>
          <a:xfrm>
            <a:off x="5480467" y="505734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16" name="TextBox 615">
            <a:extLst>
              <a:ext uri="{FF2B5EF4-FFF2-40B4-BE49-F238E27FC236}">
                <a16:creationId xmlns:a16="http://schemas.microsoft.com/office/drawing/2014/main" id="{CD61D1E8-81A8-F444-92B0-2FA360BF4752}"/>
              </a:ext>
            </a:extLst>
          </p:cNvPr>
          <p:cNvSpPr txBox="1"/>
          <p:nvPr/>
        </p:nvSpPr>
        <p:spPr>
          <a:xfrm flipH="1">
            <a:off x="5714770" y="5057340"/>
            <a:ext cx="135491"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17" name="TextBox 616">
            <a:extLst>
              <a:ext uri="{FF2B5EF4-FFF2-40B4-BE49-F238E27FC236}">
                <a16:creationId xmlns:a16="http://schemas.microsoft.com/office/drawing/2014/main" id="{ED13C6FB-59E2-2E4B-AA13-092045274901}"/>
              </a:ext>
            </a:extLst>
          </p:cNvPr>
          <p:cNvSpPr txBox="1"/>
          <p:nvPr/>
        </p:nvSpPr>
        <p:spPr>
          <a:xfrm>
            <a:off x="5952747" y="505734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18" name="TextBox 617">
            <a:extLst>
              <a:ext uri="{FF2B5EF4-FFF2-40B4-BE49-F238E27FC236}">
                <a16:creationId xmlns:a16="http://schemas.microsoft.com/office/drawing/2014/main" id="{CF0C2228-6E85-5B46-8ACE-2AC073DC0FBF}"/>
              </a:ext>
            </a:extLst>
          </p:cNvPr>
          <p:cNvSpPr txBox="1"/>
          <p:nvPr/>
        </p:nvSpPr>
        <p:spPr>
          <a:xfrm>
            <a:off x="6447950" y="505734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19" name="TextBox 618">
            <a:extLst>
              <a:ext uri="{FF2B5EF4-FFF2-40B4-BE49-F238E27FC236}">
                <a16:creationId xmlns:a16="http://schemas.microsoft.com/office/drawing/2014/main" id="{39F30739-0921-5449-AC32-0959D24BBD66}"/>
              </a:ext>
            </a:extLst>
          </p:cNvPr>
          <p:cNvSpPr txBox="1"/>
          <p:nvPr/>
        </p:nvSpPr>
        <p:spPr>
          <a:xfrm>
            <a:off x="5266655" y="5057340"/>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20" name="TextBox 619">
            <a:extLst>
              <a:ext uri="{FF2B5EF4-FFF2-40B4-BE49-F238E27FC236}">
                <a16:creationId xmlns:a16="http://schemas.microsoft.com/office/drawing/2014/main" id="{83A3692F-CD08-9B4D-821F-D27323F540BD}"/>
              </a:ext>
            </a:extLst>
          </p:cNvPr>
          <p:cNvSpPr txBox="1"/>
          <p:nvPr/>
        </p:nvSpPr>
        <p:spPr>
          <a:xfrm>
            <a:off x="6173533" y="5314586"/>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21" name="TextBox 620">
            <a:extLst>
              <a:ext uri="{FF2B5EF4-FFF2-40B4-BE49-F238E27FC236}">
                <a16:creationId xmlns:a16="http://schemas.microsoft.com/office/drawing/2014/main" id="{11ECD714-2EC1-AC4A-8227-DC1E856E28C4}"/>
              </a:ext>
            </a:extLst>
          </p:cNvPr>
          <p:cNvSpPr txBox="1"/>
          <p:nvPr/>
        </p:nvSpPr>
        <p:spPr>
          <a:xfrm>
            <a:off x="5472943" y="5314586"/>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22" name="TextBox 621">
            <a:extLst>
              <a:ext uri="{FF2B5EF4-FFF2-40B4-BE49-F238E27FC236}">
                <a16:creationId xmlns:a16="http://schemas.microsoft.com/office/drawing/2014/main" id="{686807B3-4BA8-0744-B512-342ACB7EF45C}"/>
              </a:ext>
            </a:extLst>
          </p:cNvPr>
          <p:cNvSpPr txBox="1"/>
          <p:nvPr/>
        </p:nvSpPr>
        <p:spPr>
          <a:xfrm flipH="1">
            <a:off x="5707246" y="5314586"/>
            <a:ext cx="135491"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23" name="TextBox 622">
            <a:extLst>
              <a:ext uri="{FF2B5EF4-FFF2-40B4-BE49-F238E27FC236}">
                <a16:creationId xmlns:a16="http://schemas.microsoft.com/office/drawing/2014/main" id="{9DCA19E0-B175-3444-BF4B-69C43F53FD74}"/>
              </a:ext>
            </a:extLst>
          </p:cNvPr>
          <p:cNvSpPr txBox="1"/>
          <p:nvPr/>
        </p:nvSpPr>
        <p:spPr>
          <a:xfrm>
            <a:off x="5945223" y="5314586"/>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24" name="TextBox 623">
            <a:extLst>
              <a:ext uri="{FF2B5EF4-FFF2-40B4-BE49-F238E27FC236}">
                <a16:creationId xmlns:a16="http://schemas.microsoft.com/office/drawing/2014/main" id="{7ADAEA4F-FCCA-F345-A5E7-6E1F952DA0D1}"/>
              </a:ext>
            </a:extLst>
          </p:cNvPr>
          <p:cNvSpPr txBox="1"/>
          <p:nvPr/>
        </p:nvSpPr>
        <p:spPr>
          <a:xfrm>
            <a:off x="6440426" y="5314586"/>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25" name="TextBox 624">
            <a:extLst>
              <a:ext uri="{FF2B5EF4-FFF2-40B4-BE49-F238E27FC236}">
                <a16:creationId xmlns:a16="http://schemas.microsoft.com/office/drawing/2014/main" id="{B9847B6A-A883-4845-AAE7-9FF17AC73340}"/>
              </a:ext>
            </a:extLst>
          </p:cNvPr>
          <p:cNvSpPr txBox="1"/>
          <p:nvPr/>
        </p:nvSpPr>
        <p:spPr>
          <a:xfrm>
            <a:off x="5259131" y="5314586"/>
            <a:ext cx="162866"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626" name="TextBox 625">
            <a:extLst>
              <a:ext uri="{FF2B5EF4-FFF2-40B4-BE49-F238E27FC236}">
                <a16:creationId xmlns:a16="http://schemas.microsoft.com/office/drawing/2014/main" id="{AFE96B25-C6C5-3047-AB34-4D6D0CA2D380}"/>
              </a:ext>
            </a:extLst>
          </p:cNvPr>
          <p:cNvSpPr txBox="1"/>
          <p:nvPr/>
        </p:nvSpPr>
        <p:spPr>
          <a:xfrm>
            <a:off x="6177295" y="5556594"/>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27" name="TextBox 626">
            <a:extLst>
              <a:ext uri="{FF2B5EF4-FFF2-40B4-BE49-F238E27FC236}">
                <a16:creationId xmlns:a16="http://schemas.microsoft.com/office/drawing/2014/main" id="{6B40776F-7289-0940-B8E4-B888728B3163}"/>
              </a:ext>
            </a:extLst>
          </p:cNvPr>
          <p:cNvSpPr txBox="1"/>
          <p:nvPr/>
        </p:nvSpPr>
        <p:spPr>
          <a:xfrm>
            <a:off x="5476705" y="5556594"/>
            <a:ext cx="162866"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628" name="TextBox 627">
            <a:extLst>
              <a:ext uri="{FF2B5EF4-FFF2-40B4-BE49-F238E27FC236}">
                <a16:creationId xmlns:a16="http://schemas.microsoft.com/office/drawing/2014/main" id="{90171B9D-7DF8-F04F-9444-539F86395913}"/>
              </a:ext>
            </a:extLst>
          </p:cNvPr>
          <p:cNvSpPr txBox="1"/>
          <p:nvPr/>
        </p:nvSpPr>
        <p:spPr>
          <a:xfrm flipH="1">
            <a:off x="5711008" y="5556594"/>
            <a:ext cx="135491"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29" name="TextBox 628">
            <a:extLst>
              <a:ext uri="{FF2B5EF4-FFF2-40B4-BE49-F238E27FC236}">
                <a16:creationId xmlns:a16="http://schemas.microsoft.com/office/drawing/2014/main" id="{795889F4-D48A-474E-81F4-B3332EE870CB}"/>
              </a:ext>
            </a:extLst>
          </p:cNvPr>
          <p:cNvSpPr txBox="1"/>
          <p:nvPr/>
        </p:nvSpPr>
        <p:spPr>
          <a:xfrm>
            <a:off x="5948985" y="5556594"/>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30" name="TextBox 629">
            <a:extLst>
              <a:ext uri="{FF2B5EF4-FFF2-40B4-BE49-F238E27FC236}">
                <a16:creationId xmlns:a16="http://schemas.microsoft.com/office/drawing/2014/main" id="{9EE60840-4FDC-384E-B116-6DBC2E731470}"/>
              </a:ext>
            </a:extLst>
          </p:cNvPr>
          <p:cNvSpPr txBox="1"/>
          <p:nvPr/>
        </p:nvSpPr>
        <p:spPr>
          <a:xfrm>
            <a:off x="6444188" y="5556594"/>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31" name="TextBox 630">
            <a:extLst>
              <a:ext uri="{FF2B5EF4-FFF2-40B4-BE49-F238E27FC236}">
                <a16:creationId xmlns:a16="http://schemas.microsoft.com/office/drawing/2014/main" id="{883A6E68-FC76-6845-889D-95C873612CA1}"/>
              </a:ext>
            </a:extLst>
          </p:cNvPr>
          <p:cNvSpPr txBox="1"/>
          <p:nvPr/>
        </p:nvSpPr>
        <p:spPr>
          <a:xfrm>
            <a:off x="5262893" y="5556594"/>
            <a:ext cx="162866" cy="276999"/>
          </a:xfrm>
          <a:prstGeom prst="rect">
            <a:avLst/>
          </a:prstGeom>
          <a:noFill/>
        </p:spPr>
        <p:txBody>
          <a:bodyPr wrap="square" rtlCol="0">
            <a:spAutoFit/>
          </a:bodyPr>
          <a:lstStyle/>
          <a:p>
            <a:pPr defTabSz="685765"/>
            <a:r>
              <a:rPr lang="en-US" sz="1200" kern="0" dirty="0">
                <a:latin typeface="Arial" panose="020B0604020202020204" pitchFamily="34" charset="0"/>
              </a:rPr>
              <a:t>2</a:t>
            </a:r>
          </a:p>
        </p:txBody>
      </p:sp>
      <p:sp>
        <p:nvSpPr>
          <p:cNvPr id="632" name="TextBox 631">
            <a:extLst>
              <a:ext uri="{FF2B5EF4-FFF2-40B4-BE49-F238E27FC236}">
                <a16:creationId xmlns:a16="http://schemas.microsoft.com/office/drawing/2014/main" id="{20C5C1C1-721F-734A-96DF-F27E7A969732}"/>
              </a:ext>
            </a:extLst>
          </p:cNvPr>
          <p:cNvSpPr txBox="1"/>
          <p:nvPr/>
        </p:nvSpPr>
        <p:spPr>
          <a:xfrm>
            <a:off x="6180864" y="5808365"/>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33" name="TextBox 632">
            <a:extLst>
              <a:ext uri="{FF2B5EF4-FFF2-40B4-BE49-F238E27FC236}">
                <a16:creationId xmlns:a16="http://schemas.microsoft.com/office/drawing/2014/main" id="{2F7118EB-D408-1E4B-ABB9-9D553E8E8D5F}"/>
              </a:ext>
            </a:extLst>
          </p:cNvPr>
          <p:cNvSpPr txBox="1"/>
          <p:nvPr/>
        </p:nvSpPr>
        <p:spPr>
          <a:xfrm>
            <a:off x="5480274" y="5808365"/>
            <a:ext cx="162866" cy="276999"/>
          </a:xfrm>
          <a:prstGeom prst="rect">
            <a:avLst/>
          </a:prstGeom>
          <a:noFill/>
        </p:spPr>
        <p:txBody>
          <a:bodyPr wrap="square" rtlCol="0">
            <a:spAutoFit/>
          </a:bodyPr>
          <a:lstStyle/>
          <a:p>
            <a:pPr defTabSz="685765"/>
            <a:r>
              <a:rPr lang="en-US" sz="1200" kern="0" dirty="0">
                <a:latin typeface="Arial" panose="020B0604020202020204" pitchFamily="34" charset="0"/>
              </a:rPr>
              <a:t>2</a:t>
            </a:r>
          </a:p>
        </p:txBody>
      </p:sp>
      <p:sp>
        <p:nvSpPr>
          <p:cNvPr id="634" name="TextBox 633">
            <a:extLst>
              <a:ext uri="{FF2B5EF4-FFF2-40B4-BE49-F238E27FC236}">
                <a16:creationId xmlns:a16="http://schemas.microsoft.com/office/drawing/2014/main" id="{F06BC6E1-A542-B242-93EC-FBC6DF421605}"/>
              </a:ext>
            </a:extLst>
          </p:cNvPr>
          <p:cNvSpPr txBox="1"/>
          <p:nvPr/>
        </p:nvSpPr>
        <p:spPr>
          <a:xfrm flipH="1">
            <a:off x="5714577" y="5808365"/>
            <a:ext cx="135491"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635" name="TextBox 634">
            <a:extLst>
              <a:ext uri="{FF2B5EF4-FFF2-40B4-BE49-F238E27FC236}">
                <a16:creationId xmlns:a16="http://schemas.microsoft.com/office/drawing/2014/main" id="{C3D80A39-C363-DE4F-AF27-B104CF94D77F}"/>
              </a:ext>
            </a:extLst>
          </p:cNvPr>
          <p:cNvSpPr txBox="1"/>
          <p:nvPr/>
        </p:nvSpPr>
        <p:spPr>
          <a:xfrm>
            <a:off x="5952553" y="5808365"/>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36" name="TextBox 635">
            <a:extLst>
              <a:ext uri="{FF2B5EF4-FFF2-40B4-BE49-F238E27FC236}">
                <a16:creationId xmlns:a16="http://schemas.microsoft.com/office/drawing/2014/main" id="{7B351E75-DD55-ED44-B337-9516C509FE98}"/>
              </a:ext>
            </a:extLst>
          </p:cNvPr>
          <p:cNvSpPr txBox="1"/>
          <p:nvPr/>
        </p:nvSpPr>
        <p:spPr>
          <a:xfrm>
            <a:off x="6447757" y="5808365"/>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37" name="TextBox 636">
            <a:extLst>
              <a:ext uri="{FF2B5EF4-FFF2-40B4-BE49-F238E27FC236}">
                <a16:creationId xmlns:a16="http://schemas.microsoft.com/office/drawing/2014/main" id="{9BAB07EC-2CEB-1E46-93D1-659D71CA045F}"/>
              </a:ext>
            </a:extLst>
          </p:cNvPr>
          <p:cNvSpPr txBox="1"/>
          <p:nvPr/>
        </p:nvSpPr>
        <p:spPr>
          <a:xfrm>
            <a:off x="5266462" y="5808365"/>
            <a:ext cx="162866"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638" name="TextBox 637">
            <a:extLst>
              <a:ext uri="{FF2B5EF4-FFF2-40B4-BE49-F238E27FC236}">
                <a16:creationId xmlns:a16="http://schemas.microsoft.com/office/drawing/2014/main" id="{63F0BDCC-32F9-0D40-ABC5-933318CC6DD8}"/>
              </a:ext>
            </a:extLst>
          </p:cNvPr>
          <p:cNvSpPr txBox="1"/>
          <p:nvPr/>
        </p:nvSpPr>
        <p:spPr>
          <a:xfrm>
            <a:off x="6184626" y="6050372"/>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39" name="TextBox 638">
            <a:extLst>
              <a:ext uri="{FF2B5EF4-FFF2-40B4-BE49-F238E27FC236}">
                <a16:creationId xmlns:a16="http://schemas.microsoft.com/office/drawing/2014/main" id="{FA9AD490-998A-3D42-B3A0-7FD26DEF70B9}"/>
              </a:ext>
            </a:extLst>
          </p:cNvPr>
          <p:cNvSpPr txBox="1"/>
          <p:nvPr/>
        </p:nvSpPr>
        <p:spPr>
          <a:xfrm>
            <a:off x="5484036" y="6050372"/>
            <a:ext cx="162866"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640" name="TextBox 639">
            <a:extLst>
              <a:ext uri="{FF2B5EF4-FFF2-40B4-BE49-F238E27FC236}">
                <a16:creationId xmlns:a16="http://schemas.microsoft.com/office/drawing/2014/main" id="{30DE654B-652B-0444-90CC-88211B937DB5}"/>
              </a:ext>
            </a:extLst>
          </p:cNvPr>
          <p:cNvSpPr txBox="1"/>
          <p:nvPr/>
        </p:nvSpPr>
        <p:spPr>
          <a:xfrm flipH="1">
            <a:off x="5718339" y="6050372"/>
            <a:ext cx="135491" cy="276999"/>
          </a:xfrm>
          <a:prstGeom prst="rect">
            <a:avLst/>
          </a:prstGeom>
          <a:noFill/>
        </p:spPr>
        <p:txBody>
          <a:bodyPr wrap="square" rtlCol="0">
            <a:spAutoFit/>
          </a:bodyPr>
          <a:lstStyle/>
          <a:p>
            <a:pPr defTabSz="685765"/>
            <a:r>
              <a:rPr lang="en-US" sz="1200" kern="0" dirty="0">
                <a:latin typeface="Arial" panose="020B0604020202020204" pitchFamily="34" charset="0"/>
              </a:rPr>
              <a:t>1</a:t>
            </a:r>
          </a:p>
        </p:txBody>
      </p:sp>
      <p:sp>
        <p:nvSpPr>
          <p:cNvPr id="641" name="TextBox 640">
            <a:extLst>
              <a:ext uri="{FF2B5EF4-FFF2-40B4-BE49-F238E27FC236}">
                <a16:creationId xmlns:a16="http://schemas.microsoft.com/office/drawing/2014/main" id="{079CBFCB-5DF1-5C47-88AA-A3AC5C5254B7}"/>
              </a:ext>
            </a:extLst>
          </p:cNvPr>
          <p:cNvSpPr txBox="1"/>
          <p:nvPr/>
        </p:nvSpPr>
        <p:spPr>
          <a:xfrm>
            <a:off x="5956315" y="6050372"/>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42" name="TextBox 641">
            <a:extLst>
              <a:ext uri="{FF2B5EF4-FFF2-40B4-BE49-F238E27FC236}">
                <a16:creationId xmlns:a16="http://schemas.microsoft.com/office/drawing/2014/main" id="{42D3C9D8-5B81-D641-9775-CC8F6E0F4216}"/>
              </a:ext>
            </a:extLst>
          </p:cNvPr>
          <p:cNvSpPr txBox="1"/>
          <p:nvPr/>
        </p:nvSpPr>
        <p:spPr>
          <a:xfrm>
            <a:off x="6451519" y="6050372"/>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43" name="TextBox 642">
            <a:extLst>
              <a:ext uri="{FF2B5EF4-FFF2-40B4-BE49-F238E27FC236}">
                <a16:creationId xmlns:a16="http://schemas.microsoft.com/office/drawing/2014/main" id="{B8629845-7052-644A-BC72-3813B6EA74B4}"/>
              </a:ext>
            </a:extLst>
          </p:cNvPr>
          <p:cNvSpPr txBox="1"/>
          <p:nvPr/>
        </p:nvSpPr>
        <p:spPr>
          <a:xfrm>
            <a:off x="5270224" y="6050372"/>
            <a:ext cx="162866" cy="276999"/>
          </a:xfrm>
          <a:prstGeom prst="rect">
            <a:avLst/>
          </a:prstGeom>
          <a:noFill/>
        </p:spPr>
        <p:txBody>
          <a:bodyPr wrap="square" rtlCol="0">
            <a:spAutoFit/>
          </a:bodyPr>
          <a:lstStyle/>
          <a:p>
            <a:pPr defTabSz="685765"/>
            <a:r>
              <a:rPr lang="en-US" sz="1200" kern="0" dirty="0">
                <a:solidFill>
                  <a:schemeClr val="bg1"/>
                </a:solidFill>
                <a:latin typeface="Arial" panose="020B0604020202020204" pitchFamily="34" charset="0"/>
              </a:rPr>
              <a:t>1</a:t>
            </a:r>
          </a:p>
        </p:txBody>
      </p:sp>
      <p:sp>
        <p:nvSpPr>
          <p:cNvPr id="644" name="TextBox 643">
            <a:extLst>
              <a:ext uri="{FF2B5EF4-FFF2-40B4-BE49-F238E27FC236}">
                <a16:creationId xmlns:a16="http://schemas.microsoft.com/office/drawing/2014/main" id="{047C098A-6922-B34C-A850-7D29ADE1618A}"/>
              </a:ext>
            </a:extLst>
          </p:cNvPr>
          <p:cNvSpPr txBox="1"/>
          <p:nvPr/>
        </p:nvSpPr>
        <p:spPr>
          <a:xfrm>
            <a:off x="5746823" y="6426434"/>
            <a:ext cx="699360" cy="415498"/>
          </a:xfrm>
          <a:prstGeom prst="rect">
            <a:avLst/>
          </a:prstGeom>
          <a:noFill/>
        </p:spPr>
        <p:txBody>
          <a:bodyPr wrap="square" rtlCol="0">
            <a:spAutoFit/>
          </a:bodyPr>
          <a:lstStyle/>
          <a:p>
            <a:r>
              <a:rPr lang="en-US" sz="2100" b="1" dirty="0">
                <a:latin typeface="Arial" panose="020B0604020202020204" pitchFamily="34" charset="0"/>
              </a:rPr>
              <a:t>L</a:t>
            </a:r>
            <a:r>
              <a:rPr lang="en-US" sz="2100" b="1" baseline="30000" dirty="0">
                <a:latin typeface="Arial" panose="020B0604020202020204" pitchFamily="34" charset="0"/>
              </a:rPr>
              <a:t>2</a:t>
            </a:r>
          </a:p>
        </p:txBody>
      </p:sp>
      <p:sp>
        <p:nvSpPr>
          <p:cNvPr id="273" name="Title 1">
            <a:extLst>
              <a:ext uri="{FF2B5EF4-FFF2-40B4-BE49-F238E27FC236}">
                <a16:creationId xmlns:a16="http://schemas.microsoft.com/office/drawing/2014/main" id="{B65B94CF-4CE6-234D-8746-5887519C52F8}"/>
              </a:ext>
            </a:extLst>
          </p:cNvPr>
          <p:cNvSpPr>
            <a:spLocks noGrp="1"/>
          </p:cNvSpPr>
          <p:nvPr>
            <p:ph type="title"/>
          </p:nvPr>
        </p:nvSpPr>
        <p:spPr>
          <a:xfrm>
            <a:off x="166688" y="192088"/>
            <a:ext cx="8977312" cy="889000"/>
          </a:xfrm>
        </p:spPr>
        <p:txBody>
          <a:bodyPr/>
          <a:lstStyle/>
          <a:p>
            <a:r>
              <a:rPr lang="en-US" dirty="0"/>
              <a:t>Exercise 13: </a:t>
            </a:r>
            <a:r>
              <a:rPr lang="en-US" sz="1800" dirty="0"/>
              <a:t>Third solution – work with lower triangular matrices only</a:t>
            </a:r>
          </a:p>
        </p:txBody>
      </p:sp>
      <p:sp>
        <p:nvSpPr>
          <p:cNvPr id="274" name="TextBox 273">
            <a:extLst>
              <a:ext uri="{FF2B5EF4-FFF2-40B4-BE49-F238E27FC236}">
                <a16:creationId xmlns:a16="http://schemas.microsoft.com/office/drawing/2014/main" id="{F189C7C7-CAEE-4E08-AA8B-47A062EC32BC}"/>
              </a:ext>
            </a:extLst>
          </p:cNvPr>
          <p:cNvSpPr txBox="1"/>
          <p:nvPr/>
        </p:nvSpPr>
        <p:spPr>
          <a:xfrm>
            <a:off x="162926" y="832524"/>
            <a:ext cx="8556822" cy="1169551"/>
          </a:xfrm>
          <a:prstGeom prst="rect">
            <a:avLst/>
          </a:prstGeom>
          <a:noFill/>
          <a:ln>
            <a:solidFill>
              <a:srgbClr val="002060"/>
            </a:solidFill>
          </a:ln>
        </p:spPr>
        <p:txBody>
          <a:bodyPr wrap="square" rtlCol="0">
            <a:spAutoFit/>
          </a:bodyPr>
          <a:lstStyle/>
          <a:p>
            <a:r>
              <a:rPr lang="en-US" sz="1400" b="1" dirty="0">
                <a:solidFill>
                  <a:srgbClr val="008000"/>
                </a:solidFill>
                <a:latin typeface="Courier New" panose="02070309020205020404" pitchFamily="49" charset="0"/>
                <a:cs typeface="Courier New" panose="02070309020205020404" pitchFamily="49" charset="0"/>
              </a:rPr>
              <a:t>def </a:t>
            </a:r>
            <a:r>
              <a:rPr lang="en-US" sz="1400" b="1" dirty="0">
                <a:solidFill>
                  <a:srgbClr val="0070C0"/>
                </a:solidFill>
                <a:latin typeface="Courier New" panose="02070309020205020404" pitchFamily="49" charset="0"/>
                <a:cs typeface="Courier New" panose="02070309020205020404" pitchFamily="49" charset="0"/>
              </a:rPr>
              <a:t>TriCount3</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inGraph</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L = </a:t>
            </a:r>
            <a:r>
              <a:rPr lang="en-US" sz="1400" b="1" dirty="0" err="1">
                <a:latin typeface="Courier New" panose="02070309020205020404" pitchFamily="49" charset="0"/>
                <a:cs typeface="Courier New" panose="02070309020205020404" pitchFamily="49" charset="0"/>
              </a:rPr>
              <a:t>inGraph.tril</a:t>
            </a:r>
            <a:r>
              <a:rPr lang="en-US" sz="1400" b="1" dirty="0">
                <a:latin typeface="Courier New" panose="02070309020205020404" pitchFamily="49" charset="0"/>
                <a:cs typeface="Courier New" panose="02070309020205020404" pitchFamily="49" charset="0"/>
              </a:rPr>
              <a:t>(-1) </a:t>
            </a:r>
          </a:p>
          <a:p>
            <a:r>
              <a:rPr lang="en-US" sz="1400" b="1" dirty="0">
                <a:latin typeface="Courier New" panose="02070309020205020404" pitchFamily="49" charset="0"/>
                <a:cs typeface="Courier New" panose="02070309020205020404" pitchFamily="49" charset="0"/>
              </a:rPr>
              <a:t>    T = </a:t>
            </a:r>
            <a:r>
              <a:rPr lang="en-US" sz="1400" b="1" dirty="0" err="1">
                <a:latin typeface="Courier New" panose="02070309020205020404" pitchFamily="49" charset="0"/>
                <a:cs typeface="Courier New" panose="02070309020205020404" pitchFamily="49" charset="0"/>
              </a:rPr>
              <a:t>L.mxm</a:t>
            </a:r>
            <a:r>
              <a:rPr lang="en-US" sz="1400" b="1" dirty="0">
                <a:latin typeface="Courier New" panose="02070309020205020404" pitchFamily="49" charset="0"/>
                <a:cs typeface="Courier New" panose="02070309020205020404" pitchFamily="49" charset="0"/>
              </a:rPr>
              <a:t>(L, semiring=grb.types.UINT64.PLUS_TIMES, mask=L)</a:t>
            </a:r>
          </a:p>
          <a:p>
            <a:r>
              <a:rPr lang="en-US" sz="1400" b="1" dirty="0">
                <a:latin typeface="Courier New" panose="02070309020205020404" pitchFamily="49" charset="0"/>
                <a:cs typeface="Courier New" panose="02070309020205020404" pitchFamily="49" charset="0"/>
              </a:rPr>
              <a:t>    red = </a:t>
            </a:r>
            <a:r>
              <a:rPr lang="en-US" sz="1400" b="1" dirty="0" err="1">
                <a:latin typeface="Courier New" panose="02070309020205020404" pitchFamily="49" charset="0"/>
                <a:cs typeface="Courier New" panose="02070309020205020404" pitchFamily="49" charset="0"/>
              </a:rPr>
              <a:t>T.reduce_int</a:t>
            </a:r>
            <a:r>
              <a:rPr lang="en-US" sz="1400" b="1" dirty="0">
                <a:latin typeface="Courier New" panose="02070309020205020404" pitchFamily="49" charset="0"/>
                <a:cs typeface="Courier New" panose="02070309020205020404" pitchFamily="49" charset="0"/>
              </a:rPr>
              <a:t>(grb.types.UINT64.PLUS_MONOID)</a:t>
            </a:r>
          </a:p>
          <a:p>
            <a:r>
              <a:rPr lang="en-US" sz="1400" b="1" dirty="0">
                <a:solidFill>
                  <a:srgbClr val="008000"/>
                </a:solidFill>
                <a:latin typeface="Courier New" panose="02070309020205020404" pitchFamily="49" charset="0"/>
                <a:cs typeface="Courier New" panose="02070309020205020404" pitchFamily="49" charset="0"/>
              </a:rPr>
              <a:t>    return</a:t>
            </a:r>
            <a:r>
              <a:rPr lang="en-US" sz="1400" b="1" dirty="0">
                <a:latin typeface="Courier New" panose="02070309020205020404" pitchFamily="49" charset="0"/>
                <a:cs typeface="Courier New" panose="02070309020205020404" pitchFamily="49" charset="0"/>
              </a:rPr>
              <a:t> red</a:t>
            </a:r>
            <a:endParaRPr lang="en-US" sz="1400" b="1" dirty="0">
              <a:solidFill>
                <a:srgbClr val="008000"/>
              </a:solidFill>
              <a:latin typeface="Courier New" panose="02070309020205020404" pitchFamily="49" charset="0"/>
              <a:cs typeface="Courier New" panose="02070309020205020404" pitchFamily="49" charset="0"/>
            </a:endParaRPr>
          </a:p>
        </p:txBody>
      </p:sp>
      <p:sp>
        <p:nvSpPr>
          <p:cNvPr id="275" name="TextBox 274">
            <a:extLst>
              <a:ext uri="{FF2B5EF4-FFF2-40B4-BE49-F238E27FC236}">
                <a16:creationId xmlns:a16="http://schemas.microsoft.com/office/drawing/2014/main" id="{2DF16269-7143-47C8-A133-A00F45C1CDC8}"/>
              </a:ext>
            </a:extLst>
          </p:cNvPr>
          <p:cNvSpPr txBox="1"/>
          <p:nvPr/>
        </p:nvSpPr>
        <p:spPr>
          <a:xfrm>
            <a:off x="2896987" y="1665403"/>
            <a:ext cx="5562470" cy="307777"/>
          </a:xfrm>
          <a:prstGeom prst="rect">
            <a:avLst/>
          </a:prstGeom>
          <a:noFill/>
        </p:spPr>
        <p:txBody>
          <a:bodyPr wrap="square" rtlCol="0">
            <a:spAutoFit/>
          </a:bodyPr>
          <a:lstStyle/>
          <a:p>
            <a:r>
              <a:rPr lang="en-US" sz="1400" dirty="0">
                <a:solidFill>
                  <a:srgbClr val="C00000"/>
                </a:solidFill>
                <a:sym typeface="Wingdings" pitchFamily="2" charset="2"/>
              </a:rPr>
              <a:t> Counts each triangle once (hi-mid-lo wedge closed by hi-lo edge)</a:t>
            </a:r>
            <a:endParaRPr lang="en-US" sz="1400" dirty="0">
              <a:solidFill>
                <a:srgbClr val="C00000"/>
              </a:solidFill>
            </a:endParaRPr>
          </a:p>
        </p:txBody>
      </p:sp>
    </p:spTree>
    <p:extLst>
      <p:ext uri="{BB962C8B-B14F-4D97-AF65-F5344CB8AC3E}">
        <p14:creationId xmlns:p14="http://schemas.microsoft.com/office/powerpoint/2010/main" val="2523517296"/>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8B1E-D375-3640-BC0A-705E4FF525E5}"/>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1F6FFE55-2A71-0F4C-85A6-109EFB0B6B3A}"/>
              </a:ext>
            </a:extLst>
          </p:cNvPr>
          <p:cNvSpPr>
            <a:spLocks noGrp="1"/>
          </p:cNvSpPr>
          <p:nvPr>
            <p:ph idx="1"/>
          </p:nvPr>
        </p:nvSpPr>
        <p:spPr>
          <a:xfrm>
            <a:off x="778342" y="1141413"/>
            <a:ext cx="8157839" cy="4840287"/>
          </a:xfrm>
        </p:spPr>
        <p:txBody>
          <a:bodyPr/>
          <a:lstStyle/>
          <a:p>
            <a:r>
              <a:rPr lang="en-US" dirty="0"/>
              <a:t>Graphs and Linear Algebra</a:t>
            </a:r>
          </a:p>
          <a:p>
            <a:r>
              <a:rPr lang="en-US" dirty="0"/>
              <a:t>The </a:t>
            </a:r>
            <a:r>
              <a:rPr lang="en-US" dirty="0" err="1"/>
              <a:t>GraphBLAS</a:t>
            </a:r>
            <a:r>
              <a:rPr lang="en-US" dirty="0"/>
              <a:t> API and Adjacency Matrices</a:t>
            </a:r>
          </a:p>
          <a:p>
            <a:r>
              <a:rPr lang="en-US" dirty="0" err="1"/>
              <a:t>GraphBLAS</a:t>
            </a:r>
            <a:r>
              <a:rPr lang="en-US" dirty="0"/>
              <a:t> Operations</a:t>
            </a:r>
          </a:p>
          <a:p>
            <a:r>
              <a:rPr lang="en-US" dirty="0" err="1"/>
              <a:t>Pygraphblas</a:t>
            </a:r>
            <a:r>
              <a:rPr lang="en-US" dirty="0"/>
              <a:t> and modifying the behavior of operations.</a:t>
            </a:r>
          </a:p>
          <a:p>
            <a:r>
              <a:rPr lang="en-US" dirty="0"/>
              <a:t>Graph Algorithms expressed with </a:t>
            </a:r>
            <a:r>
              <a:rPr lang="en-US" dirty="0" err="1"/>
              <a:t>GraphBLAS</a:t>
            </a:r>
            <a:endParaRPr lang="en-US" dirty="0"/>
          </a:p>
          <a:p>
            <a:pPr lvl="1"/>
            <a:r>
              <a:rPr lang="en-US" dirty="0"/>
              <a:t>Breadth-First Traversal</a:t>
            </a:r>
          </a:p>
          <a:p>
            <a:pPr lvl="1"/>
            <a:r>
              <a:rPr lang="en-US" dirty="0"/>
              <a:t>Connected Components</a:t>
            </a:r>
          </a:p>
          <a:p>
            <a:pPr lvl="1"/>
            <a:r>
              <a:rPr lang="en-US" dirty="0"/>
              <a:t>Triangle Counting</a:t>
            </a:r>
          </a:p>
          <a:p>
            <a:pPr lvl="1"/>
            <a:r>
              <a:rPr lang="en-US" dirty="0"/>
              <a:t>PageRank</a:t>
            </a:r>
          </a:p>
        </p:txBody>
      </p:sp>
      <p:sp>
        <p:nvSpPr>
          <p:cNvPr id="4" name="Slide Number Placeholder 3">
            <a:extLst>
              <a:ext uri="{FF2B5EF4-FFF2-40B4-BE49-F238E27FC236}">
                <a16:creationId xmlns:a16="http://schemas.microsoft.com/office/drawing/2014/main" id="{47A0324B-610E-A749-B17A-8FD7E6D791BD}"/>
              </a:ext>
            </a:extLst>
          </p:cNvPr>
          <p:cNvSpPr>
            <a:spLocks noGrp="1"/>
          </p:cNvSpPr>
          <p:nvPr>
            <p:ph type="sldNum" sz="quarter" idx="10"/>
          </p:nvPr>
        </p:nvSpPr>
        <p:spPr>
          <a:xfrm>
            <a:off x="8573845" y="6551613"/>
            <a:ext cx="570155" cy="304800"/>
          </a:xfrm>
        </p:spPr>
        <p:txBody>
          <a:bodyPr/>
          <a:lstStyle/>
          <a:p>
            <a:pPr algn="r">
              <a:defRPr/>
            </a:pPr>
            <a:fld id="{0C933AAA-F64E-4748-8A99-DCC60F15C72A}" type="slidenum">
              <a:rPr lang="en-US" smtClean="0">
                <a:solidFill>
                  <a:srgbClr val="000000"/>
                </a:solidFill>
                <a:ea typeface="ＭＳ Ｐゴシック" pitchFamily="34" charset="-128"/>
              </a:rPr>
              <a:pPr algn="r">
                <a:defRPr/>
              </a:pPr>
              <a:t>126</a:t>
            </a:fld>
            <a:endParaRPr lang="en-US" dirty="0">
              <a:solidFill>
                <a:srgbClr val="000000"/>
              </a:solidFill>
              <a:ea typeface="ＭＳ Ｐゴシック" pitchFamily="34" charset="-128"/>
            </a:endParaRPr>
          </a:p>
        </p:txBody>
      </p:sp>
      <p:sp>
        <p:nvSpPr>
          <p:cNvPr id="5" name="Right Arrow 4">
            <a:extLst>
              <a:ext uri="{FF2B5EF4-FFF2-40B4-BE49-F238E27FC236}">
                <a16:creationId xmlns:a16="http://schemas.microsoft.com/office/drawing/2014/main" id="{8D529648-ED84-2A44-9090-39261BC0CCCB}"/>
              </a:ext>
            </a:extLst>
          </p:cNvPr>
          <p:cNvSpPr/>
          <p:nvPr/>
        </p:nvSpPr>
        <p:spPr bwMode="auto">
          <a:xfrm>
            <a:off x="529689" y="4413143"/>
            <a:ext cx="497305" cy="346659"/>
          </a:xfrm>
          <a:prstGeom prst="rightArrow">
            <a:avLst/>
          </a:prstGeom>
          <a:solidFill>
            <a:srgbClr val="7030A0"/>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1218309543"/>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PageRank</a:t>
            </a:r>
          </a:p>
        </p:txBody>
      </p:sp>
      <p:sp>
        <p:nvSpPr>
          <p:cNvPr id="3" name="Content Placeholder 2"/>
          <p:cNvSpPr>
            <a:spLocks noGrp="1"/>
          </p:cNvSpPr>
          <p:nvPr>
            <p:ph idx="1"/>
          </p:nvPr>
        </p:nvSpPr>
        <p:spPr>
          <a:xfrm>
            <a:off x="455613" y="1002040"/>
            <a:ext cx="8272462" cy="4840287"/>
          </a:xfrm>
        </p:spPr>
        <p:txBody>
          <a:bodyPr/>
          <a:lstStyle/>
          <a:p>
            <a:r>
              <a:rPr lang="en-US" dirty="0"/>
              <a:t>PageRank algorithm</a:t>
            </a:r>
          </a:p>
          <a:p>
            <a:pPr lvl="1"/>
            <a:r>
              <a:rPr lang="en-US" dirty="0"/>
              <a:t>Given a set of webpages (vertices), each page containing hyperlinks (edges) to other pages, the PageRank algorithm gives a measure of the </a:t>
            </a:r>
            <a:r>
              <a:rPr lang="en-US" i="1" dirty="0"/>
              <a:t>importance</a:t>
            </a:r>
            <a:r>
              <a:rPr lang="en-US" dirty="0"/>
              <a:t> of each page</a:t>
            </a:r>
          </a:p>
          <a:p>
            <a:pPr lvl="1"/>
            <a:r>
              <a:rPr lang="en-US" dirty="0"/>
              <a:t>The intuition is that (1) more important pages will receive more links from other pages and (2) links from more important pages count more than links from less important pages</a:t>
            </a:r>
          </a:p>
          <a:p>
            <a:pPr lvl="1"/>
            <a:r>
              <a:rPr lang="en-US" dirty="0"/>
              <a:t>This is an iterative algorithm that converges to a fixed-point</a:t>
            </a:r>
          </a:p>
          <a:p>
            <a:pPr lvl="1"/>
            <a:r>
              <a:rPr lang="en-US" dirty="0"/>
              <a:t>For this exercise, the graph will consist </a:t>
            </a:r>
            <a:r>
              <a:rPr lang="en-US"/>
              <a:t>of directed </a:t>
            </a:r>
            <a:r>
              <a:rPr lang="en-US" dirty="0"/>
              <a:t>edges, to simulate the unidirectional nature of hyperlinks</a:t>
            </a:r>
          </a:p>
        </p:txBody>
      </p:sp>
      <p:sp>
        <p:nvSpPr>
          <p:cNvPr id="4" name="Slide Number Placeholder 3"/>
          <p:cNvSpPr>
            <a:spLocks noGrp="1"/>
          </p:cNvSpPr>
          <p:nvPr>
            <p:ph type="sldNum" sz="quarter" idx="10"/>
          </p:nvPr>
        </p:nvSpPr>
        <p:spPr>
          <a:xfrm>
            <a:off x="8498541" y="6551613"/>
            <a:ext cx="645459" cy="30480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127</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grpSp>
        <p:nvGrpSpPr>
          <p:cNvPr id="43" name="Group 42">
            <a:extLst>
              <a:ext uri="{FF2B5EF4-FFF2-40B4-BE49-F238E27FC236}">
                <a16:creationId xmlns:a16="http://schemas.microsoft.com/office/drawing/2014/main" id="{6DB59652-84BA-430C-959B-23389414997D}"/>
              </a:ext>
            </a:extLst>
          </p:cNvPr>
          <p:cNvGrpSpPr/>
          <p:nvPr/>
        </p:nvGrpSpPr>
        <p:grpSpPr>
          <a:xfrm>
            <a:off x="3205412" y="4328772"/>
            <a:ext cx="2908050" cy="2375241"/>
            <a:chOff x="1223785" y="3766524"/>
            <a:chExt cx="2791124" cy="2186461"/>
          </a:xfrm>
        </p:grpSpPr>
        <p:grpSp>
          <p:nvGrpSpPr>
            <p:cNvPr id="44" name="Group 43">
              <a:extLst>
                <a:ext uri="{FF2B5EF4-FFF2-40B4-BE49-F238E27FC236}">
                  <a16:creationId xmlns:a16="http://schemas.microsoft.com/office/drawing/2014/main" id="{90F4FBE9-6327-4023-8338-2930D02AB65A}"/>
                </a:ext>
              </a:extLst>
            </p:cNvPr>
            <p:cNvGrpSpPr/>
            <p:nvPr/>
          </p:nvGrpSpPr>
          <p:grpSpPr>
            <a:xfrm>
              <a:off x="1335803" y="4157242"/>
              <a:ext cx="219364" cy="718577"/>
              <a:chOff x="1335803" y="4157242"/>
              <a:chExt cx="219364" cy="718577"/>
            </a:xfrm>
          </p:grpSpPr>
          <p:sp>
            <p:nvSpPr>
              <p:cNvPr id="123" name="Line 24">
                <a:extLst>
                  <a:ext uri="{FF2B5EF4-FFF2-40B4-BE49-F238E27FC236}">
                    <a16:creationId xmlns:a16="http://schemas.microsoft.com/office/drawing/2014/main" id="{F5986BC5-6CB5-4561-AB7C-DE1ED6FF8D93}"/>
                  </a:ext>
                </a:extLst>
              </p:cNvPr>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24" name="Freeform 25">
                <a:extLst>
                  <a:ext uri="{FF2B5EF4-FFF2-40B4-BE49-F238E27FC236}">
                    <a16:creationId xmlns:a16="http://schemas.microsoft.com/office/drawing/2014/main" id="{932F71CE-18E3-4AF7-96B7-5AA612791050}"/>
                  </a:ext>
                </a:extLst>
              </p:cNvPr>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45" name="Group 44">
              <a:extLst>
                <a:ext uri="{FF2B5EF4-FFF2-40B4-BE49-F238E27FC236}">
                  <a16:creationId xmlns:a16="http://schemas.microsoft.com/office/drawing/2014/main" id="{1E5A1F7E-13B6-473B-A06D-FC61D6FB311D}"/>
                </a:ext>
              </a:extLst>
            </p:cNvPr>
            <p:cNvGrpSpPr/>
            <p:nvPr/>
          </p:nvGrpSpPr>
          <p:grpSpPr>
            <a:xfrm>
              <a:off x="1571763" y="4183811"/>
              <a:ext cx="219364" cy="718577"/>
              <a:chOff x="1571763" y="4183811"/>
              <a:chExt cx="219364" cy="718577"/>
            </a:xfrm>
          </p:grpSpPr>
          <p:sp>
            <p:nvSpPr>
              <p:cNvPr id="121" name="Line 27">
                <a:extLst>
                  <a:ext uri="{FF2B5EF4-FFF2-40B4-BE49-F238E27FC236}">
                    <a16:creationId xmlns:a16="http://schemas.microsoft.com/office/drawing/2014/main" id="{B9B775F2-773E-4960-B0ED-C2C8AFCB5EA5}"/>
                  </a:ext>
                </a:extLst>
              </p:cNvPr>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22" name="Freeform 28">
                <a:extLst>
                  <a:ext uri="{FF2B5EF4-FFF2-40B4-BE49-F238E27FC236}">
                    <a16:creationId xmlns:a16="http://schemas.microsoft.com/office/drawing/2014/main" id="{D98C7D2D-D483-4206-874A-43314B817FF4}"/>
                  </a:ext>
                </a:extLst>
              </p:cNvPr>
              <p:cNvSpPr>
                <a:spLocks/>
              </p:cNvSpPr>
              <p:nvPr/>
            </p:nvSpPr>
            <p:spPr bwMode="auto">
              <a:xfrm flipH="1" flipV="1">
                <a:off x="1571763" y="4183811"/>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46" name="Group 45">
              <a:extLst>
                <a:ext uri="{FF2B5EF4-FFF2-40B4-BE49-F238E27FC236}">
                  <a16:creationId xmlns:a16="http://schemas.microsoft.com/office/drawing/2014/main" id="{2FC4E487-21F6-4F30-9F7F-84C79E0B0DFA}"/>
                </a:ext>
              </a:extLst>
            </p:cNvPr>
            <p:cNvGrpSpPr/>
            <p:nvPr/>
          </p:nvGrpSpPr>
          <p:grpSpPr>
            <a:xfrm>
              <a:off x="1555166" y="3962540"/>
              <a:ext cx="1121352" cy="186298"/>
              <a:chOff x="1555166" y="3962540"/>
              <a:chExt cx="1121352" cy="186298"/>
            </a:xfrm>
          </p:grpSpPr>
          <p:sp>
            <p:nvSpPr>
              <p:cNvPr id="119" name="Line 30">
                <a:extLst>
                  <a:ext uri="{FF2B5EF4-FFF2-40B4-BE49-F238E27FC236}">
                    <a16:creationId xmlns:a16="http://schemas.microsoft.com/office/drawing/2014/main" id="{69E22A7A-D369-4C3D-8E87-061E57D00B5C}"/>
                  </a:ext>
                </a:extLst>
              </p:cNvPr>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20" name="Freeform 31">
                <a:extLst>
                  <a:ext uri="{FF2B5EF4-FFF2-40B4-BE49-F238E27FC236}">
                    <a16:creationId xmlns:a16="http://schemas.microsoft.com/office/drawing/2014/main" id="{1603A033-28CD-4A52-8E90-D102521077D6}"/>
                  </a:ext>
                </a:extLst>
              </p:cNvPr>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47" name="Group 46">
              <a:extLst>
                <a:ext uri="{FF2B5EF4-FFF2-40B4-BE49-F238E27FC236}">
                  <a16:creationId xmlns:a16="http://schemas.microsoft.com/office/drawing/2014/main" id="{74451A61-ACEB-4E2D-B98A-D4B06B839783}"/>
                </a:ext>
              </a:extLst>
            </p:cNvPr>
            <p:cNvGrpSpPr/>
            <p:nvPr/>
          </p:nvGrpSpPr>
          <p:grpSpPr>
            <a:xfrm>
              <a:off x="1563825" y="4891227"/>
              <a:ext cx="1121352" cy="732585"/>
              <a:chOff x="1563825" y="4891227"/>
              <a:chExt cx="1121352" cy="732585"/>
            </a:xfrm>
          </p:grpSpPr>
          <p:sp>
            <p:nvSpPr>
              <p:cNvPr id="117" name="Line 34">
                <a:extLst>
                  <a:ext uri="{FF2B5EF4-FFF2-40B4-BE49-F238E27FC236}">
                    <a16:creationId xmlns:a16="http://schemas.microsoft.com/office/drawing/2014/main" id="{C37F5973-EABE-4E17-AADE-336A9592C211}"/>
                  </a:ext>
                </a:extLst>
              </p:cNvPr>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18" name="Freeform 35">
                <a:extLst>
                  <a:ext uri="{FF2B5EF4-FFF2-40B4-BE49-F238E27FC236}">
                    <a16:creationId xmlns:a16="http://schemas.microsoft.com/office/drawing/2014/main" id="{BAA0F3A5-C3AC-4EC5-A966-D970518784BD}"/>
                  </a:ext>
                </a:extLst>
              </p:cNvPr>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48" name="Line 46">
              <a:extLst>
                <a:ext uri="{FF2B5EF4-FFF2-40B4-BE49-F238E27FC236}">
                  <a16:creationId xmlns:a16="http://schemas.microsoft.com/office/drawing/2014/main" id="{0F64F402-DB94-4784-8787-BC792CCDF715}"/>
                </a:ext>
              </a:extLst>
            </p:cNvPr>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9" name="Freeform 47">
              <a:extLst>
                <a:ext uri="{FF2B5EF4-FFF2-40B4-BE49-F238E27FC236}">
                  <a16:creationId xmlns:a16="http://schemas.microsoft.com/office/drawing/2014/main" id="{A01449B9-09C4-4B31-B4D4-3FC352FBE606}"/>
                </a:ext>
              </a:extLst>
            </p:cNvPr>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50" name="Group 49">
              <a:extLst>
                <a:ext uri="{FF2B5EF4-FFF2-40B4-BE49-F238E27FC236}">
                  <a16:creationId xmlns:a16="http://schemas.microsoft.com/office/drawing/2014/main" id="{73C1B148-957E-4C63-8F95-303EEF80F69F}"/>
                </a:ext>
              </a:extLst>
            </p:cNvPr>
            <p:cNvGrpSpPr/>
            <p:nvPr/>
          </p:nvGrpSpPr>
          <p:grpSpPr>
            <a:xfrm>
              <a:off x="1566712" y="5458525"/>
              <a:ext cx="1121352" cy="186298"/>
              <a:chOff x="1566712" y="5458525"/>
              <a:chExt cx="1121352" cy="186298"/>
            </a:xfrm>
          </p:grpSpPr>
          <p:sp>
            <p:nvSpPr>
              <p:cNvPr id="115" name="Line 49">
                <a:extLst>
                  <a:ext uri="{FF2B5EF4-FFF2-40B4-BE49-F238E27FC236}">
                    <a16:creationId xmlns:a16="http://schemas.microsoft.com/office/drawing/2014/main" id="{A7E8FB2F-4782-493E-AB1E-1788FBF32514}"/>
                  </a:ext>
                </a:extLst>
              </p:cNvPr>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16" name="Freeform 50">
                <a:extLst>
                  <a:ext uri="{FF2B5EF4-FFF2-40B4-BE49-F238E27FC236}">
                    <a16:creationId xmlns:a16="http://schemas.microsoft.com/office/drawing/2014/main" id="{8BA0D33D-162E-48F5-BCDC-C946DFE175DF}"/>
                  </a:ext>
                </a:extLst>
              </p:cNvPr>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51" name="Group 50">
              <a:extLst>
                <a:ext uri="{FF2B5EF4-FFF2-40B4-BE49-F238E27FC236}">
                  <a16:creationId xmlns:a16="http://schemas.microsoft.com/office/drawing/2014/main" id="{D169712F-4F5F-4CB2-8788-0AAC924D2B46}"/>
                </a:ext>
              </a:extLst>
            </p:cNvPr>
            <p:cNvGrpSpPr/>
            <p:nvPr/>
          </p:nvGrpSpPr>
          <p:grpSpPr>
            <a:xfrm>
              <a:off x="1549394" y="5643422"/>
              <a:ext cx="1121352" cy="186298"/>
              <a:chOff x="1549394" y="5643422"/>
              <a:chExt cx="1121352" cy="186298"/>
            </a:xfrm>
          </p:grpSpPr>
          <p:sp>
            <p:nvSpPr>
              <p:cNvPr id="113" name="Line 52">
                <a:extLst>
                  <a:ext uri="{FF2B5EF4-FFF2-40B4-BE49-F238E27FC236}">
                    <a16:creationId xmlns:a16="http://schemas.microsoft.com/office/drawing/2014/main" id="{6768245E-CD76-4CF4-9170-4981EE85D813}"/>
                  </a:ext>
                </a:extLst>
              </p:cNvPr>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14" name="Freeform 53">
                <a:extLst>
                  <a:ext uri="{FF2B5EF4-FFF2-40B4-BE49-F238E27FC236}">
                    <a16:creationId xmlns:a16="http://schemas.microsoft.com/office/drawing/2014/main" id="{B33FC525-362D-42C6-A22F-78E8FB8E51B3}"/>
                  </a:ext>
                </a:extLst>
              </p:cNvPr>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52" name="Group 51">
              <a:extLst>
                <a:ext uri="{FF2B5EF4-FFF2-40B4-BE49-F238E27FC236}">
                  <a16:creationId xmlns:a16="http://schemas.microsoft.com/office/drawing/2014/main" id="{A7EADF5D-63F0-4409-A1DB-E978E484877E}"/>
                </a:ext>
              </a:extLst>
            </p:cNvPr>
            <p:cNvGrpSpPr/>
            <p:nvPr/>
          </p:nvGrpSpPr>
          <p:grpSpPr>
            <a:xfrm>
              <a:off x="1572485" y="4892628"/>
              <a:ext cx="1121352" cy="186298"/>
              <a:chOff x="1572485" y="4892628"/>
              <a:chExt cx="1121352" cy="186298"/>
            </a:xfrm>
          </p:grpSpPr>
          <p:sp>
            <p:nvSpPr>
              <p:cNvPr id="111" name="Line 55">
                <a:extLst>
                  <a:ext uri="{FF2B5EF4-FFF2-40B4-BE49-F238E27FC236}">
                    <a16:creationId xmlns:a16="http://schemas.microsoft.com/office/drawing/2014/main" id="{68AD81F2-1EFD-4258-9B05-74D3CC28DB8C}"/>
                  </a:ext>
                </a:extLst>
              </p:cNvPr>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12" name="Freeform 56">
                <a:extLst>
                  <a:ext uri="{FF2B5EF4-FFF2-40B4-BE49-F238E27FC236}">
                    <a16:creationId xmlns:a16="http://schemas.microsoft.com/office/drawing/2014/main" id="{37148BF6-9EC4-4335-B185-C5D149CA1F4B}"/>
                  </a:ext>
                </a:extLst>
              </p:cNvPr>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53" name="Group 52">
              <a:extLst>
                <a:ext uri="{FF2B5EF4-FFF2-40B4-BE49-F238E27FC236}">
                  <a16:creationId xmlns:a16="http://schemas.microsoft.com/office/drawing/2014/main" id="{DC13C581-1ED0-478D-AD94-85A508B00E67}"/>
                </a:ext>
              </a:extLst>
            </p:cNvPr>
            <p:cNvGrpSpPr/>
            <p:nvPr/>
          </p:nvGrpSpPr>
          <p:grpSpPr>
            <a:xfrm>
              <a:off x="1330030" y="4919242"/>
              <a:ext cx="219364" cy="718577"/>
              <a:chOff x="1330030" y="4919242"/>
              <a:chExt cx="219364" cy="718577"/>
            </a:xfrm>
          </p:grpSpPr>
          <p:sp>
            <p:nvSpPr>
              <p:cNvPr id="109" name="Line 58">
                <a:extLst>
                  <a:ext uri="{FF2B5EF4-FFF2-40B4-BE49-F238E27FC236}">
                    <a16:creationId xmlns:a16="http://schemas.microsoft.com/office/drawing/2014/main" id="{8002288E-7BB4-472E-B100-EA3539479785}"/>
                  </a:ext>
                </a:extLst>
              </p:cNvPr>
              <p:cNvSpPr>
                <a:spLocks noChangeAspect="1" noChangeShapeType="1"/>
              </p:cNvSpPr>
              <p:nvPr/>
            </p:nvSpPr>
            <p:spPr bwMode="auto">
              <a:xfrm rot="19744468" flipH="1">
                <a:off x="1419831" y="5404742"/>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10" name="Freeform 59">
                <a:extLst>
                  <a:ext uri="{FF2B5EF4-FFF2-40B4-BE49-F238E27FC236}">
                    <a16:creationId xmlns:a16="http://schemas.microsoft.com/office/drawing/2014/main" id="{90866E67-FACD-49D7-A570-BB9571122347}"/>
                  </a:ext>
                </a:extLst>
              </p:cNvPr>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54" name="Line 61">
              <a:extLst>
                <a:ext uri="{FF2B5EF4-FFF2-40B4-BE49-F238E27FC236}">
                  <a16:creationId xmlns:a16="http://schemas.microsoft.com/office/drawing/2014/main" id="{055B0023-21C6-4BBC-B30B-B2274B093053}"/>
                </a:ext>
              </a:extLst>
            </p:cNvPr>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5" name="Freeform 16">
              <a:extLst>
                <a:ext uri="{FF2B5EF4-FFF2-40B4-BE49-F238E27FC236}">
                  <a16:creationId xmlns:a16="http://schemas.microsoft.com/office/drawing/2014/main" id="{01DD3EAD-C995-4E57-9770-8AB78E7D8C07}"/>
                </a:ext>
              </a:extLst>
            </p:cNvPr>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56" name="Group 55">
              <a:extLst>
                <a:ext uri="{FF2B5EF4-FFF2-40B4-BE49-F238E27FC236}">
                  <a16:creationId xmlns:a16="http://schemas.microsoft.com/office/drawing/2014/main" id="{ABDB4CDA-186B-4660-A358-C6E6F0F9F7D0}"/>
                </a:ext>
              </a:extLst>
            </p:cNvPr>
            <p:cNvGrpSpPr/>
            <p:nvPr/>
          </p:nvGrpSpPr>
          <p:grpSpPr>
            <a:xfrm>
              <a:off x="2676519" y="4882823"/>
              <a:ext cx="1102591" cy="760599"/>
              <a:chOff x="2676519" y="4882823"/>
              <a:chExt cx="1102591" cy="760599"/>
            </a:xfrm>
          </p:grpSpPr>
          <p:sp>
            <p:nvSpPr>
              <p:cNvPr id="107" name="Line 64">
                <a:extLst>
                  <a:ext uri="{FF2B5EF4-FFF2-40B4-BE49-F238E27FC236}">
                    <a16:creationId xmlns:a16="http://schemas.microsoft.com/office/drawing/2014/main" id="{4BAF1898-C098-441D-8CC2-F968A70B6DA0}"/>
                  </a:ext>
                </a:extLst>
              </p:cNvPr>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08" name="Freeform 65">
                <a:extLst>
                  <a:ext uri="{FF2B5EF4-FFF2-40B4-BE49-F238E27FC236}">
                    <a16:creationId xmlns:a16="http://schemas.microsoft.com/office/drawing/2014/main" id="{5B528CE9-9958-4892-B659-CEF1885A3670}"/>
                  </a:ext>
                </a:extLst>
              </p:cNvPr>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57" name="Group 56">
              <a:extLst>
                <a:ext uri="{FF2B5EF4-FFF2-40B4-BE49-F238E27FC236}">
                  <a16:creationId xmlns:a16="http://schemas.microsoft.com/office/drawing/2014/main" id="{5AFC137F-D5BC-4D43-BB7C-69DB7DCBF288}"/>
                </a:ext>
              </a:extLst>
            </p:cNvPr>
            <p:cNvGrpSpPr/>
            <p:nvPr/>
          </p:nvGrpSpPr>
          <p:grpSpPr>
            <a:xfrm>
              <a:off x="2706826" y="4161444"/>
              <a:ext cx="1102591" cy="760599"/>
              <a:chOff x="2706826" y="4161444"/>
              <a:chExt cx="1102591" cy="760599"/>
            </a:xfrm>
          </p:grpSpPr>
          <p:sp>
            <p:nvSpPr>
              <p:cNvPr id="105" name="Line 67">
                <a:extLst>
                  <a:ext uri="{FF2B5EF4-FFF2-40B4-BE49-F238E27FC236}">
                    <a16:creationId xmlns:a16="http://schemas.microsoft.com/office/drawing/2014/main" id="{3E93EE58-D931-4987-835F-36A44DFD3CAC}"/>
                  </a:ext>
                </a:extLst>
              </p:cNvPr>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06" name="Freeform 68">
                <a:extLst>
                  <a:ext uri="{FF2B5EF4-FFF2-40B4-BE49-F238E27FC236}">
                    <a16:creationId xmlns:a16="http://schemas.microsoft.com/office/drawing/2014/main" id="{594A737C-ADAE-4488-9CDE-2835BF93E509}"/>
                  </a:ext>
                </a:extLst>
              </p:cNvPr>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58" name="Rectangle 57">
              <a:extLst>
                <a:ext uri="{FF2B5EF4-FFF2-40B4-BE49-F238E27FC236}">
                  <a16:creationId xmlns:a16="http://schemas.microsoft.com/office/drawing/2014/main" id="{07A2D670-B5ED-42B1-92B2-53FF9C8BEA27}"/>
                </a:ext>
              </a:extLst>
            </p:cNvPr>
            <p:cNvSpPr>
              <a:spLocks noChangeArrowheads="1"/>
            </p:cNvSpPr>
            <p:nvPr/>
          </p:nvSpPr>
          <p:spPr bwMode="auto">
            <a:xfrm>
              <a:off x="2683417" y="5677252"/>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5</a:t>
              </a:r>
            </a:p>
          </p:txBody>
        </p:sp>
        <p:sp>
          <p:nvSpPr>
            <p:cNvPr id="59" name="Rectangle 104">
              <a:extLst>
                <a:ext uri="{FF2B5EF4-FFF2-40B4-BE49-F238E27FC236}">
                  <a16:creationId xmlns:a16="http://schemas.microsoft.com/office/drawing/2014/main" id="{64797DFD-4012-4BBD-A635-BDBFBC4536C1}"/>
                </a:ext>
              </a:extLst>
            </p:cNvPr>
            <p:cNvSpPr>
              <a:spLocks noChangeArrowheads="1"/>
            </p:cNvSpPr>
            <p:nvPr/>
          </p:nvSpPr>
          <p:spPr bwMode="auto">
            <a:xfrm>
              <a:off x="1223785" y="4692170"/>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3</a:t>
              </a:r>
            </a:p>
          </p:txBody>
        </p:sp>
        <p:sp>
          <p:nvSpPr>
            <p:cNvPr id="93" name="Rectangle 105">
              <a:extLst>
                <a:ext uri="{FF2B5EF4-FFF2-40B4-BE49-F238E27FC236}">
                  <a16:creationId xmlns:a16="http://schemas.microsoft.com/office/drawing/2014/main" id="{045A70C9-54A1-47A6-9077-E798349ECA19}"/>
                </a:ext>
              </a:extLst>
            </p:cNvPr>
            <p:cNvSpPr>
              <a:spLocks noChangeArrowheads="1"/>
            </p:cNvSpPr>
            <p:nvPr/>
          </p:nvSpPr>
          <p:spPr bwMode="auto">
            <a:xfrm>
              <a:off x="1269289" y="5561284"/>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2</a:t>
              </a:r>
            </a:p>
          </p:txBody>
        </p:sp>
        <p:sp>
          <p:nvSpPr>
            <p:cNvPr id="94" name="Rectangle 93">
              <a:extLst>
                <a:ext uri="{FF2B5EF4-FFF2-40B4-BE49-F238E27FC236}">
                  <a16:creationId xmlns:a16="http://schemas.microsoft.com/office/drawing/2014/main" id="{A6776991-9EBB-4F30-A7D1-D214D90AF0B4}"/>
                </a:ext>
              </a:extLst>
            </p:cNvPr>
            <p:cNvSpPr>
              <a:spLocks noChangeArrowheads="1"/>
            </p:cNvSpPr>
            <p:nvPr/>
          </p:nvSpPr>
          <p:spPr bwMode="auto">
            <a:xfrm>
              <a:off x="2671447" y="3766524"/>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1</a:t>
              </a:r>
            </a:p>
          </p:txBody>
        </p:sp>
        <p:sp>
          <p:nvSpPr>
            <p:cNvPr id="95" name="Oval 94">
              <a:extLst>
                <a:ext uri="{FF2B5EF4-FFF2-40B4-BE49-F238E27FC236}">
                  <a16:creationId xmlns:a16="http://schemas.microsoft.com/office/drawing/2014/main" id="{DB8026DD-70BE-4072-8AF1-2D8AC466EF65}"/>
                </a:ext>
              </a:extLst>
            </p:cNvPr>
            <p:cNvSpPr>
              <a:spLocks noChangeArrowheads="1"/>
            </p:cNvSpPr>
            <p:nvPr/>
          </p:nvSpPr>
          <p:spPr bwMode="auto">
            <a:xfrm>
              <a:off x="1485894" y="4068996"/>
              <a:ext cx="164592" cy="168088"/>
            </a:xfrm>
            <a:prstGeom prst="ellipse">
              <a:avLst/>
            </a:prstGeom>
            <a:solidFill>
              <a:schemeClr val="tx1"/>
            </a:solidFill>
            <a:ln w="12700">
              <a:solidFill>
                <a:schemeClr val="tx1"/>
              </a:solidFill>
              <a:round/>
              <a:headEnd/>
              <a:tailEnd/>
            </a:ln>
            <a:effectLst/>
          </p:spPr>
          <p:txBody>
            <a:bodyPr wrap="none" anchor="ctr"/>
            <a:lstStyle/>
            <a:p>
              <a:pPr eaLnBrk="1" hangingPunct="1">
                <a:spcBef>
                  <a:spcPct val="45000"/>
                </a:spcBef>
                <a:defRPr/>
              </a:pPr>
              <a:endParaRPr lang="en-US" sz="2400" b="1">
                <a:solidFill>
                  <a:srgbClr val="C00000"/>
                </a:solidFill>
                <a:latin typeface="Verdana" charset="0"/>
              </a:endParaRPr>
            </a:p>
          </p:txBody>
        </p:sp>
        <p:sp>
          <p:nvSpPr>
            <p:cNvPr id="96" name="Oval 95">
              <a:extLst>
                <a:ext uri="{FF2B5EF4-FFF2-40B4-BE49-F238E27FC236}">
                  <a16:creationId xmlns:a16="http://schemas.microsoft.com/office/drawing/2014/main" id="{4C61235C-8415-464A-BDC1-9028280B24CE}"/>
                </a:ext>
              </a:extLst>
            </p:cNvPr>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97" name="Oval 96">
              <a:extLst>
                <a:ext uri="{FF2B5EF4-FFF2-40B4-BE49-F238E27FC236}">
                  <a16:creationId xmlns:a16="http://schemas.microsoft.com/office/drawing/2014/main" id="{E05A22A3-F259-44E2-B1B3-A9E7C9946326}"/>
                </a:ext>
              </a:extLst>
            </p:cNvPr>
            <p:cNvSpPr>
              <a:spLocks noChangeArrowheads="1"/>
            </p:cNvSpPr>
            <p:nvPr/>
          </p:nvSpPr>
          <p:spPr bwMode="auto">
            <a:xfrm>
              <a:off x="2594257" y="4068996"/>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98" name="Oval 97">
              <a:extLst>
                <a:ext uri="{FF2B5EF4-FFF2-40B4-BE49-F238E27FC236}">
                  <a16:creationId xmlns:a16="http://schemas.microsoft.com/office/drawing/2014/main" id="{CE815A2B-C30B-4B98-89EE-650B5D616964}"/>
                </a:ext>
              </a:extLst>
            </p:cNvPr>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99" name="Oval 98">
              <a:extLst>
                <a:ext uri="{FF2B5EF4-FFF2-40B4-BE49-F238E27FC236}">
                  <a16:creationId xmlns:a16="http://schemas.microsoft.com/office/drawing/2014/main" id="{20F260E7-98D0-4581-80C8-D5E7AD9FDA62}"/>
                </a:ext>
              </a:extLst>
            </p:cNvPr>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100" name="Oval 71">
              <a:extLst>
                <a:ext uri="{FF2B5EF4-FFF2-40B4-BE49-F238E27FC236}">
                  <a16:creationId xmlns:a16="http://schemas.microsoft.com/office/drawing/2014/main" id="{D807E00A-4136-4594-8F7A-650B6515D97E}"/>
                </a:ext>
              </a:extLst>
            </p:cNvPr>
            <p:cNvSpPr>
              <a:spLocks noChangeArrowheads="1"/>
            </p:cNvSpPr>
            <p:nvPr/>
          </p:nvSpPr>
          <p:spPr bwMode="auto">
            <a:xfrm>
              <a:off x="1485894" y="4808584"/>
              <a:ext cx="164592" cy="168088"/>
            </a:xfrm>
            <a:prstGeom prst="ellipse">
              <a:avLst/>
            </a:prstGeom>
            <a:solidFill>
              <a:schemeClr val="tx1"/>
            </a:solidFill>
            <a:ln>
              <a:solidFill>
                <a:srgbClr val="0000FF"/>
              </a:solidFill>
            </a:ln>
            <a:effectLst/>
          </p:spPr>
          <p:txBody>
            <a:bodyPr wrap="none" anchor="ctr"/>
            <a:lstStyle/>
            <a:p>
              <a:pPr>
                <a:defRPr/>
              </a:pPr>
              <a:endParaRPr lang="en-US" sz="1800" b="1">
                <a:solidFill>
                  <a:srgbClr val="C00000"/>
                </a:solidFill>
              </a:endParaRPr>
            </a:p>
          </p:txBody>
        </p:sp>
        <p:sp>
          <p:nvSpPr>
            <p:cNvPr id="101" name="Oval 72">
              <a:extLst>
                <a:ext uri="{FF2B5EF4-FFF2-40B4-BE49-F238E27FC236}">
                  <a16:creationId xmlns:a16="http://schemas.microsoft.com/office/drawing/2014/main" id="{3158EA19-B924-41F5-897F-1F625E2C8F42}"/>
                </a:ext>
              </a:extLst>
            </p:cNvPr>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a:defRPr/>
              </a:pPr>
              <a:endParaRPr lang="en-US" sz="1800" b="1">
                <a:solidFill>
                  <a:srgbClr val="C00000"/>
                </a:solidFill>
              </a:endParaRPr>
            </a:p>
          </p:txBody>
        </p:sp>
        <p:sp>
          <p:nvSpPr>
            <p:cNvPr id="102" name="Rectangle 101">
              <a:extLst>
                <a:ext uri="{FF2B5EF4-FFF2-40B4-BE49-F238E27FC236}">
                  <a16:creationId xmlns:a16="http://schemas.microsoft.com/office/drawing/2014/main" id="{2DA98EEA-66D7-415E-9CA1-4D98278F340E}"/>
                </a:ext>
              </a:extLst>
            </p:cNvPr>
            <p:cNvSpPr>
              <a:spLocks noChangeArrowheads="1"/>
            </p:cNvSpPr>
            <p:nvPr/>
          </p:nvSpPr>
          <p:spPr bwMode="auto">
            <a:xfrm>
              <a:off x="1327213" y="3845792"/>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0</a:t>
              </a:r>
            </a:p>
          </p:txBody>
        </p:sp>
        <p:sp>
          <p:nvSpPr>
            <p:cNvPr id="103" name="Rectangle 102">
              <a:extLst>
                <a:ext uri="{FF2B5EF4-FFF2-40B4-BE49-F238E27FC236}">
                  <a16:creationId xmlns:a16="http://schemas.microsoft.com/office/drawing/2014/main" id="{3300122C-2217-4A53-9916-3AB82BA93468}"/>
                </a:ext>
              </a:extLst>
            </p:cNvPr>
            <p:cNvSpPr>
              <a:spLocks noChangeArrowheads="1"/>
            </p:cNvSpPr>
            <p:nvPr/>
          </p:nvSpPr>
          <p:spPr bwMode="auto">
            <a:xfrm>
              <a:off x="3781321" y="4654363"/>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4</a:t>
              </a:r>
            </a:p>
          </p:txBody>
        </p:sp>
        <p:sp>
          <p:nvSpPr>
            <p:cNvPr id="104" name="Rectangle 103">
              <a:extLst>
                <a:ext uri="{FF2B5EF4-FFF2-40B4-BE49-F238E27FC236}">
                  <a16:creationId xmlns:a16="http://schemas.microsoft.com/office/drawing/2014/main" id="{F0DD6A56-9A97-431F-962F-50E84C8A4931}"/>
                </a:ext>
              </a:extLst>
            </p:cNvPr>
            <p:cNvSpPr>
              <a:spLocks noChangeArrowheads="1"/>
            </p:cNvSpPr>
            <p:nvPr/>
          </p:nvSpPr>
          <p:spPr bwMode="auto">
            <a:xfrm>
              <a:off x="2457576" y="4531163"/>
              <a:ext cx="233588" cy="2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6</a:t>
              </a:r>
            </a:p>
          </p:txBody>
        </p:sp>
      </p:grpSp>
    </p:spTree>
    <p:extLst>
      <p:ext uri="{BB962C8B-B14F-4D97-AF65-F5344CB8AC3E}">
        <p14:creationId xmlns:p14="http://schemas.microsoft.com/office/powerpoint/2010/main" val="576766228"/>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8" y="192088"/>
            <a:ext cx="8561387" cy="889000"/>
          </a:xfrm>
        </p:spPr>
        <p:txBody>
          <a:bodyPr/>
          <a:lstStyle/>
          <a:p>
            <a:r>
              <a:rPr lang="en-US" dirty="0"/>
              <a:t>Exercise 14: PageRank iterative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5613" y="1002040"/>
                <a:ext cx="8272462" cy="4840287"/>
              </a:xfrm>
            </p:spPr>
            <p:txBody>
              <a:bodyPr/>
              <a:lstStyle/>
              <a:p>
                <a:r>
                  <a:rPr lang="en-US" sz="2000" dirty="0"/>
                  <a:t>Given an </a:t>
                </a:r>
                <a14:m>
                  <m:oMath xmlns:m="http://schemas.openxmlformats.org/officeDocument/2006/math">
                    <m:r>
                      <a:rPr lang="en-US" sz="2000" b="0" i="1" smtClean="0">
                        <a:solidFill>
                          <a:srgbClr val="FF0000"/>
                        </a:solidFill>
                        <a:latin typeface="Cambria Math" panose="02040503050406030204" pitchFamily="18" charset="0"/>
                      </a:rPr>
                      <m:t>𝑁</m:t>
                    </m:r>
                    <m:r>
                      <a:rPr lang="en-US" sz="2000" b="0" i="1" smtClean="0">
                        <a:solidFill>
                          <a:srgbClr val="FF0000"/>
                        </a:solidFill>
                        <a:latin typeface="Cambria Math" panose="02040503050406030204" pitchFamily="18" charset="0"/>
                      </a:rPr>
                      <m:t>×</m:t>
                    </m:r>
                    <m:r>
                      <a:rPr lang="en-US" sz="2000" b="0" i="1" smtClean="0">
                        <a:solidFill>
                          <a:srgbClr val="FF0000"/>
                        </a:solidFill>
                        <a:latin typeface="Cambria Math" panose="02040503050406030204" pitchFamily="18" charset="0"/>
                      </a:rPr>
                      <m:t>𝑁</m:t>
                    </m:r>
                  </m:oMath>
                </a14:m>
                <a:r>
                  <a:rPr lang="en-US" sz="2000" dirty="0">
                    <a:solidFill>
                      <a:srgbClr val="FF0000"/>
                    </a:solidFill>
                  </a:rPr>
                  <a:t> </a:t>
                </a:r>
                <a:r>
                  <a:rPr lang="en-US" sz="2000" dirty="0"/>
                  <a:t>adjacency matrix </a:t>
                </a:r>
                <a14:m>
                  <m:oMath xmlns:m="http://schemas.openxmlformats.org/officeDocument/2006/math">
                    <m:r>
                      <a:rPr lang="en-US" sz="2000" b="1" i="0" dirty="0" smtClean="0">
                        <a:solidFill>
                          <a:srgbClr val="FF0000"/>
                        </a:solidFill>
                        <a:latin typeface="Cambria Math" panose="02040503050406030204" pitchFamily="18" charset="0"/>
                        <a:cs typeface="Courier New" panose="02070309020205020404" pitchFamily="49" charset="0"/>
                      </a:rPr>
                      <m:t>𝐀</m:t>
                    </m:r>
                  </m:oMath>
                </a14:m>
                <a:r>
                  <a:rPr lang="en-US" sz="2000" dirty="0"/>
                  <a:t> and a damping factor </a:t>
                </a:r>
                <a14:m>
                  <m:oMath xmlns:m="http://schemas.openxmlformats.org/officeDocument/2006/math">
                    <m:r>
                      <a:rPr lang="en-US" sz="2000" b="1" i="1" dirty="0" smtClean="0">
                        <a:solidFill>
                          <a:srgbClr val="FF0000"/>
                        </a:solidFill>
                        <a:latin typeface="Cambria Math" panose="02040503050406030204" pitchFamily="18" charset="0"/>
                        <a:cs typeface="Courier New" panose="02070309020205020404" pitchFamily="49" charset="0"/>
                      </a:rPr>
                      <m:t>𝜶</m:t>
                    </m:r>
                  </m:oMath>
                </a14:m>
                <a:r>
                  <a:rPr lang="en-US" sz="2000" dirty="0"/>
                  <a:t>, compute the vector </a:t>
                </a:r>
                <a14:m>
                  <m:oMath xmlns:m="http://schemas.openxmlformats.org/officeDocument/2006/math">
                    <m:r>
                      <a:rPr lang="en-US" sz="2000" b="1" i="0" dirty="0" smtClean="0">
                        <a:solidFill>
                          <a:srgbClr val="FF0000"/>
                        </a:solidFill>
                        <a:latin typeface="Cambria Math" panose="02040503050406030204" pitchFamily="18" charset="0"/>
                        <a:cs typeface="Courier New" panose="02070309020205020404" pitchFamily="49" charset="0"/>
                      </a:rPr>
                      <m:t>𝐫</m:t>
                    </m:r>
                  </m:oMath>
                </a14:m>
                <a:r>
                  <a:rPr lang="en-US" sz="2000" dirty="0"/>
                  <a:t> of page ranks of each vertex</a:t>
                </a:r>
              </a:p>
              <a:p>
                <a:r>
                  <a:rPr lang="en-US" sz="2000" dirty="0"/>
                  <a:t>Initially, all entries of </a:t>
                </a:r>
                <a14:m>
                  <m:oMath xmlns:m="http://schemas.openxmlformats.org/officeDocument/2006/math">
                    <m:r>
                      <a:rPr lang="en-US" sz="2000" b="1" i="0" dirty="0" smtClean="0">
                        <a:solidFill>
                          <a:srgbClr val="FF0000"/>
                        </a:solidFill>
                        <a:latin typeface="Cambria Math" panose="02040503050406030204" pitchFamily="18" charset="0"/>
                        <a:cs typeface="Courier New" panose="02070309020205020404" pitchFamily="49" charset="0"/>
                      </a:rPr>
                      <m:t>𝐫</m:t>
                    </m:r>
                  </m:oMath>
                </a14:m>
                <a:r>
                  <a:rPr lang="en-US" sz="2000" dirty="0"/>
                  <a:t> have value </a:t>
                </a:r>
                <a14:m>
                  <m:oMath xmlns:m="http://schemas.openxmlformats.org/officeDocument/2006/math">
                    <m:r>
                      <a:rPr lang="en-US" sz="2000" i="1" dirty="0" smtClean="0">
                        <a:solidFill>
                          <a:srgbClr val="FF0000"/>
                        </a:solidFill>
                        <a:latin typeface="Cambria Math" panose="02040503050406030204" pitchFamily="18" charset="0"/>
                      </a:rPr>
                      <m:t>1</m:t>
                    </m:r>
                    <m:r>
                      <a:rPr lang="en-US" sz="2000" b="0" i="1" dirty="0" smtClean="0">
                        <a:solidFill>
                          <a:srgbClr val="FF0000"/>
                        </a:solidFill>
                        <a:latin typeface="Cambria Math" panose="02040503050406030204" pitchFamily="18" charset="0"/>
                      </a:rPr>
                      <m:t>/</m:t>
                    </m:r>
                    <m:r>
                      <a:rPr lang="en-US" sz="2000" b="0" i="1" dirty="0" smtClean="0">
                        <a:solidFill>
                          <a:srgbClr val="FF0000"/>
                        </a:solidFill>
                        <a:latin typeface="Cambria Math" panose="02040503050406030204" pitchFamily="18" charset="0"/>
                      </a:rPr>
                      <m:t>𝑁</m:t>
                    </m:r>
                  </m:oMath>
                </a14:m>
                <a:endParaRPr lang="en-US" sz="2000" dirty="0"/>
              </a:p>
              <a:p>
                <a:r>
                  <a:rPr lang="en-US" sz="2000" dirty="0"/>
                  <a:t>At each iteration:</a:t>
                </a:r>
              </a:p>
              <a:p>
                <a:pPr lvl="1"/>
                <a:r>
                  <a:rPr lang="en-US" sz="1800" dirty="0"/>
                  <a:t>distribute the rank of a vertex among its neighbors (linked pages)</a:t>
                </a:r>
              </a:p>
              <a:p>
                <a:pPr lvl="1"/>
                <a:r>
                  <a:rPr lang="en-US" sz="1800" dirty="0"/>
                  <a:t>compute the new rank of a vertex as the sum of the contributions of all vertices that point to it (and a damping factor component)</a:t>
                </a:r>
              </a:p>
              <a:p>
                <a:pPr lvl="1"/>
                <a:r>
                  <a:rPr lang="en-US" sz="1800" dirty="0"/>
                  <a:t>if the old ranks and new ranks are close, end the computation</a:t>
                </a:r>
              </a:p>
              <a:p>
                <a:r>
                  <a:rPr lang="en-US" sz="2000" dirty="0"/>
                  <a:t>If </a:t>
                </a:r>
                <a14:m>
                  <m:oMath xmlns:m="http://schemas.openxmlformats.org/officeDocument/2006/math">
                    <m:r>
                      <a:rPr lang="en-US" sz="2000" b="1" i="0" dirty="0" smtClean="0">
                        <a:solidFill>
                          <a:srgbClr val="FF0000"/>
                        </a:solidFill>
                        <a:latin typeface="Cambria Math" panose="02040503050406030204" pitchFamily="18" charset="0"/>
                      </a:rPr>
                      <m:t>𝐫</m:t>
                    </m:r>
                    <m:r>
                      <a:rPr lang="en-US" sz="2000" b="1" i="0" dirty="0" smtClean="0">
                        <a:solidFill>
                          <a:srgbClr val="FF0000"/>
                        </a:solidFill>
                        <a:latin typeface="Cambria Math" panose="02040503050406030204" pitchFamily="18" charset="0"/>
                      </a:rPr>
                      <m:t>[</m:t>
                    </m:r>
                    <m:r>
                      <a:rPr lang="en-US" sz="2000" b="0" i="1" dirty="0" err="1" smtClean="0">
                        <a:solidFill>
                          <a:srgbClr val="FF0000"/>
                        </a:solidFill>
                        <a:latin typeface="Cambria Math" panose="02040503050406030204" pitchFamily="18" charset="0"/>
                      </a:rPr>
                      <m:t>𝑖</m:t>
                    </m:r>
                    <m:r>
                      <a:rPr lang="en-US" sz="2000" b="1" i="0" dirty="0" smtClean="0">
                        <a:solidFill>
                          <a:srgbClr val="FF0000"/>
                        </a:solidFill>
                        <a:latin typeface="Cambria Math" panose="02040503050406030204" pitchFamily="18" charset="0"/>
                      </a:rPr>
                      <m:t>]</m:t>
                    </m:r>
                  </m:oMath>
                </a14:m>
                <a:r>
                  <a:rPr lang="en-US" sz="2000" dirty="0"/>
                  <a:t> is the rank of vertex </a:t>
                </a:r>
                <a14:m>
                  <m:oMath xmlns:m="http://schemas.openxmlformats.org/officeDocument/2006/math">
                    <m:r>
                      <a:rPr lang="en-US" sz="2000" b="0" i="1" dirty="0" smtClean="0">
                        <a:solidFill>
                          <a:srgbClr val="FF0000"/>
                        </a:solidFill>
                        <a:latin typeface="Cambria Math" panose="02040503050406030204" pitchFamily="18" charset="0"/>
                      </a:rPr>
                      <m:t>𝑖</m:t>
                    </m:r>
                  </m:oMath>
                </a14:m>
                <a:r>
                  <a:rPr lang="en-US" sz="2000" dirty="0"/>
                  <a:t>, and </a:t>
                </a:r>
                <a14:m>
                  <m:oMath xmlns:m="http://schemas.openxmlformats.org/officeDocument/2006/math">
                    <m:r>
                      <a:rPr lang="en-US" sz="2000" b="1" i="0" dirty="0" smtClean="0">
                        <a:solidFill>
                          <a:srgbClr val="FF0000"/>
                        </a:solidFill>
                        <a:latin typeface="Cambria Math" panose="02040503050406030204" pitchFamily="18" charset="0"/>
                      </a:rPr>
                      <m:t>𝐝</m:t>
                    </m:r>
                    <m:r>
                      <a:rPr lang="en-US" sz="2000" b="1" i="0" dirty="0" smtClean="0">
                        <a:solidFill>
                          <a:srgbClr val="FF0000"/>
                        </a:solidFill>
                        <a:latin typeface="Cambria Math" panose="02040503050406030204" pitchFamily="18" charset="0"/>
                      </a:rPr>
                      <m:t>[</m:t>
                    </m:r>
                    <m:r>
                      <a:rPr lang="en-US" sz="2000" b="0" i="1" dirty="0" err="1" smtClean="0">
                        <a:solidFill>
                          <a:srgbClr val="FF0000"/>
                        </a:solidFill>
                        <a:latin typeface="Cambria Math" panose="02040503050406030204" pitchFamily="18" charset="0"/>
                      </a:rPr>
                      <m:t>𝑖</m:t>
                    </m:r>
                    <m:r>
                      <a:rPr lang="en-US" sz="2000" b="1" i="0" dirty="0" smtClean="0">
                        <a:solidFill>
                          <a:srgbClr val="FF0000"/>
                        </a:solidFill>
                        <a:latin typeface="Cambria Math" panose="02040503050406030204" pitchFamily="18" charset="0"/>
                      </a:rPr>
                      <m:t>]</m:t>
                    </m:r>
                  </m:oMath>
                </a14:m>
                <a:r>
                  <a:rPr lang="en-US" sz="2000" b="1" dirty="0">
                    <a:solidFill>
                      <a:srgbClr val="FF0000"/>
                    </a:solidFill>
                  </a:rPr>
                  <a:t> </a:t>
                </a:r>
                <a:r>
                  <a:rPr lang="en-US" sz="2000" dirty="0"/>
                  <a:t>is the number of edges originating from vertex </a:t>
                </a:r>
                <a14:m>
                  <m:oMath xmlns:m="http://schemas.openxmlformats.org/officeDocument/2006/math">
                    <m:r>
                      <a:rPr lang="en-US" sz="2000" b="0" i="1" dirty="0" smtClean="0">
                        <a:solidFill>
                          <a:srgbClr val="FF0000"/>
                        </a:solidFill>
                        <a:latin typeface="Cambria Math" panose="02040503050406030204" pitchFamily="18" charset="0"/>
                      </a:rPr>
                      <m:t>𝑖</m:t>
                    </m:r>
                  </m:oMath>
                </a14:m>
                <a:r>
                  <a:rPr lang="en-US" sz="2000" dirty="0"/>
                  <a:t> (out-degree of vertex </a:t>
                </a:r>
                <a14:m>
                  <m:oMath xmlns:m="http://schemas.openxmlformats.org/officeDocument/2006/math">
                    <m:r>
                      <a:rPr lang="en-US" sz="2000" b="0" i="1" dirty="0" smtClean="0">
                        <a:solidFill>
                          <a:srgbClr val="FF0000"/>
                        </a:solidFill>
                        <a:latin typeface="Cambria Math" panose="02040503050406030204" pitchFamily="18" charset="0"/>
                      </a:rPr>
                      <m:t>𝑖</m:t>
                    </m:r>
                  </m:oMath>
                </a14:m>
                <a:r>
                  <a:rPr lang="en-US" sz="2000" dirty="0"/>
                  <a:t>), then at each iteration we compute a new rank for each vertex </a:t>
                </a:r>
                <a14:m>
                  <m:oMath xmlns:m="http://schemas.openxmlformats.org/officeDocument/2006/math">
                    <m:r>
                      <a:rPr lang="en-US" sz="2000" b="0" i="1" smtClean="0">
                        <a:solidFill>
                          <a:srgbClr val="FF0000"/>
                        </a:solidFill>
                        <a:latin typeface="Cambria Math" panose="02040503050406030204" pitchFamily="18" charset="0"/>
                      </a:rPr>
                      <m:t>𝑗</m:t>
                    </m:r>
                  </m:oMath>
                </a14:m>
                <a:r>
                  <a:rPr lang="en-US" sz="2000" dirty="0"/>
                  <a:t> as:</a:t>
                </a:r>
                <a:br>
                  <a:rPr lang="en-US" sz="2000" dirty="0"/>
                </a:br>
                <a:br>
                  <a:rPr lang="en-US" sz="2000" dirty="0"/>
                </a:br>
                <a14:m>
                  <m:oMath xmlns:m="http://schemas.openxmlformats.org/officeDocument/2006/math">
                    <m:r>
                      <a:rPr lang="en-US" sz="2000" b="1" i="0" smtClean="0">
                        <a:solidFill>
                          <a:srgbClr val="FF0000"/>
                        </a:solidFill>
                        <a:latin typeface="Cambria Math" panose="02040503050406030204" pitchFamily="18" charset="0"/>
                      </a:rPr>
                      <m:t>𝐫</m:t>
                    </m:r>
                    <m:d>
                      <m:dPr>
                        <m:begChr m:val="["/>
                        <m:endChr m:val="]"/>
                        <m:ctrlPr>
                          <a:rPr lang="en-US" sz="2000" b="0" i="1" smtClean="0">
                            <a:solidFill>
                              <a:srgbClr val="FF0000"/>
                            </a:solidFill>
                            <a:latin typeface="Cambria Math" panose="02040503050406030204" pitchFamily="18" charset="0"/>
                          </a:rPr>
                        </m:ctrlPr>
                      </m:dPr>
                      <m:e>
                        <m:r>
                          <a:rPr lang="en-US" sz="2000" b="0" i="1" smtClean="0">
                            <a:solidFill>
                              <a:srgbClr val="FF0000"/>
                            </a:solidFill>
                            <a:latin typeface="Cambria Math" panose="02040503050406030204" pitchFamily="18" charset="0"/>
                          </a:rPr>
                          <m:t>𝑗</m:t>
                        </m:r>
                      </m:e>
                    </m:d>
                    <m:r>
                      <a:rPr lang="en-US" sz="2000" b="0" i="1" smtClean="0">
                        <a:solidFill>
                          <a:srgbClr val="FF0000"/>
                        </a:solidFill>
                        <a:latin typeface="Cambria Math" panose="02040503050406030204" pitchFamily="18" charset="0"/>
                      </a:rPr>
                      <m:t>=</m:t>
                    </m:r>
                    <m:f>
                      <m:fPr>
                        <m:ctrlPr>
                          <a:rPr lang="en-US" sz="2000" b="0" i="1" smtClean="0">
                            <a:solidFill>
                              <a:srgbClr val="FF0000"/>
                            </a:solidFill>
                            <a:latin typeface="Cambria Math" panose="02040503050406030204" pitchFamily="18" charset="0"/>
                          </a:rPr>
                        </m:ctrlPr>
                      </m:fPr>
                      <m:num>
                        <m:r>
                          <a:rPr lang="en-US" sz="2000" b="0" i="1" smtClean="0">
                            <a:solidFill>
                              <a:srgbClr val="FF0000"/>
                            </a:solidFill>
                            <a:latin typeface="Cambria Math" panose="02040503050406030204" pitchFamily="18" charset="0"/>
                          </a:rPr>
                          <m:t>1−</m:t>
                        </m:r>
                        <m:r>
                          <a:rPr lang="en-US" sz="2000" b="0" i="1" smtClean="0">
                            <a:solidFill>
                              <a:srgbClr val="FF0000"/>
                            </a:solidFill>
                            <a:latin typeface="Cambria Math" panose="02040503050406030204" pitchFamily="18" charset="0"/>
                          </a:rPr>
                          <m:t>𝛼</m:t>
                        </m:r>
                      </m:num>
                      <m:den>
                        <m:r>
                          <a:rPr lang="en-US" sz="2000" b="0" i="1" smtClean="0">
                            <a:solidFill>
                              <a:srgbClr val="FF0000"/>
                            </a:solidFill>
                            <a:latin typeface="Cambria Math" panose="02040503050406030204" pitchFamily="18" charset="0"/>
                          </a:rPr>
                          <m:t>𝑁</m:t>
                        </m:r>
                      </m:den>
                    </m:f>
                    <m:r>
                      <a:rPr lang="en-US" sz="2000" b="0" i="1" smtClean="0">
                        <a:solidFill>
                          <a:srgbClr val="FF0000"/>
                        </a:solidFill>
                        <a:latin typeface="Cambria Math" panose="02040503050406030204" pitchFamily="18" charset="0"/>
                      </a:rPr>
                      <m:t>+</m:t>
                    </m:r>
                    <m:nary>
                      <m:naryPr>
                        <m:chr m:val="∑"/>
                        <m:supHide m:val="on"/>
                        <m:ctrlPr>
                          <a:rPr lang="en-US" sz="2000" b="0" i="1" smtClean="0">
                            <a:solidFill>
                              <a:srgbClr val="FF0000"/>
                            </a:solidFill>
                            <a:latin typeface="Cambria Math" panose="02040503050406030204" pitchFamily="18" charset="0"/>
                          </a:rPr>
                        </m:ctrlPr>
                      </m:naryPr>
                      <m:sub>
                        <m:r>
                          <m:rPr>
                            <m:brk m:alnAt="7"/>
                          </m:rPr>
                          <a:rPr lang="en-US" sz="2000" b="0" i="1" smtClean="0">
                            <a:solidFill>
                              <a:srgbClr val="FF0000"/>
                            </a:solidFill>
                            <a:latin typeface="Cambria Math" panose="02040503050406030204" pitchFamily="18" charset="0"/>
                          </a:rPr>
                          <m:t>𝑖</m:t>
                        </m:r>
                        <m:r>
                          <a:rPr lang="en-US" sz="2000" b="0" i="1" smtClean="0">
                            <a:solidFill>
                              <a:srgbClr val="FF0000"/>
                            </a:solidFill>
                            <a:latin typeface="Cambria Math" panose="02040503050406030204" pitchFamily="18" charset="0"/>
                          </a:rPr>
                          <m:t>∈</m:t>
                        </m:r>
                        <m:r>
                          <a:rPr lang="en-US" sz="2000" b="1" i="0" smtClean="0">
                            <a:solidFill>
                              <a:srgbClr val="FF0000"/>
                            </a:solidFill>
                            <a:latin typeface="Cambria Math" panose="02040503050406030204" pitchFamily="18" charset="0"/>
                          </a:rPr>
                          <m:t>𝐀</m:t>
                        </m:r>
                        <m:r>
                          <a:rPr lang="en-US" sz="2000" b="0" i="1" smtClean="0">
                            <a:solidFill>
                              <a:srgbClr val="FF0000"/>
                            </a:solidFill>
                            <a:latin typeface="Cambria Math" panose="02040503050406030204" pitchFamily="18" charset="0"/>
                          </a:rPr>
                          <m:t>(:,</m:t>
                        </m:r>
                        <m:r>
                          <a:rPr lang="en-US" sz="2000" b="0" i="1" smtClean="0">
                            <a:solidFill>
                              <a:srgbClr val="FF0000"/>
                            </a:solidFill>
                            <a:latin typeface="Cambria Math" panose="02040503050406030204" pitchFamily="18" charset="0"/>
                          </a:rPr>
                          <m:t>𝑗</m:t>
                        </m:r>
                        <m:r>
                          <a:rPr lang="en-US" sz="2000" b="0" i="1" smtClean="0">
                            <a:solidFill>
                              <a:srgbClr val="FF0000"/>
                            </a:solidFill>
                            <a:latin typeface="Cambria Math" panose="02040503050406030204" pitchFamily="18" charset="0"/>
                          </a:rPr>
                          <m:t>)</m:t>
                        </m:r>
                      </m:sub>
                      <m:sup/>
                      <m:e>
                        <m:r>
                          <a:rPr lang="en-US" sz="2000" b="1" i="0" smtClean="0">
                            <a:solidFill>
                              <a:srgbClr val="FF0000"/>
                            </a:solidFill>
                            <a:latin typeface="Cambria Math" panose="02040503050406030204" pitchFamily="18" charset="0"/>
                          </a:rPr>
                          <m:t>𝐫</m:t>
                        </m:r>
                        <m:d>
                          <m:dPr>
                            <m:begChr m:val="["/>
                            <m:endChr m:val="]"/>
                            <m:ctrlPr>
                              <a:rPr lang="en-US" sz="2000" b="0" i="1" smtClean="0">
                                <a:solidFill>
                                  <a:srgbClr val="FF0000"/>
                                </a:solidFill>
                                <a:latin typeface="Cambria Math" panose="02040503050406030204" pitchFamily="18" charset="0"/>
                              </a:rPr>
                            </m:ctrlPr>
                          </m:dPr>
                          <m:e>
                            <m:r>
                              <a:rPr lang="en-US" sz="2000" b="0" i="1" smtClean="0">
                                <a:solidFill>
                                  <a:srgbClr val="FF0000"/>
                                </a:solidFill>
                                <a:latin typeface="Cambria Math" panose="02040503050406030204" pitchFamily="18" charset="0"/>
                              </a:rPr>
                              <m:t>𝑖</m:t>
                            </m:r>
                          </m:e>
                        </m:d>
                        <m:r>
                          <a:rPr lang="en-US" sz="2000" b="0" i="1" smtClean="0">
                            <a:solidFill>
                              <a:srgbClr val="FF0000"/>
                            </a:solidFill>
                            <a:latin typeface="Cambria Math" panose="02040503050406030204" pitchFamily="18" charset="0"/>
                          </a:rPr>
                          <m:t>⋅</m:t>
                        </m:r>
                        <m:f>
                          <m:fPr>
                            <m:ctrlPr>
                              <a:rPr lang="en-US" sz="2000" b="0" i="1" smtClean="0">
                                <a:solidFill>
                                  <a:srgbClr val="FF0000"/>
                                </a:solidFill>
                                <a:latin typeface="Cambria Math" panose="02040503050406030204" pitchFamily="18" charset="0"/>
                              </a:rPr>
                            </m:ctrlPr>
                          </m:fPr>
                          <m:num>
                            <m:r>
                              <a:rPr lang="en-US" sz="2000" b="0" i="1" smtClean="0">
                                <a:solidFill>
                                  <a:srgbClr val="FF0000"/>
                                </a:solidFill>
                                <a:latin typeface="Cambria Math" panose="02040503050406030204" pitchFamily="18" charset="0"/>
                              </a:rPr>
                              <m:t>𝛼</m:t>
                            </m:r>
                          </m:num>
                          <m:den>
                            <m:r>
                              <a:rPr lang="en-US" sz="2000" b="1" i="0" smtClean="0">
                                <a:solidFill>
                                  <a:srgbClr val="FF0000"/>
                                </a:solidFill>
                                <a:latin typeface="Cambria Math" panose="02040503050406030204" pitchFamily="18" charset="0"/>
                              </a:rPr>
                              <m:t>𝐝</m:t>
                            </m:r>
                            <m:r>
                              <a:rPr lang="en-US" sz="2000" b="0" i="1" smtClean="0">
                                <a:solidFill>
                                  <a:srgbClr val="FF0000"/>
                                </a:solidFill>
                                <a:latin typeface="Cambria Math" panose="02040503050406030204" pitchFamily="18" charset="0"/>
                              </a:rPr>
                              <m:t>[</m:t>
                            </m:r>
                            <m:r>
                              <a:rPr lang="en-US" sz="2000" b="0" i="1" smtClean="0">
                                <a:solidFill>
                                  <a:srgbClr val="FF0000"/>
                                </a:solidFill>
                                <a:latin typeface="Cambria Math" panose="02040503050406030204" pitchFamily="18" charset="0"/>
                              </a:rPr>
                              <m:t>𝑖</m:t>
                            </m:r>
                            <m:r>
                              <a:rPr lang="en-US" sz="2000" b="0" i="1" smtClean="0">
                                <a:solidFill>
                                  <a:srgbClr val="FF0000"/>
                                </a:solidFill>
                                <a:latin typeface="Cambria Math" panose="02040503050406030204" pitchFamily="18" charset="0"/>
                              </a:rPr>
                              <m:t>]</m:t>
                            </m:r>
                          </m:den>
                        </m:f>
                      </m:e>
                    </m:nary>
                  </m:oMath>
                </a14:m>
                <a:br>
                  <a:rPr lang="en-US" sz="2000" dirty="0"/>
                </a:br>
                <a:br>
                  <a:rPr lang="en-US" sz="2000" dirty="0"/>
                </a:br>
                <a:r>
                  <a:rPr lang="en-US" sz="2000" dirty="0"/>
                  <a:t>where </a:t>
                </a:r>
                <a14:m>
                  <m:oMath xmlns:m="http://schemas.openxmlformats.org/officeDocument/2006/math">
                    <m:r>
                      <a:rPr lang="en-US" sz="2000" b="1" i="0" smtClean="0">
                        <a:solidFill>
                          <a:srgbClr val="FF0000"/>
                        </a:solidFill>
                        <a:latin typeface="Cambria Math" panose="02040503050406030204" pitchFamily="18" charset="0"/>
                      </a:rPr>
                      <m:t>𝐀</m:t>
                    </m:r>
                    <m:r>
                      <a:rPr lang="en-US" sz="2000" b="0" i="1" smtClean="0">
                        <a:solidFill>
                          <a:srgbClr val="FF0000"/>
                        </a:solidFill>
                        <a:latin typeface="Cambria Math" panose="02040503050406030204" pitchFamily="18" charset="0"/>
                      </a:rPr>
                      <m:t>(:,</m:t>
                    </m:r>
                    <m:r>
                      <a:rPr lang="en-US" sz="2000" b="0" i="1" smtClean="0">
                        <a:solidFill>
                          <a:srgbClr val="FF0000"/>
                        </a:solidFill>
                        <a:latin typeface="Cambria Math" panose="02040503050406030204" pitchFamily="18" charset="0"/>
                      </a:rPr>
                      <m:t>𝑗</m:t>
                    </m:r>
                    <m:r>
                      <a:rPr lang="en-US" sz="2000" b="0" i="1" smtClean="0">
                        <a:solidFill>
                          <a:srgbClr val="FF0000"/>
                        </a:solidFill>
                        <a:latin typeface="Cambria Math" panose="02040503050406030204" pitchFamily="18" charset="0"/>
                      </a:rPr>
                      <m:t>)</m:t>
                    </m:r>
                  </m:oMath>
                </a14:m>
                <a:r>
                  <a:rPr lang="en-US" sz="2000" dirty="0">
                    <a:solidFill>
                      <a:srgbClr val="FF0000"/>
                    </a:solidFill>
                  </a:rPr>
                  <a:t> </a:t>
                </a:r>
                <a:r>
                  <a:rPr lang="en-US" sz="2000" dirty="0"/>
                  <a:t>are those vertices that have outgoing edges to vertex </a:t>
                </a:r>
                <a14:m>
                  <m:oMath xmlns:m="http://schemas.openxmlformats.org/officeDocument/2006/math">
                    <m:r>
                      <a:rPr lang="en-US" sz="2000" i="1" dirty="0" smtClean="0">
                        <a:solidFill>
                          <a:srgbClr val="FF0000"/>
                        </a:solidFill>
                        <a:latin typeface="Cambria Math" panose="02040503050406030204" pitchFamily="18" charset="0"/>
                      </a:rPr>
                      <m:t>𝑗</m:t>
                    </m:r>
                  </m:oMath>
                </a14:m>
                <a:br>
                  <a:rPr lang="en-US" sz="2000" dirty="0"/>
                </a:b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5613" y="1002040"/>
                <a:ext cx="8272462" cy="4840287"/>
              </a:xfrm>
              <a:blipFill>
                <a:blip r:embed="rId2"/>
                <a:stretch>
                  <a:fillRect l="-1769" t="-1511" r="-2579" b="-12217"/>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a:xfrm>
            <a:off x="8584603" y="6551613"/>
            <a:ext cx="559398" cy="30480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128</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Tree>
    <p:extLst>
      <p:ext uri="{BB962C8B-B14F-4D97-AF65-F5344CB8AC3E}">
        <p14:creationId xmlns:p14="http://schemas.microsoft.com/office/powerpoint/2010/main" val="2468544471"/>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48D73-6D27-6141-B3FC-73BB5C86AF7F}"/>
              </a:ext>
            </a:extLst>
          </p:cNvPr>
          <p:cNvSpPr>
            <a:spLocks noGrp="1"/>
          </p:cNvSpPr>
          <p:nvPr>
            <p:ph type="title"/>
          </p:nvPr>
        </p:nvSpPr>
        <p:spPr>
          <a:xfrm>
            <a:off x="238128" y="192088"/>
            <a:ext cx="8201022" cy="889000"/>
          </a:xfrm>
        </p:spPr>
        <p:txBody>
          <a:bodyPr/>
          <a:lstStyle/>
          <a:p>
            <a:r>
              <a:rPr lang="en-US" dirty="0"/>
              <a:t>What you will create</a:t>
            </a:r>
            <a:endParaRPr lang="en-US" sz="2400" dirty="0"/>
          </a:p>
        </p:txBody>
      </p:sp>
      <p:sp>
        <p:nvSpPr>
          <p:cNvPr id="3" name="Content Placeholder 2">
            <a:extLst>
              <a:ext uri="{FF2B5EF4-FFF2-40B4-BE49-F238E27FC236}">
                <a16:creationId xmlns:a16="http://schemas.microsoft.com/office/drawing/2014/main" id="{D0EF4AC2-76CA-5342-8885-9916A5AEF109}"/>
              </a:ext>
            </a:extLst>
          </p:cNvPr>
          <p:cNvSpPr>
            <a:spLocks noGrp="1"/>
          </p:cNvSpPr>
          <p:nvPr>
            <p:ph idx="1"/>
          </p:nvPr>
        </p:nvSpPr>
        <p:spPr>
          <a:xfrm>
            <a:off x="238128" y="1200150"/>
            <a:ext cx="6349373" cy="3028950"/>
          </a:xfrm>
        </p:spPr>
        <p:txBody>
          <a:bodyPr/>
          <a:lstStyle/>
          <a:p>
            <a:pPr marL="0" indent="0">
              <a:spcBef>
                <a:spcPts val="0"/>
              </a:spcBef>
              <a:buNone/>
            </a:pPr>
            <a:r>
              <a:rPr lang="en-US" sz="1600" b="1" dirty="0">
                <a:latin typeface="Courier New" panose="02070309020205020404" pitchFamily="49" charset="0"/>
                <a:cs typeface="Courier New" panose="02070309020205020404" pitchFamily="49" charset="0"/>
              </a:rPr>
              <a:t>import pygraphblas as grb</a:t>
            </a:r>
          </a:p>
          <a:p>
            <a:pPr marL="0" indent="0">
              <a:spcBef>
                <a:spcPts val="0"/>
              </a:spcBef>
              <a:buNone/>
            </a:pPr>
            <a:endParaRPr lang="en-US" sz="1600" b="1" dirty="0">
              <a:latin typeface="Courier New" panose="02070309020205020404" pitchFamily="49" charset="0"/>
              <a:cs typeface="Courier New" panose="02070309020205020404" pitchFamily="49" charset="0"/>
            </a:endParaRPr>
          </a:p>
          <a:p>
            <a:pPr marL="0" indent="0">
              <a:spcBef>
                <a:spcPts val="0"/>
              </a:spcBef>
              <a:buNone/>
            </a:pPr>
            <a:r>
              <a:rPr lang="en-US" sz="1600" b="1" dirty="0" err="1">
                <a:latin typeface="Courier New" panose="02070309020205020404" pitchFamily="49" charset="0"/>
                <a:cs typeface="Courier New" panose="02070309020205020404" pitchFamily="49" charset="0"/>
              </a:rPr>
              <a:t>rowID</a:t>
            </a:r>
            <a:r>
              <a:rPr lang="en-US" sz="1600" b="1" dirty="0">
                <a:latin typeface="Courier New" panose="02070309020205020404" pitchFamily="49" charset="0"/>
                <a:cs typeface="Courier New" panose="02070309020205020404" pitchFamily="49" charset="0"/>
              </a:rPr>
              <a:t> = [0,0,1,1,2,3,3,4,5,6,6,6]</a:t>
            </a:r>
          </a:p>
          <a:p>
            <a:pPr marL="0" indent="0">
              <a:spcBef>
                <a:spcPts val="0"/>
              </a:spcBef>
              <a:buNone/>
            </a:pPr>
            <a:r>
              <a:rPr lang="en-US" sz="1600" b="1" dirty="0" err="1">
                <a:latin typeface="Courier New" panose="02070309020205020404" pitchFamily="49" charset="0"/>
                <a:cs typeface="Courier New" panose="02070309020205020404" pitchFamily="49" charset="0"/>
              </a:rPr>
              <a:t>colID</a:t>
            </a:r>
            <a:r>
              <a:rPr lang="en-US" sz="1600" b="1" dirty="0">
                <a:latin typeface="Courier New" panose="02070309020205020404" pitchFamily="49" charset="0"/>
                <a:cs typeface="Courier New" panose="02070309020205020404" pitchFamily="49" charset="0"/>
              </a:rPr>
              <a:t> = [1,3,4,6,5,0,2,5,2,2,3,4]</a:t>
            </a:r>
          </a:p>
          <a:p>
            <a:pPr marL="0" indent="0">
              <a:spcBef>
                <a:spcPts val="0"/>
              </a:spcBef>
              <a:buNone/>
            </a:pPr>
            <a:r>
              <a:rPr lang="en-US" sz="1600" b="1" dirty="0" err="1">
                <a:latin typeface="Courier New" panose="02070309020205020404" pitchFamily="49" charset="0"/>
                <a:cs typeface="Courier New" panose="02070309020205020404" pitchFamily="49" charset="0"/>
              </a:rPr>
              <a:t>vals</a:t>
            </a:r>
            <a:r>
              <a:rPr lang="en-US" sz="1600" b="1" dirty="0">
                <a:latin typeface="Courier New" panose="02070309020205020404" pitchFamily="49" charset="0"/>
                <a:cs typeface="Courier New" panose="02070309020205020404" pitchFamily="49" charset="0"/>
              </a:rPr>
              <a:t>  = [True]*</a:t>
            </a:r>
            <a:r>
              <a:rPr lang="en-US" sz="1600" b="1" dirty="0" err="1">
                <a:latin typeface="Courier New" panose="02070309020205020404" pitchFamily="49" charset="0"/>
                <a:cs typeface="Courier New" panose="02070309020205020404" pitchFamily="49" charset="0"/>
              </a:rPr>
              <a:t>len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rowID</a:t>
            </a:r>
            <a:r>
              <a:rPr lang="en-US" sz="1600" b="1" dirty="0">
                <a:latin typeface="Courier New" panose="02070309020205020404" pitchFamily="49" charset="0"/>
                <a:cs typeface="Courier New" panose="02070309020205020404" pitchFamily="49" charset="0"/>
              </a:rPr>
              <a:t>)</a:t>
            </a:r>
          </a:p>
          <a:p>
            <a:pPr marL="0" indent="0">
              <a:spcBef>
                <a:spcPts val="0"/>
              </a:spcBef>
              <a:buNone/>
            </a:pPr>
            <a:r>
              <a:rPr lang="en-US" sz="1600" b="1" dirty="0">
                <a:latin typeface="Courier New" panose="02070309020205020404" pitchFamily="49" charset="0"/>
                <a:cs typeface="Courier New" panose="02070309020205020404" pitchFamily="49" charset="0"/>
              </a:rPr>
              <a:t>A = </a:t>
            </a:r>
            <a:r>
              <a:rPr lang="en-US" sz="1600" b="1" dirty="0" err="1">
                <a:latin typeface="Courier New" panose="02070309020205020404" pitchFamily="49" charset="0"/>
                <a:cs typeface="Courier New" panose="02070309020205020404" pitchFamily="49" charset="0"/>
              </a:rPr>
              <a:t>grb.Matrix.from_lists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rowID</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colID</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vals</a:t>
            </a:r>
            <a:r>
              <a:rPr lang="en-US" sz="1600" b="1" dirty="0">
                <a:latin typeface="Courier New" panose="02070309020205020404" pitchFamily="49" charset="0"/>
                <a:cs typeface="Courier New" panose="02070309020205020404" pitchFamily="49" charset="0"/>
              </a:rPr>
              <a:t>)</a:t>
            </a:r>
          </a:p>
          <a:p>
            <a:pPr marL="0" indent="0">
              <a:spcBef>
                <a:spcPts val="0"/>
              </a:spcBef>
              <a:buNone/>
            </a:pPr>
            <a:endParaRPr lang="en-US" sz="1600" b="1" dirty="0">
              <a:latin typeface="Courier New" panose="02070309020205020404" pitchFamily="49" charset="0"/>
              <a:cs typeface="Courier New" panose="02070309020205020404" pitchFamily="49" charset="0"/>
            </a:endParaRPr>
          </a:p>
          <a:p>
            <a:pPr marL="0" indent="0">
              <a:spcBef>
                <a:spcPts val="0"/>
              </a:spcBef>
              <a:buNone/>
            </a:pPr>
            <a:r>
              <a:rPr lang="en-US" sz="1600" b="1" dirty="0">
                <a:latin typeface="Courier New" panose="02070309020205020404" pitchFamily="49" charset="0"/>
                <a:cs typeface="Courier New" panose="02070309020205020404" pitchFamily="49" charset="0"/>
              </a:rPr>
              <a:t>r = </a:t>
            </a:r>
            <a:r>
              <a:rPr lang="en-US" sz="1600" b="1" dirty="0" err="1">
                <a:latin typeface="Courier New" panose="02070309020205020404" pitchFamily="49" charset="0"/>
                <a:cs typeface="Courier New" panose="02070309020205020404" pitchFamily="49" charset="0"/>
              </a:rPr>
              <a:t>pagerank</a:t>
            </a:r>
            <a:r>
              <a:rPr lang="en-US" sz="1600" b="1" dirty="0">
                <a:latin typeface="Courier New" panose="02070309020205020404" pitchFamily="49" charset="0"/>
                <a:cs typeface="Courier New" panose="02070309020205020404" pitchFamily="49" charset="0"/>
              </a:rPr>
              <a:t>(A)</a:t>
            </a:r>
          </a:p>
          <a:p>
            <a:pPr marL="0" indent="0">
              <a:spcBef>
                <a:spcPts val="0"/>
              </a:spcBef>
              <a:buNone/>
            </a:pPr>
            <a:r>
              <a:rPr lang="en-US" sz="1600" b="1" dirty="0">
                <a:latin typeface="Courier New" panose="02070309020205020404" pitchFamily="49" charset="0"/>
                <a:cs typeface="Courier New" panose="02070309020205020404" pitchFamily="49" charset="0"/>
              </a:rPr>
              <a:t>print(r)</a:t>
            </a:r>
          </a:p>
        </p:txBody>
      </p:sp>
      <p:sp>
        <p:nvSpPr>
          <p:cNvPr id="4" name="Slide Number Placeholder 3">
            <a:extLst>
              <a:ext uri="{FF2B5EF4-FFF2-40B4-BE49-F238E27FC236}">
                <a16:creationId xmlns:a16="http://schemas.microsoft.com/office/drawing/2014/main" id="{96099601-BE5A-7146-9621-688B65E28564}"/>
              </a:ext>
            </a:extLst>
          </p:cNvPr>
          <p:cNvSpPr>
            <a:spLocks noGrp="1"/>
          </p:cNvSpPr>
          <p:nvPr>
            <p:ph type="sldNum" sz="quarter" idx="10"/>
          </p:nvPr>
        </p:nvSpPr>
        <p:spPr>
          <a:xfrm>
            <a:off x="8606119" y="6551613"/>
            <a:ext cx="537882" cy="304800"/>
          </a:xfrm>
        </p:spPr>
        <p:txBody>
          <a:bodyPr/>
          <a:lstStyle/>
          <a:p>
            <a:pPr algn="r">
              <a:defRPr/>
            </a:pPr>
            <a:fld id="{0C933AAA-F64E-4748-8A99-DCC60F15C72A}" type="slidenum">
              <a:rPr lang="en-US" smtClean="0">
                <a:solidFill>
                  <a:srgbClr val="000000"/>
                </a:solidFill>
                <a:ea typeface="ＭＳ Ｐゴシック" pitchFamily="34" charset="-128"/>
              </a:rPr>
              <a:pPr algn="r">
                <a:defRPr/>
              </a:pPr>
              <a:t>129</a:t>
            </a:fld>
            <a:endParaRPr lang="en-US" dirty="0">
              <a:solidFill>
                <a:srgbClr val="000000"/>
              </a:solidFill>
              <a:ea typeface="ＭＳ Ｐゴシック" pitchFamily="34" charset="-128"/>
            </a:endParaRPr>
          </a:p>
        </p:txBody>
      </p:sp>
      <p:pic>
        <p:nvPicPr>
          <p:cNvPr id="61" name="Picture 60" descr="Calendar&#10;&#10;Description automatically generated">
            <a:extLst>
              <a:ext uri="{FF2B5EF4-FFF2-40B4-BE49-F238E27FC236}">
                <a16:creationId xmlns:a16="http://schemas.microsoft.com/office/drawing/2014/main" id="{6EA2B020-C9C9-6F45-8B73-A1B11152DA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5855" y="2436832"/>
            <a:ext cx="2261681" cy="1514018"/>
          </a:xfrm>
          <a:prstGeom prst="rect">
            <a:avLst/>
          </a:prstGeom>
        </p:spPr>
      </p:pic>
      <p:sp>
        <p:nvSpPr>
          <p:cNvPr id="62" name="TextBox 61">
            <a:extLst>
              <a:ext uri="{FF2B5EF4-FFF2-40B4-BE49-F238E27FC236}">
                <a16:creationId xmlns:a16="http://schemas.microsoft.com/office/drawing/2014/main" id="{E4727E3F-9043-8B4A-BB44-60BE3250E536}"/>
              </a:ext>
            </a:extLst>
          </p:cNvPr>
          <p:cNvSpPr txBox="1"/>
          <p:nvPr/>
        </p:nvSpPr>
        <p:spPr>
          <a:xfrm>
            <a:off x="4077141" y="4998143"/>
            <a:ext cx="623447" cy="338554"/>
          </a:xfrm>
          <a:prstGeom prst="rect">
            <a:avLst/>
          </a:prstGeom>
          <a:noFill/>
        </p:spPr>
        <p:txBody>
          <a:bodyPr wrap="square" rtlCol="0">
            <a:spAutoFit/>
          </a:bodyPr>
          <a:lstStyle/>
          <a:p>
            <a:r>
              <a:rPr lang="en-US" sz="1600" dirty="0">
                <a:sym typeface="Wingdings" panose="05000000000000000000" pitchFamily="2" charset="2"/>
              </a:rPr>
              <a:t></a:t>
            </a:r>
            <a:endParaRPr lang="en-US" sz="1600" dirty="0"/>
          </a:p>
        </p:txBody>
      </p:sp>
      <p:pic>
        <p:nvPicPr>
          <p:cNvPr id="7" name="Picture 6">
            <a:extLst>
              <a:ext uri="{FF2B5EF4-FFF2-40B4-BE49-F238E27FC236}">
                <a16:creationId xmlns:a16="http://schemas.microsoft.com/office/drawing/2014/main" id="{C8637108-8336-F441-B9BB-6EEEFAD09EC6}"/>
              </a:ext>
            </a:extLst>
          </p:cNvPr>
          <p:cNvPicPr>
            <a:picLocks noChangeAspect="1"/>
          </p:cNvPicPr>
          <p:nvPr/>
        </p:nvPicPr>
        <p:blipFill>
          <a:blip r:embed="rId4"/>
          <a:stretch>
            <a:fillRect/>
          </a:stretch>
        </p:blipFill>
        <p:spPr>
          <a:xfrm>
            <a:off x="7075768" y="607767"/>
            <a:ext cx="1995207" cy="1667228"/>
          </a:xfrm>
          <a:prstGeom prst="rect">
            <a:avLst/>
          </a:prstGeom>
        </p:spPr>
      </p:pic>
      <p:cxnSp>
        <p:nvCxnSpPr>
          <p:cNvPr id="10" name="Straight Arrow Connector 9">
            <a:extLst>
              <a:ext uri="{FF2B5EF4-FFF2-40B4-BE49-F238E27FC236}">
                <a16:creationId xmlns:a16="http://schemas.microsoft.com/office/drawing/2014/main" id="{C8784B4B-487E-DC4F-8D25-A28C24D1A380}"/>
              </a:ext>
            </a:extLst>
          </p:cNvPr>
          <p:cNvCxnSpPr>
            <a:cxnSpLocks/>
          </p:cNvCxnSpPr>
          <p:nvPr/>
        </p:nvCxnSpPr>
        <p:spPr bwMode="auto">
          <a:xfrm>
            <a:off x="7976295" y="2022911"/>
            <a:ext cx="0" cy="390356"/>
          </a:xfrm>
          <a:prstGeom prst="straightConnector1">
            <a:avLst/>
          </a:prstGeom>
          <a:ln w="22225">
            <a:headEnd type="triangle" w="med" len="med"/>
            <a:tailEnd type="triangle"/>
          </a:ln>
        </p:spPr>
        <p:style>
          <a:lnRef idx="1">
            <a:schemeClr val="dk1"/>
          </a:lnRef>
          <a:fillRef idx="0">
            <a:schemeClr val="dk1"/>
          </a:fillRef>
          <a:effectRef idx="0">
            <a:schemeClr val="dk1"/>
          </a:effectRef>
          <a:fontRef idx="minor">
            <a:schemeClr val="tx1"/>
          </a:fontRef>
        </p:style>
      </p:cxnSp>
      <p:sp>
        <p:nvSpPr>
          <p:cNvPr id="163" name="TextBox 162">
            <a:extLst>
              <a:ext uri="{FF2B5EF4-FFF2-40B4-BE49-F238E27FC236}">
                <a16:creationId xmlns:a16="http://schemas.microsoft.com/office/drawing/2014/main" id="{0A4541FF-7ED1-D540-AA05-3DE1E07800CB}"/>
              </a:ext>
            </a:extLst>
          </p:cNvPr>
          <p:cNvSpPr txBox="1"/>
          <p:nvPr/>
        </p:nvSpPr>
        <p:spPr>
          <a:xfrm>
            <a:off x="6511581" y="3024564"/>
            <a:ext cx="320053" cy="338554"/>
          </a:xfrm>
          <a:prstGeom prst="rect">
            <a:avLst/>
          </a:prstGeom>
          <a:noFill/>
        </p:spPr>
        <p:txBody>
          <a:bodyPr wrap="square" rtlCol="0">
            <a:spAutoFit/>
          </a:bodyPr>
          <a:lstStyle/>
          <a:p>
            <a:r>
              <a:rPr lang="en-US" sz="1600" dirty="0"/>
              <a:t>A</a:t>
            </a:r>
            <a:endParaRPr lang="en-US" sz="1600" baseline="30000" dirty="0"/>
          </a:p>
        </p:txBody>
      </p:sp>
      <p:sp>
        <p:nvSpPr>
          <p:cNvPr id="16" name="TextBox 15">
            <a:extLst>
              <a:ext uri="{FF2B5EF4-FFF2-40B4-BE49-F238E27FC236}">
                <a16:creationId xmlns:a16="http://schemas.microsoft.com/office/drawing/2014/main" id="{2C48281E-5D3F-44BF-8E41-018F08D4511D}"/>
              </a:ext>
            </a:extLst>
          </p:cNvPr>
          <p:cNvSpPr txBox="1"/>
          <p:nvPr/>
        </p:nvSpPr>
        <p:spPr>
          <a:xfrm>
            <a:off x="4619325" y="3814559"/>
            <a:ext cx="2841925" cy="2308324"/>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0|0.0429</a:t>
            </a:r>
          </a:p>
          <a:p>
            <a:r>
              <a:rPr lang="en-US" sz="1600" b="1" dirty="0">
                <a:latin typeface="Courier New" panose="02070309020205020404" pitchFamily="49" charset="0"/>
                <a:cs typeface="Courier New" panose="02070309020205020404" pitchFamily="49" charset="0"/>
              </a:rPr>
              <a:t>1|0.0397</a:t>
            </a:r>
          </a:p>
          <a:p>
            <a:r>
              <a:rPr lang="en-US" sz="1600" b="1">
                <a:latin typeface="Courier New" panose="02070309020205020404" pitchFamily="49" charset="0"/>
                <a:cs typeface="Courier New" panose="02070309020205020404" pitchFamily="49" charset="0"/>
              </a:rPr>
              <a:t>2|0.387</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3|0.0505</a:t>
            </a:r>
          </a:p>
          <a:p>
            <a:r>
              <a:rPr lang="en-US" sz="1600" b="1" dirty="0">
                <a:latin typeface="Courier New" panose="02070309020205020404" pitchFamily="49" charset="0"/>
                <a:cs typeface="Courier New" panose="02070309020205020404" pitchFamily="49" charset="0"/>
              </a:rPr>
              <a:t>4|0.0491</a:t>
            </a:r>
          </a:p>
          <a:p>
            <a:r>
              <a:rPr lang="en-US" sz="1600" b="1" dirty="0">
                <a:latin typeface="Courier New" panose="02070309020205020404" pitchFamily="49" charset="0"/>
                <a:cs typeface="Courier New" panose="02070309020205020404" pitchFamily="49" charset="0"/>
              </a:rPr>
              <a:t>5|0.392</a:t>
            </a:r>
          </a:p>
          <a:p>
            <a:r>
              <a:rPr lang="en-US" sz="1600" b="1" dirty="0">
                <a:latin typeface="Courier New" panose="02070309020205020404" pitchFamily="49" charset="0"/>
                <a:cs typeface="Courier New" panose="02070309020205020404" pitchFamily="49" charset="0"/>
              </a:rPr>
              <a:t>6|0.0383</a:t>
            </a:r>
          </a:p>
        </p:txBody>
      </p:sp>
      <p:sp>
        <p:nvSpPr>
          <p:cNvPr id="14" name="TextBox 13">
            <a:extLst>
              <a:ext uri="{FF2B5EF4-FFF2-40B4-BE49-F238E27FC236}">
                <a16:creationId xmlns:a16="http://schemas.microsoft.com/office/drawing/2014/main" id="{7143E9DF-3A38-4E47-BE25-28BA3E683DCA}"/>
              </a:ext>
            </a:extLst>
          </p:cNvPr>
          <p:cNvSpPr txBox="1"/>
          <p:nvPr/>
        </p:nvSpPr>
        <p:spPr>
          <a:xfrm>
            <a:off x="453953" y="3568337"/>
            <a:ext cx="3560098" cy="2800767"/>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            A</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0  1  2  3  4  5  6</a:t>
            </a:r>
          </a:p>
          <a:p>
            <a:r>
              <a:rPr lang="en-US" sz="1600" b="1" dirty="0">
                <a:latin typeface="Courier New" panose="02070309020205020404" pitchFamily="49" charset="0"/>
                <a:cs typeface="Courier New" panose="02070309020205020404" pitchFamily="49" charset="0"/>
              </a:rPr>
              <a:t>0|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0</a:t>
            </a:r>
          </a:p>
          <a:p>
            <a:r>
              <a:rPr lang="en-US" sz="1600" b="1" dirty="0">
                <a:latin typeface="Courier New" panose="02070309020205020404" pitchFamily="49" charset="0"/>
                <a:cs typeface="Courier New" panose="02070309020205020404" pitchFamily="49" charset="0"/>
              </a:rPr>
              <a:t>1|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1 </a:t>
            </a:r>
          </a:p>
          <a:p>
            <a:r>
              <a:rPr lang="en-US" sz="1600" b="1" dirty="0">
                <a:latin typeface="Courier New" panose="02070309020205020404" pitchFamily="49" charset="0"/>
                <a:cs typeface="Courier New" panose="02070309020205020404" pitchFamily="49" charset="0"/>
              </a:rPr>
              <a:t>2|                 t   |  2</a:t>
            </a:r>
          </a:p>
          <a:p>
            <a:r>
              <a:rPr lang="en-US" sz="1600" b="1" dirty="0">
                <a:latin typeface="Courier New" panose="02070309020205020404" pitchFamily="49" charset="0"/>
                <a:cs typeface="Courier New" panose="02070309020205020404" pitchFamily="49" charset="0"/>
              </a:rPr>
              <a:t>3|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3</a:t>
            </a:r>
          </a:p>
          <a:p>
            <a:r>
              <a:rPr lang="en-US" sz="1600" b="1" dirty="0">
                <a:latin typeface="Courier New" panose="02070309020205020404" pitchFamily="49" charset="0"/>
                <a:cs typeface="Courier New" panose="02070309020205020404" pitchFamily="49" charset="0"/>
              </a:rPr>
              <a:t>4|                 t   |  4</a:t>
            </a:r>
          </a:p>
          <a:p>
            <a:r>
              <a:rPr lang="en-US" sz="1600" b="1" dirty="0">
                <a:latin typeface="Courier New" panose="02070309020205020404" pitchFamily="49" charset="0"/>
                <a:cs typeface="Courier New" panose="02070309020205020404" pitchFamily="49" charset="0"/>
              </a:rPr>
              <a:t>5|        t            |  5</a:t>
            </a:r>
          </a:p>
          <a:p>
            <a:r>
              <a:rPr lang="en-US" sz="1600" b="1" dirty="0">
                <a:latin typeface="Courier New" panose="02070309020205020404" pitchFamily="49" charset="0"/>
                <a:cs typeface="Courier New" panose="02070309020205020404" pitchFamily="49" charset="0"/>
              </a:rPr>
              <a:t>6|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6</a:t>
            </a:r>
          </a:p>
          <a:p>
            <a:r>
              <a:rPr lang="en-US" sz="1600" b="1" dirty="0">
                <a:latin typeface="Courier New" panose="02070309020205020404" pitchFamily="49" charset="0"/>
                <a:cs typeface="Courier New" panose="02070309020205020404" pitchFamily="49" charset="0"/>
              </a:rPr>
              <a:t>    0  1  2  3  4  5  6</a:t>
            </a:r>
          </a:p>
        </p:txBody>
      </p:sp>
    </p:spTree>
    <p:extLst>
      <p:ext uri="{BB962C8B-B14F-4D97-AF65-F5344CB8AC3E}">
        <p14:creationId xmlns:p14="http://schemas.microsoft.com/office/powerpoint/2010/main" val="259994923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4E032-271A-F34A-9FE6-0EF067F00156}"/>
              </a:ext>
            </a:extLst>
          </p:cNvPr>
          <p:cNvSpPr>
            <a:spLocks noGrp="1"/>
          </p:cNvSpPr>
          <p:nvPr>
            <p:ph type="title"/>
          </p:nvPr>
        </p:nvSpPr>
        <p:spPr/>
        <p:txBody>
          <a:bodyPr/>
          <a:lstStyle/>
          <a:p>
            <a:r>
              <a:rPr lang="en-US" dirty="0" err="1"/>
              <a:t>GraphBLAS</a:t>
            </a:r>
            <a:r>
              <a:rPr lang="en-US" dirty="0"/>
              <a:t> References</a:t>
            </a:r>
          </a:p>
        </p:txBody>
      </p:sp>
      <p:sp>
        <p:nvSpPr>
          <p:cNvPr id="4" name="Slide Number Placeholder 3">
            <a:extLst>
              <a:ext uri="{FF2B5EF4-FFF2-40B4-BE49-F238E27FC236}">
                <a16:creationId xmlns:a16="http://schemas.microsoft.com/office/drawing/2014/main" id="{8B258DAB-F803-1A48-BC4C-80C2F3B57277}"/>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13</a:t>
            </a:fld>
            <a:endParaRPr lang="en-US" dirty="0">
              <a:solidFill>
                <a:srgbClr val="000000"/>
              </a:solidFill>
              <a:ea typeface="ＭＳ Ｐゴシック" pitchFamily="34" charset="-128"/>
            </a:endParaRPr>
          </a:p>
        </p:txBody>
      </p:sp>
      <p:pic>
        <p:nvPicPr>
          <p:cNvPr id="5" name="Picture 4">
            <a:extLst>
              <a:ext uri="{FF2B5EF4-FFF2-40B4-BE49-F238E27FC236}">
                <a16:creationId xmlns:a16="http://schemas.microsoft.com/office/drawing/2014/main" id="{C83C1FF0-2900-8243-BC70-3B0371892A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522" y="3683724"/>
            <a:ext cx="7353909" cy="2472672"/>
          </a:xfrm>
          <a:prstGeom prst="rect">
            <a:avLst/>
          </a:prstGeom>
          <a:ln>
            <a:solidFill>
              <a:srgbClr val="002060"/>
            </a:solidFill>
          </a:ln>
        </p:spPr>
      </p:pic>
      <p:pic>
        <p:nvPicPr>
          <p:cNvPr id="7" name="Picture 6">
            <a:extLst>
              <a:ext uri="{FF2B5EF4-FFF2-40B4-BE49-F238E27FC236}">
                <a16:creationId xmlns:a16="http://schemas.microsoft.com/office/drawing/2014/main" id="{2EA442EA-225C-084B-B180-6557C1BC5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650" y="751588"/>
            <a:ext cx="8688387" cy="2636017"/>
          </a:xfrm>
          <a:prstGeom prst="rect">
            <a:avLst/>
          </a:prstGeom>
          <a:ln w="19050">
            <a:solidFill>
              <a:srgbClr val="002060"/>
            </a:solidFill>
          </a:ln>
        </p:spPr>
      </p:pic>
      <p:sp>
        <p:nvSpPr>
          <p:cNvPr id="10" name="TextBox 9">
            <a:extLst>
              <a:ext uri="{FF2B5EF4-FFF2-40B4-BE49-F238E27FC236}">
                <a16:creationId xmlns:a16="http://schemas.microsoft.com/office/drawing/2014/main" id="{8B4ED35D-CF32-4B47-B567-36B52A19D9AD}"/>
              </a:ext>
            </a:extLst>
          </p:cNvPr>
          <p:cNvSpPr txBox="1"/>
          <p:nvPr/>
        </p:nvSpPr>
        <p:spPr>
          <a:xfrm>
            <a:off x="6393438" y="5877909"/>
            <a:ext cx="2121277" cy="338554"/>
          </a:xfrm>
          <a:prstGeom prst="rect">
            <a:avLst/>
          </a:prstGeom>
          <a:noFill/>
        </p:spPr>
        <p:txBody>
          <a:bodyPr wrap="square" rtlCol="0">
            <a:spAutoFit/>
          </a:bodyPr>
          <a:lstStyle/>
          <a:p>
            <a:r>
              <a:rPr lang="en-US" sz="1600" dirty="0"/>
              <a:t>GABB@IPDPS 2017</a:t>
            </a:r>
          </a:p>
        </p:txBody>
      </p:sp>
      <p:sp>
        <p:nvSpPr>
          <p:cNvPr id="11" name="TextBox 10">
            <a:extLst>
              <a:ext uri="{FF2B5EF4-FFF2-40B4-BE49-F238E27FC236}">
                <a16:creationId xmlns:a16="http://schemas.microsoft.com/office/drawing/2014/main" id="{EEE34246-776C-1749-B2CF-D202855740D7}"/>
              </a:ext>
            </a:extLst>
          </p:cNvPr>
          <p:cNvSpPr txBox="1"/>
          <p:nvPr/>
        </p:nvSpPr>
        <p:spPr>
          <a:xfrm>
            <a:off x="7278953" y="3090147"/>
            <a:ext cx="1698782" cy="338554"/>
          </a:xfrm>
          <a:prstGeom prst="rect">
            <a:avLst/>
          </a:prstGeom>
          <a:noFill/>
        </p:spPr>
        <p:txBody>
          <a:bodyPr wrap="square" rtlCol="0">
            <a:spAutoFit/>
          </a:bodyPr>
          <a:lstStyle/>
          <a:p>
            <a:r>
              <a:rPr lang="en-US" sz="1600" dirty="0"/>
              <a:t>IEEE HPEC 2016</a:t>
            </a:r>
          </a:p>
        </p:txBody>
      </p:sp>
      <p:sp>
        <p:nvSpPr>
          <p:cNvPr id="8" name="TextBox 7">
            <a:extLst>
              <a:ext uri="{FF2B5EF4-FFF2-40B4-BE49-F238E27FC236}">
                <a16:creationId xmlns:a16="http://schemas.microsoft.com/office/drawing/2014/main" id="{9BA5DD16-929B-CB4B-98F9-94619C9D8B7C}"/>
              </a:ext>
            </a:extLst>
          </p:cNvPr>
          <p:cNvSpPr txBox="1"/>
          <p:nvPr/>
        </p:nvSpPr>
        <p:spPr>
          <a:xfrm>
            <a:off x="944492" y="6366947"/>
            <a:ext cx="7783583" cy="369332"/>
          </a:xfrm>
          <a:prstGeom prst="rect">
            <a:avLst/>
          </a:prstGeom>
          <a:noFill/>
        </p:spPr>
        <p:txBody>
          <a:bodyPr wrap="square" rtlCol="0">
            <a:spAutoFit/>
          </a:bodyPr>
          <a:lstStyle/>
          <a:p>
            <a:r>
              <a:rPr lang="en-US" dirty="0"/>
              <a:t>The official GraphBLAS C spec can be found at:   www.graphblas.org</a:t>
            </a:r>
          </a:p>
        </p:txBody>
      </p:sp>
    </p:spTree>
    <p:extLst>
      <p:ext uri="{BB962C8B-B14F-4D97-AF65-F5344CB8AC3E}">
        <p14:creationId xmlns:p14="http://schemas.microsoft.com/office/powerpoint/2010/main" val="1873546840"/>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48D73-6D27-6141-B3FC-73BB5C86AF7F}"/>
              </a:ext>
            </a:extLst>
          </p:cNvPr>
          <p:cNvSpPr>
            <a:spLocks noGrp="1"/>
          </p:cNvSpPr>
          <p:nvPr>
            <p:ph type="title"/>
          </p:nvPr>
        </p:nvSpPr>
        <p:spPr>
          <a:xfrm>
            <a:off x="238128" y="192088"/>
            <a:ext cx="8201022" cy="889000"/>
          </a:xfrm>
        </p:spPr>
        <p:txBody>
          <a:bodyPr/>
          <a:lstStyle/>
          <a:p>
            <a:r>
              <a:rPr lang="en-US" dirty="0"/>
              <a:t>The </a:t>
            </a:r>
            <a:r>
              <a:rPr lang="en-US" dirty="0" err="1">
                <a:latin typeface="Courier New" panose="02070309020205020404" pitchFamily="49" charset="0"/>
                <a:cs typeface="Courier New" panose="02070309020205020404" pitchFamily="49" charset="0"/>
              </a:rPr>
              <a:t>pagerank</a:t>
            </a:r>
            <a:r>
              <a:rPr lang="en-US" dirty="0"/>
              <a:t> function</a:t>
            </a:r>
            <a:endParaRPr lang="en-US" sz="2400" dirty="0"/>
          </a:p>
        </p:txBody>
      </p:sp>
      <p:sp>
        <p:nvSpPr>
          <p:cNvPr id="3" name="Content Placeholder 2">
            <a:extLst>
              <a:ext uri="{FF2B5EF4-FFF2-40B4-BE49-F238E27FC236}">
                <a16:creationId xmlns:a16="http://schemas.microsoft.com/office/drawing/2014/main" id="{D0EF4AC2-76CA-5342-8885-9916A5AEF109}"/>
              </a:ext>
            </a:extLst>
          </p:cNvPr>
          <p:cNvSpPr>
            <a:spLocks noGrp="1"/>
          </p:cNvSpPr>
          <p:nvPr>
            <p:ph idx="1"/>
          </p:nvPr>
        </p:nvSpPr>
        <p:spPr>
          <a:xfrm>
            <a:off x="238128" y="1200150"/>
            <a:ext cx="7724772" cy="3028950"/>
          </a:xfrm>
        </p:spPr>
        <p:txBody>
          <a:bodyPr/>
          <a:lstStyle/>
          <a:p>
            <a:pPr marL="0" indent="0">
              <a:spcBef>
                <a:spcPts val="0"/>
              </a:spcBef>
              <a:buNone/>
            </a:pPr>
            <a:r>
              <a:rPr lang="en-US" sz="1600" b="1" dirty="0">
                <a:solidFill>
                  <a:srgbClr val="00B050"/>
                </a:solidFill>
                <a:latin typeface="Courier New" panose="02070309020205020404" pitchFamily="49" charset="0"/>
                <a:cs typeface="Courier New" panose="02070309020205020404" pitchFamily="49" charset="0"/>
              </a:rPr>
              <a:t>def</a:t>
            </a:r>
            <a:r>
              <a:rPr lang="en-US" sz="1600" b="1" dirty="0">
                <a:latin typeface="Courier New" panose="02070309020205020404" pitchFamily="49" charset="0"/>
                <a:cs typeface="Courier New" panose="02070309020205020404" pitchFamily="49" charset="0"/>
              </a:rPr>
              <a:t> </a:t>
            </a:r>
            <a:r>
              <a:rPr lang="en-US" sz="1600" b="1" dirty="0" err="1">
                <a:solidFill>
                  <a:srgbClr val="0070C0"/>
                </a:solidFill>
                <a:latin typeface="Courier New" panose="02070309020205020404" pitchFamily="49" charset="0"/>
                <a:cs typeface="Courier New" panose="02070309020205020404" pitchFamily="49" charset="0"/>
              </a:rPr>
              <a:t>pagerank</a:t>
            </a:r>
            <a:r>
              <a:rPr lang="en-US" sz="1600" b="1" dirty="0">
                <a:latin typeface="Courier New" panose="02070309020205020404" pitchFamily="49" charset="0"/>
                <a:cs typeface="Courier New" panose="02070309020205020404" pitchFamily="49" charset="0"/>
              </a:rPr>
              <a:t>(A, damping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a:t>
            </a:r>
            <a:r>
              <a:rPr lang="en-US" sz="1600" b="1" dirty="0">
                <a:solidFill>
                  <a:srgbClr val="00B050"/>
                </a:solidFill>
                <a:latin typeface="Courier New" panose="02070309020205020404" pitchFamily="49" charset="0"/>
                <a:cs typeface="Courier New" panose="02070309020205020404" pitchFamily="49" charset="0"/>
              </a:rPr>
              <a:t>0.85</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tol</a:t>
            </a:r>
            <a:r>
              <a:rPr lang="en-US" sz="1600" b="1" dirty="0">
                <a:latin typeface="Courier New" panose="02070309020205020404" pitchFamily="49" charset="0"/>
                <a:cs typeface="Courier New" panose="02070309020205020404" pitchFamily="49" charset="0"/>
              </a:rPr>
              <a:t>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a:t>
            </a:r>
            <a:r>
              <a:rPr lang="en-US" sz="1600" b="1" dirty="0">
                <a:solidFill>
                  <a:srgbClr val="00B050"/>
                </a:solidFill>
                <a:latin typeface="Courier New" panose="02070309020205020404" pitchFamily="49" charset="0"/>
                <a:cs typeface="Courier New" panose="02070309020205020404" pitchFamily="49" charset="0"/>
              </a:rPr>
              <a:t>1e-4</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itermax</a:t>
            </a:r>
            <a:r>
              <a:rPr lang="en-US" sz="1600" b="1" dirty="0">
                <a:latin typeface="Courier New" panose="02070309020205020404" pitchFamily="49" charset="0"/>
                <a:cs typeface="Courier New" panose="02070309020205020404" pitchFamily="49" charset="0"/>
              </a:rPr>
              <a:t>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a:t>
            </a:r>
            <a:r>
              <a:rPr lang="en-US" sz="1600" b="1" dirty="0">
                <a:solidFill>
                  <a:srgbClr val="00B050"/>
                </a:solidFill>
                <a:latin typeface="Courier New" panose="02070309020205020404" pitchFamily="49" charset="0"/>
                <a:cs typeface="Courier New" panose="02070309020205020404" pitchFamily="49" charset="0"/>
              </a:rPr>
              <a:t>100</a:t>
            </a:r>
            <a:r>
              <a:rPr lang="en-US" sz="1600" b="1" dirty="0">
                <a:latin typeface="Courier New" panose="02070309020205020404" pitchFamily="49" charset="0"/>
                <a:cs typeface="Courier New" panose="02070309020205020404" pitchFamily="49" charset="0"/>
              </a:rPr>
              <a:t>):</a:t>
            </a:r>
            <a:br>
              <a:rPr lang="en-US" sz="1600" b="1" dirty="0">
                <a:latin typeface="Courier New" panose="02070309020205020404" pitchFamily="49" charset="0"/>
                <a:cs typeface="Courier New" panose="02070309020205020404" pitchFamily="49" charset="0"/>
              </a:rPr>
            </a:br>
            <a:br>
              <a:rPr lang="en-US" sz="1600" b="1" dirty="0">
                <a:latin typeface="Courier New" panose="02070309020205020404" pitchFamily="49" charset="0"/>
                <a:cs typeface="Courier New" panose="02070309020205020404" pitchFamily="49" charset="0"/>
              </a:rPr>
            </a:br>
            <a:r>
              <a:rPr lang="en-US" sz="1600" b="1" dirty="0">
                <a:latin typeface="Courier New" panose="02070309020205020404" pitchFamily="49" charset="0"/>
                <a:cs typeface="Courier New" panose="02070309020205020404" pitchFamily="49" charset="0"/>
              </a:rPr>
              <a:t>    ...</a:t>
            </a:r>
            <a:br>
              <a:rPr lang="en-US" sz="1600" b="1" dirty="0">
                <a:latin typeface="Courier New" panose="02070309020205020404" pitchFamily="49" charset="0"/>
                <a:cs typeface="Courier New" panose="02070309020205020404" pitchFamily="49" charset="0"/>
              </a:rPr>
            </a:br>
            <a:r>
              <a:rPr lang="en-US" sz="1600" b="1" dirty="0">
                <a:latin typeface="Courier New" panose="02070309020205020404" pitchFamily="49" charset="0"/>
                <a:cs typeface="Courier New" panose="02070309020205020404" pitchFamily="49" charset="0"/>
              </a:rPr>
              <a:t>    &lt;</a:t>
            </a:r>
            <a:r>
              <a:rPr lang="en-US" sz="1600" b="1" i="1" dirty="0">
                <a:solidFill>
                  <a:srgbClr val="FF0000"/>
                </a:solidFill>
                <a:latin typeface="+mn-lt"/>
                <a:cs typeface="Courier New" panose="02070309020205020404" pitchFamily="49" charset="0"/>
              </a:rPr>
              <a:t>Your code here</a:t>
            </a:r>
            <a:r>
              <a:rPr lang="en-US" sz="1600" b="1" dirty="0">
                <a:latin typeface="Courier New" panose="02070309020205020404" pitchFamily="49" charset="0"/>
                <a:cs typeface="Courier New" panose="02070309020205020404" pitchFamily="49" charset="0"/>
              </a:rPr>
              <a:t>&gt;</a:t>
            </a:r>
            <a:br>
              <a:rPr lang="en-US" sz="1600" b="1" dirty="0">
                <a:latin typeface="Courier New" panose="02070309020205020404" pitchFamily="49" charset="0"/>
                <a:cs typeface="Courier New" panose="02070309020205020404" pitchFamily="49" charset="0"/>
              </a:rPr>
            </a:br>
            <a:r>
              <a:rPr lang="en-US" sz="1600" b="1" dirty="0">
                <a:latin typeface="Courier New" panose="02070309020205020404" pitchFamily="49" charset="0"/>
                <a:cs typeface="Courier New" panose="02070309020205020404" pitchFamily="49" charset="0"/>
              </a:rPr>
              <a:t>    ...</a:t>
            </a:r>
            <a:br>
              <a:rPr lang="en-US" sz="1600" b="1" dirty="0">
                <a:latin typeface="Courier New" panose="02070309020205020404" pitchFamily="49" charset="0"/>
                <a:cs typeface="Courier New" panose="02070309020205020404" pitchFamily="49" charset="0"/>
              </a:rPr>
            </a:br>
            <a:br>
              <a:rPr lang="en-US" sz="1600" b="1" dirty="0">
                <a:latin typeface="Courier New" panose="02070309020205020404" pitchFamily="49" charset="0"/>
                <a:cs typeface="Courier New" panose="02070309020205020404" pitchFamily="49" charset="0"/>
              </a:rPr>
            </a:br>
            <a:r>
              <a:rPr lang="en-US" sz="1600" b="1" dirty="0">
                <a:latin typeface="Courier New" panose="02070309020205020404" pitchFamily="49" charset="0"/>
                <a:cs typeface="Courier New" panose="02070309020205020404" pitchFamily="49" charset="0"/>
              </a:rPr>
              <a:t>    </a:t>
            </a:r>
            <a:r>
              <a:rPr lang="en-US" sz="1600" b="1" dirty="0">
                <a:solidFill>
                  <a:srgbClr val="00B050"/>
                </a:solidFill>
                <a:latin typeface="Courier New" panose="02070309020205020404" pitchFamily="49" charset="0"/>
                <a:cs typeface="Courier New" panose="02070309020205020404" pitchFamily="49" charset="0"/>
              </a:rPr>
              <a:t>return</a:t>
            </a:r>
            <a:r>
              <a:rPr lang="en-US" sz="1600" b="1" dirty="0">
                <a:latin typeface="Courier New" panose="02070309020205020404" pitchFamily="49" charset="0"/>
                <a:cs typeface="Courier New" panose="02070309020205020404" pitchFamily="49" charset="0"/>
              </a:rPr>
              <a:t> r</a:t>
            </a:r>
          </a:p>
        </p:txBody>
      </p:sp>
      <p:sp>
        <p:nvSpPr>
          <p:cNvPr id="4" name="Slide Number Placeholder 3">
            <a:extLst>
              <a:ext uri="{FF2B5EF4-FFF2-40B4-BE49-F238E27FC236}">
                <a16:creationId xmlns:a16="http://schemas.microsoft.com/office/drawing/2014/main" id="{96099601-BE5A-7146-9621-688B65E28564}"/>
              </a:ext>
            </a:extLst>
          </p:cNvPr>
          <p:cNvSpPr>
            <a:spLocks noGrp="1"/>
          </p:cNvSpPr>
          <p:nvPr>
            <p:ph type="sldNum" sz="quarter" idx="10"/>
          </p:nvPr>
        </p:nvSpPr>
        <p:spPr>
          <a:xfrm>
            <a:off x="8616855" y="6551613"/>
            <a:ext cx="527146" cy="304800"/>
          </a:xfrm>
        </p:spPr>
        <p:txBody>
          <a:bodyPr/>
          <a:lstStyle/>
          <a:p>
            <a:pPr algn="r">
              <a:defRPr/>
            </a:pPr>
            <a:fld id="{0C933AAA-F64E-4748-8A99-DCC60F15C72A}" type="slidenum">
              <a:rPr lang="en-US" smtClean="0">
                <a:solidFill>
                  <a:srgbClr val="000000"/>
                </a:solidFill>
                <a:ea typeface="ＭＳ Ｐゴシック" pitchFamily="34" charset="-128"/>
              </a:rPr>
              <a:pPr algn="r">
                <a:defRPr/>
              </a:pPr>
              <a:t>130</a:t>
            </a:fld>
            <a:endParaRPr lang="en-US" dirty="0">
              <a:solidFill>
                <a:srgbClr val="000000"/>
              </a:solidFill>
              <a:ea typeface="ＭＳ Ｐゴシック" pitchFamily="34" charset="-128"/>
            </a:endParaRPr>
          </a:p>
        </p:txBody>
      </p:sp>
      <p:sp>
        <p:nvSpPr>
          <p:cNvPr id="5" name="Right Brace 4">
            <a:extLst>
              <a:ext uri="{FF2B5EF4-FFF2-40B4-BE49-F238E27FC236}">
                <a16:creationId xmlns:a16="http://schemas.microsoft.com/office/drawing/2014/main" id="{062BA35E-3C67-404A-869B-1C88E9CBAFD6}"/>
              </a:ext>
            </a:extLst>
          </p:cNvPr>
          <p:cNvSpPr/>
          <p:nvPr/>
        </p:nvSpPr>
        <p:spPr bwMode="auto">
          <a:xfrm rot="5400000">
            <a:off x="2877440" y="606711"/>
            <a:ext cx="278861" cy="1802158"/>
          </a:xfrm>
          <a:prstGeom prst="rightBrace">
            <a:avLst/>
          </a:prstGeom>
          <a:noFill/>
          <a:ln w="19050"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3" name="Right Brace 12">
            <a:extLst>
              <a:ext uri="{FF2B5EF4-FFF2-40B4-BE49-F238E27FC236}">
                <a16:creationId xmlns:a16="http://schemas.microsoft.com/office/drawing/2014/main" id="{24B1984D-0023-4D86-8D5F-2EC591078C8E}"/>
              </a:ext>
            </a:extLst>
          </p:cNvPr>
          <p:cNvSpPr/>
          <p:nvPr/>
        </p:nvSpPr>
        <p:spPr bwMode="auto">
          <a:xfrm rot="5400000">
            <a:off x="4628035" y="852857"/>
            <a:ext cx="288585" cy="1300137"/>
          </a:xfrm>
          <a:prstGeom prst="rightBrace">
            <a:avLst/>
          </a:prstGeom>
          <a:noFill/>
          <a:ln w="19050"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5" name="Right Brace 14">
            <a:extLst>
              <a:ext uri="{FF2B5EF4-FFF2-40B4-BE49-F238E27FC236}">
                <a16:creationId xmlns:a16="http://schemas.microsoft.com/office/drawing/2014/main" id="{0914CCDB-907D-4F87-9791-0B54AFCD712D}"/>
              </a:ext>
            </a:extLst>
          </p:cNvPr>
          <p:cNvSpPr/>
          <p:nvPr/>
        </p:nvSpPr>
        <p:spPr bwMode="auto">
          <a:xfrm rot="5400000">
            <a:off x="6241251" y="687569"/>
            <a:ext cx="288584" cy="1630714"/>
          </a:xfrm>
          <a:prstGeom prst="rightBrace">
            <a:avLst/>
          </a:prstGeom>
          <a:noFill/>
          <a:ln w="19050"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6" name="Rectangle 5">
            <a:extLst>
              <a:ext uri="{FF2B5EF4-FFF2-40B4-BE49-F238E27FC236}">
                <a16:creationId xmlns:a16="http://schemas.microsoft.com/office/drawing/2014/main" id="{643227F1-50F4-4662-B8DE-FC01DA09D4EF}"/>
              </a:ext>
            </a:extLst>
          </p:cNvPr>
          <p:cNvSpPr/>
          <p:nvPr/>
        </p:nvSpPr>
        <p:spPr bwMode="auto">
          <a:xfrm>
            <a:off x="6363095" y="1718553"/>
            <a:ext cx="2253759" cy="289310"/>
          </a:xfrm>
          <a:prstGeom prst="rect">
            <a:avLst/>
          </a:prstGeom>
          <a:no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r>
              <a:rPr kumimoji="0" lang="en-US" sz="1600" b="0" i="1" u="none" strike="noStrike" cap="none" normalizeH="0" baseline="0" dirty="0">
                <a:ln>
                  <a:noFill/>
                </a:ln>
                <a:solidFill>
                  <a:schemeClr val="accent1"/>
                </a:solidFill>
                <a:effectLst/>
                <a:latin typeface="Verdana" pitchFamily="96" charset="0"/>
              </a:rPr>
              <a:t>maximum iterations</a:t>
            </a:r>
          </a:p>
        </p:txBody>
      </p:sp>
      <p:sp>
        <p:nvSpPr>
          <p:cNvPr id="17" name="Rectangle 16">
            <a:extLst>
              <a:ext uri="{FF2B5EF4-FFF2-40B4-BE49-F238E27FC236}">
                <a16:creationId xmlns:a16="http://schemas.microsoft.com/office/drawing/2014/main" id="{E430FB65-AC3F-42D5-8C9F-211A499AB3E8}"/>
              </a:ext>
            </a:extLst>
          </p:cNvPr>
          <p:cNvSpPr/>
          <p:nvPr/>
        </p:nvSpPr>
        <p:spPr bwMode="auto">
          <a:xfrm>
            <a:off x="6363095" y="2078473"/>
            <a:ext cx="2497800" cy="289310"/>
          </a:xfrm>
          <a:prstGeom prst="rect">
            <a:avLst/>
          </a:prstGeom>
          <a:no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r>
              <a:rPr kumimoji="0" lang="en-US" sz="1600" b="0" i="1" u="none" strike="noStrike" cap="none" normalizeH="0" baseline="0" dirty="0">
                <a:ln>
                  <a:noFill/>
                </a:ln>
                <a:solidFill>
                  <a:schemeClr val="accent1"/>
                </a:solidFill>
                <a:effectLst/>
                <a:latin typeface="Verdana" pitchFamily="96" charset="0"/>
              </a:rPr>
              <a:t>convergence condition</a:t>
            </a:r>
          </a:p>
        </p:txBody>
      </p:sp>
      <p:sp>
        <p:nvSpPr>
          <p:cNvPr id="18" name="Rectangle 17">
            <a:extLst>
              <a:ext uri="{FF2B5EF4-FFF2-40B4-BE49-F238E27FC236}">
                <a16:creationId xmlns:a16="http://schemas.microsoft.com/office/drawing/2014/main" id="{F80B18D6-D829-44D9-8142-E502C54170E9}"/>
              </a:ext>
            </a:extLst>
          </p:cNvPr>
          <p:cNvSpPr/>
          <p:nvPr/>
        </p:nvSpPr>
        <p:spPr bwMode="auto">
          <a:xfrm>
            <a:off x="6363095" y="2439118"/>
            <a:ext cx="1747594" cy="289310"/>
          </a:xfrm>
          <a:prstGeom prst="rect">
            <a:avLst/>
          </a:prstGeom>
          <a:no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r>
              <a:rPr kumimoji="0" lang="en-US" sz="1600" b="0" i="1" u="none" strike="noStrike" cap="none" normalizeH="0" baseline="0" dirty="0">
                <a:ln>
                  <a:noFill/>
                </a:ln>
                <a:solidFill>
                  <a:schemeClr val="accent1"/>
                </a:solidFill>
                <a:effectLst/>
                <a:latin typeface="Verdana" pitchFamily="96" charset="0"/>
              </a:rPr>
              <a:t>damping factor</a:t>
            </a:r>
          </a:p>
        </p:txBody>
      </p:sp>
      <p:cxnSp>
        <p:nvCxnSpPr>
          <p:cNvPr id="20" name="Straight Arrow Connector 19">
            <a:extLst>
              <a:ext uri="{FF2B5EF4-FFF2-40B4-BE49-F238E27FC236}">
                <a16:creationId xmlns:a16="http://schemas.microsoft.com/office/drawing/2014/main" id="{55ECCA52-B10C-4436-840D-6D6563B95354}"/>
              </a:ext>
            </a:extLst>
          </p:cNvPr>
          <p:cNvCxnSpPr>
            <a:cxnSpLocks/>
            <a:stCxn id="15" idx="1"/>
            <a:endCxn id="6" idx="1"/>
          </p:cNvCxnSpPr>
          <p:nvPr/>
        </p:nvCxnSpPr>
        <p:spPr bwMode="auto">
          <a:xfrm flipH="1">
            <a:off x="6363095" y="1647218"/>
            <a:ext cx="22448" cy="215990"/>
          </a:xfrm>
          <a:prstGeom prst="straightConnector1">
            <a:avLst/>
          </a:prstGeom>
          <a:noFill/>
          <a:ln w="19050" cap="flat" cmpd="sng" algn="ctr">
            <a:solidFill>
              <a:schemeClr val="tx1"/>
            </a:solidFill>
            <a:prstDash val="solid"/>
            <a:round/>
            <a:headEnd type="none" w="med" len="med"/>
            <a:tailEnd type="triangle"/>
          </a:ln>
          <a:effectLst/>
        </p:spPr>
      </p:cxnSp>
      <p:cxnSp>
        <p:nvCxnSpPr>
          <p:cNvPr id="22" name="Straight Arrow Connector 21">
            <a:extLst>
              <a:ext uri="{FF2B5EF4-FFF2-40B4-BE49-F238E27FC236}">
                <a16:creationId xmlns:a16="http://schemas.microsoft.com/office/drawing/2014/main" id="{3DB1FB44-E041-402D-9D23-F6619C6A201C}"/>
              </a:ext>
            </a:extLst>
          </p:cNvPr>
          <p:cNvCxnSpPr>
            <a:cxnSpLocks/>
            <a:stCxn id="13" idx="1"/>
            <a:endCxn id="17" idx="1"/>
          </p:cNvCxnSpPr>
          <p:nvPr/>
        </p:nvCxnSpPr>
        <p:spPr bwMode="auto">
          <a:xfrm>
            <a:off x="4772327" y="1647218"/>
            <a:ext cx="1590768" cy="575910"/>
          </a:xfrm>
          <a:prstGeom prst="straightConnector1">
            <a:avLst/>
          </a:prstGeom>
          <a:noFill/>
          <a:ln w="19050" cap="flat" cmpd="sng" algn="ctr">
            <a:solidFill>
              <a:schemeClr val="tx1"/>
            </a:solidFill>
            <a:prstDash val="solid"/>
            <a:round/>
            <a:headEnd type="none" w="med" len="med"/>
            <a:tailEnd type="triangle"/>
          </a:ln>
          <a:effectLst/>
        </p:spPr>
      </p:cxnSp>
      <p:cxnSp>
        <p:nvCxnSpPr>
          <p:cNvPr id="24" name="Straight Arrow Connector 23">
            <a:extLst>
              <a:ext uri="{FF2B5EF4-FFF2-40B4-BE49-F238E27FC236}">
                <a16:creationId xmlns:a16="http://schemas.microsoft.com/office/drawing/2014/main" id="{DE5AC76D-AEDD-4B51-AE47-B8A7F7BA3BE7}"/>
              </a:ext>
            </a:extLst>
          </p:cNvPr>
          <p:cNvCxnSpPr>
            <a:cxnSpLocks/>
            <a:stCxn id="5" idx="1"/>
            <a:endCxn id="18" idx="1"/>
          </p:cNvCxnSpPr>
          <p:nvPr/>
        </p:nvCxnSpPr>
        <p:spPr bwMode="auto">
          <a:xfrm>
            <a:off x="3016871" y="1647221"/>
            <a:ext cx="3346224" cy="936552"/>
          </a:xfrm>
          <a:prstGeom prst="straightConnector1">
            <a:avLst/>
          </a:prstGeom>
          <a:noFill/>
          <a:ln w="1905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053642664"/>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E5B79-8A69-47FB-97A9-B53568C3958B}"/>
              </a:ext>
            </a:extLst>
          </p:cNvPr>
          <p:cNvSpPr>
            <a:spLocks noGrp="1"/>
          </p:cNvSpPr>
          <p:nvPr>
            <p:ph type="title"/>
          </p:nvPr>
        </p:nvSpPr>
        <p:spPr/>
        <p:txBody>
          <a:bodyPr/>
          <a:lstStyle/>
          <a:p>
            <a:r>
              <a:rPr lang="en-US" dirty="0"/>
              <a:t>Preparing for the iterations</a:t>
            </a:r>
          </a:p>
        </p:txBody>
      </p:sp>
      <p:sp>
        <p:nvSpPr>
          <p:cNvPr id="3" name="Content Placeholder 2">
            <a:extLst>
              <a:ext uri="{FF2B5EF4-FFF2-40B4-BE49-F238E27FC236}">
                <a16:creationId xmlns:a16="http://schemas.microsoft.com/office/drawing/2014/main" id="{FCFF613B-CD13-4580-A6E1-00061EDAE930}"/>
              </a:ext>
            </a:extLst>
          </p:cNvPr>
          <p:cNvSpPr>
            <a:spLocks noGrp="1"/>
          </p:cNvSpPr>
          <p:nvPr>
            <p:ph idx="1"/>
          </p:nvPr>
        </p:nvSpPr>
        <p:spPr/>
        <p:txBody>
          <a:bodyPr/>
          <a:lstStyle/>
          <a:p>
            <a:r>
              <a:rPr lang="en-US" sz="1800" i="1" dirty="0"/>
              <a:t>Number of vertices in graph</a:t>
            </a:r>
            <a:r>
              <a:rPr lang="en-US" sz="1800" dirty="0"/>
              <a:t>: </a:t>
            </a:r>
            <a:br>
              <a:rPr lang="en-US" sz="1800" dirty="0"/>
            </a:br>
            <a:br>
              <a:rPr lang="en-US" sz="1600" dirty="0"/>
            </a:br>
            <a:r>
              <a:rPr lang="en-US" sz="1600" b="1" dirty="0">
                <a:latin typeface="Courier New" panose="02070309020205020404" pitchFamily="49" charset="0"/>
                <a:cs typeface="Courier New" panose="02070309020205020404" pitchFamily="49" charset="0"/>
              </a:rPr>
              <a:t>n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A.nrows</a:t>
            </a:r>
            <a:br>
              <a:rPr lang="en-US" sz="1600" b="1" dirty="0">
                <a:latin typeface="Courier New" panose="02070309020205020404" pitchFamily="49" charset="0"/>
                <a:cs typeface="Courier New" panose="02070309020205020404" pitchFamily="49" charset="0"/>
              </a:rPr>
            </a:br>
            <a:endParaRPr lang="en-US" sz="1600" b="1" dirty="0">
              <a:latin typeface="Courier New" panose="02070309020205020404" pitchFamily="49" charset="0"/>
              <a:cs typeface="Courier New" panose="02070309020205020404" pitchFamily="49" charset="0"/>
            </a:endParaRPr>
          </a:p>
          <a:p>
            <a:r>
              <a:rPr lang="en-US" sz="1800" i="1" dirty="0"/>
              <a:t>A vector of initial page ranks</a:t>
            </a:r>
            <a:r>
              <a:rPr lang="en-US" sz="1800" dirty="0"/>
              <a:t>:</a:t>
            </a:r>
            <a:br>
              <a:rPr lang="en-US" sz="1800" dirty="0"/>
            </a:br>
            <a:br>
              <a:rPr lang="en-US" sz="1600" dirty="0"/>
            </a:br>
            <a:r>
              <a:rPr lang="en-US" sz="1600" b="1" dirty="0">
                <a:latin typeface="Courier New" panose="02070309020205020404" pitchFamily="49" charset="0"/>
                <a:cs typeface="Courier New" panose="02070309020205020404" pitchFamily="49" charset="0"/>
              </a:rPr>
              <a:t>r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grb.Vector.sparse</a:t>
            </a:r>
            <a:r>
              <a:rPr lang="en-US" sz="1600" b="1" dirty="0">
                <a:latin typeface="Courier New" panose="02070309020205020404" pitchFamily="49" charset="0"/>
                <a:cs typeface="Courier New" panose="02070309020205020404" pitchFamily="49" charset="0"/>
              </a:rPr>
              <a:t>(grb.types.FP32, n)</a:t>
            </a:r>
            <a:br>
              <a:rPr lang="en-US" sz="1600" b="1" dirty="0">
                <a:latin typeface="Courier New" panose="02070309020205020404" pitchFamily="49" charset="0"/>
                <a:cs typeface="Courier New" panose="02070309020205020404" pitchFamily="49" charset="0"/>
              </a:rPr>
            </a:br>
            <a:r>
              <a:rPr lang="en-US" sz="1600" b="1" dirty="0">
                <a:latin typeface="Courier New" panose="02070309020205020404" pitchFamily="49" charset="0"/>
                <a:cs typeface="Courier New" panose="02070309020205020404" pitchFamily="49" charset="0"/>
              </a:rPr>
              <a:t>r[:]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a:t>
            </a:r>
            <a:r>
              <a:rPr lang="en-US" sz="1600" b="1" dirty="0">
                <a:solidFill>
                  <a:srgbClr val="00B050"/>
                </a:solidFill>
                <a:latin typeface="Courier New" panose="02070309020205020404" pitchFamily="49" charset="0"/>
                <a:cs typeface="Courier New" panose="02070309020205020404" pitchFamily="49" charset="0"/>
              </a:rPr>
              <a:t>1.0</a:t>
            </a:r>
            <a:r>
              <a:rPr lang="en-US" sz="1600" b="1" dirty="0">
                <a:latin typeface="Courier New" panose="02070309020205020404" pitchFamily="49" charset="0"/>
                <a:cs typeface="Courier New" panose="02070309020205020404" pitchFamily="49" charset="0"/>
              </a:rPr>
              <a:t>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n</a:t>
            </a:r>
            <a:br>
              <a:rPr lang="en-US" sz="1600" b="1" dirty="0">
                <a:latin typeface="Courier New" panose="02070309020205020404" pitchFamily="49" charset="0"/>
                <a:cs typeface="Courier New" panose="02070309020205020404" pitchFamily="49" charset="0"/>
              </a:rPr>
            </a:br>
            <a:endParaRPr lang="en-US" sz="1600" b="1" dirty="0">
              <a:latin typeface="Courier New" panose="02070309020205020404" pitchFamily="49" charset="0"/>
              <a:cs typeface="Courier New" panose="02070309020205020404" pitchFamily="49" charset="0"/>
            </a:endParaRPr>
          </a:p>
          <a:p>
            <a:r>
              <a:rPr lang="en-US" sz="1800" i="1" dirty="0"/>
              <a:t>Computing the vector of out-degrees</a:t>
            </a:r>
            <a:r>
              <a:rPr lang="en-US" sz="1800" dirty="0"/>
              <a:t>: </a:t>
            </a:r>
          </a:p>
        </p:txBody>
      </p:sp>
      <p:sp>
        <p:nvSpPr>
          <p:cNvPr id="4" name="Slide Number Placeholder 3">
            <a:extLst>
              <a:ext uri="{FF2B5EF4-FFF2-40B4-BE49-F238E27FC236}">
                <a16:creationId xmlns:a16="http://schemas.microsoft.com/office/drawing/2014/main" id="{A4AD6994-BD00-469A-B516-D1AE6FB592D2}"/>
              </a:ext>
            </a:extLst>
          </p:cNvPr>
          <p:cNvSpPr>
            <a:spLocks noGrp="1"/>
          </p:cNvSpPr>
          <p:nvPr>
            <p:ph type="sldNum" sz="quarter" idx="10"/>
          </p:nvPr>
        </p:nvSpPr>
        <p:spPr>
          <a:xfrm>
            <a:off x="8584603" y="6551613"/>
            <a:ext cx="559398" cy="304800"/>
          </a:xfrm>
        </p:spPr>
        <p:txBody>
          <a:bodyPr/>
          <a:lstStyle/>
          <a:p>
            <a:pPr algn="r">
              <a:defRPr/>
            </a:pPr>
            <a:fld id="{0C933AAA-F64E-4748-8A99-DCC60F15C72A}" type="slidenum">
              <a:rPr lang="en-US" smtClean="0">
                <a:solidFill>
                  <a:srgbClr val="000000"/>
                </a:solidFill>
                <a:ea typeface="ＭＳ Ｐゴシック" pitchFamily="34" charset="-128"/>
              </a:rPr>
              <a:pPr algn="r">
                <a:defRPr/>
              </a:pPr>
              <a:t>131</a:t>
            </a:fld>
            <a:endParaRPr lang="en-US" dirty="0">
              <a:solidFill>
                <a:srgbClr val="000000"/>
              </a:solidFill>
              <a:ea typeface="ＭＳ Ｐゴシック" pitchFamily="34" charset="-128"/>
            </a:endParaRPr>
          </a:p>
        </p:txBody>
      </p:sp>
      <p:sp>
        <p:nvSpPr>
          <p:cNvPr id="5" name="TextBox 4">
            <a:extLst>
              <a:ext uri="{FF2B5EF4-FFF2-40B4-BE49-F238E27FC236}">
                <a16:creationId xmlns:a16="http://schemas.microsoft.com/office/drawing/2014/main" id="{7F3C476E-8D0F-48F9-8FC6-9BBF13A5CBC9}"/>
              </a:ext>
            </a:extLst>
          </p:cNvPr>
          <p:cNvSpPr txBox="1"/>
          <p:nvPr/>
        </p:nvSpPr>
        <p:spPr>
          <a:xfrm>
            <a:off x="4077141" y="5296593"/>
            <a:ext cx="3923859" cy="338554"/>
          </a:xfrm>
          <a:prstGeom prst="rect">
            <a:avLst/>
          </a:prstGeom>
          <a:noFill/>
        </p:spPr>
        <p:txBody>
          <a:bodyPr wrap="square" rtlCol="0">
            <a:spAutoFit/>
          </a:bodyPr>
          <a:lstStyle/>
          <a:p>
            <a:pPr algn="ctr"/>
            <a:r>
              <a:rPr lang="en-US" sz="1600" dirty="0">
                <a:sym typeface="Wingdings" panose="05000000000000000000" pitchFamily="2" charset="2"/>
              </a:rPr>
              <a:t></a:t>
            </a:r>
            <a:endParaRPr lang="en-US" sz="1600" dirty="0"/>
          </a:p>
        </p:txBody>
      </p:sp>
      <p:sp>
        <p:nvSpPr>
          <p:cNvPr id="6" name="TextBox 5">
            <a:extLst>
              <a:ext uri="{FF2B5EF4-FFF2-40B4-BE49-F238E27FC236}">
                <a16:creationId xmlns:a16="http://schemas.microsoft.com/office/drawing/2014/main" id="{F8623F6A-82EC-44D4-A668-287E42D15670}"/>
              </a:ext>
            </a:extLst>
          </p:cNvPr>
          <p:cNvSpPr txBox="1"/>
          <p:nvPr/>
        </p:nvSpPr>
        <p:spPr>
          <a:xfrm>
            <a:off x="8130875" y="4113009"/>
            <a:ext cx="778175" cy="2308324"/>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d</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0| 2</a:t>
            </a:r>
          </a:p>
          <a:p>
            <a:r>
              <a:rPr lang="en-US" sz="1600" b="1" dirty="0">
                <a:latin typeface="Courier New" panose="02070309020205020404" pitchFamily="49" charset="0"/>
                <a:cs typeface="Courier New" panose="02070309020205020404" pitchFamily="49" charset="0"/>
              </a:rPr>
              <a:t>1| 2</a:t>
            </a:r>
          </a:p>
          <a:p>
            <a:r>
              <a:rPr lang="en-US" sz="1600" b="1" dirty="0">
                <a:latin typeface="Courier New" panose="02070309020205020404" pitchFamily="49" charset="0"/>
                <a:cs typeface="Courier New" panose="02070309020205020404" pitchFamily="49" charset="0"/>
              </a:rPr>
              <a:t>2| 1</a:t>
            </a:r>
          </a:p>
          <a:p>
            <a:r>
              <a:rPr lang="en-US" sz="1600" b="1" dirty="0">
                <a:latin typeface="Courier New" panose="02070309020205020404" pitchFamily="49" charset="0"/>
                <a:cs typeface="Courier New" panose="02070309020205020404" pitchFamily="49" charset="0"/>
              </a:rPr>
              <a:t>3| 2</a:t>
            </a:r>
          </a:p>
          <a:p>
            <a:r>
              <a:rPr lang="en-US" sz="1600" b="1" dirty="0">
                <a:latin typeface="Courier New" panose="02070309020205020404" pitchFamily="49" charset="0"/>
                <a:cs typeface="Courier New" panose="02070309020205020404" pitchFamily="49" charset="0"/>
              </a:rPr>
              <a:t>4| 1</a:t>
            </a:r>
          </a:p>
          <a:p>
            <a:r>
              <a:rPr lang="en-US" sz="1600" b="1" dirty="0">
                <a:latin typeface="Courier New" panose="02070309020205020404" pitchFamily="49" charset="0"/>
                <a:cs typeface="Courier New" panose="02070309020205020404" pitchFamily="49" charset="0"/>
              </a:rPr>
              <a:t>5| 1</a:t>
            </a:r>
          </a:p>
          <a:p>
            <a:r>
              <a:rPr lang="en-US" sz="1600" b="1" dirty="0">
                <a:latin typeface="Courier New" panose="02070309020205020404" pitchFamily="49" charset="0"/>
                <a:cs typeface="Courier New" panose="02070309020205020404" pitchFamily="49" charset="0"/>
              </a:rPr>
              <a:t>6| 3</a:t>
            </a:r>
          </a:p>
        </p:txBody>
      </p:sp>
      <p:sp>
        <p:nvSpPr>
          <p:cNvPr id="7" name="TextBox 6">
            <a:extLst>
              <a:ext uri="{FF2B5EF4-FFF2-40B4-BE49-F238E27FC236}">
                <a16:creationId xmlns:a16="http://schemas.microsoft.com/office/drawing/2014/main" id="{8025BACC-EE93-47D9-8D58-C2A01FE87CDB}"/>
              </a:ext>
            </a:extLst>
          </p:cNvPr>
          <p:cNvSpPr txBox="1"/>
          <p:nvPr/>
        </p:nvSpPr>
        <p:spPr>
          <a:xfrm>
            <a:off x="453953" y="3866787"/>
            <a:ext cx="3560098" cy="2800767"/>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            A</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0  1  2  3  4  5  6</a:t>
            </a:r>
          </a:p>
          <a:p>
            <a:r>
              <a:rPr lang="en-US" sz="1600" b="1" dirty="0">
                <a:latin typeface="Courier New" panose="02070309020205020404" pitchFamily="49" charset="0"/>
                <a:cs typeface="Courier New" panose="02070309020205020404" pitchFamily="49" charset="0"/>
              </a:rPr>
              <a:t>0|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0</a:t>
            </a:r>
          </a:p>
          <a:p>
            <a:r>
              <a:rPr lang="en-US" sz="1600" b="1" dirty="0">
                <a:latin typeface="Courier New" panose="02070309020205020404" pitchFamily="49" charset="0"/>
                <a:cs typeface="Courier New" panose="02070309020205020404" pitchFamily="49" charset="0"/>
              </a:rPr>
              <a:t>1|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1 </a:t>
            </a:r>
          </a:p>
          <a:p>
            <a:r>
              <a:rPr lang="en-US" sz="1600" b="1" dirty="0">
                <a:latin typeface="Courier New" panose="02070309020205020404" pitchFamily="49" charset="0"/>
                <a:cs typeface="Courier New" panose="02070309020205020404" pitchFamily="49" charset="0"/>
              </a:rPr>
              <a:t>2|                 t   |  2</a:t>
            </a:r>
          </a:p>
          <a:p>
            <a:r>
              <a:rPr lang="en-US" sz="1600" b="1" dirty="0">
                <a:latin typeface="Courier New" panose="02070309020205020404" pitchFamily="49" charset="0"/>
                <a:cs typeface="Courier New" panose="02070309020205020404" pitchFamily="49" charset="0"/>
              </a:rPr>
              <a:t>3|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3</a:t>
            </a:r>
          </a:p>
          <a:p>
            <a:r>
              <a:rPr lang="en-US" sz="1600" b="1" dirty="0">
                <a:latin typeface="Courier New" panose="02070309020205020404" pitchFamily="49" charset="0"/>
                <a:cs typeface="Courier New" panose="02070309020205020404" pitchFamily="49" charset="0"/>
              </a:rPr>
              <a:t>4|                 t   |  4</a:t>
            </a:r>
          </a:p>
          <a:p>
            <a:r>
              <a:rPr lang="en-US" sz="1600" b="1" dirty="0">
                <a:latin typeface="Courier New" panose="02070309020205020404" pitchFamily="49" charset="0"/>
                <a:cs typeface="Courier New" panose="02070309020205020404" pitchFamily="49" charset="0"/>
              </a:rPr>
              <a:t>5|        t            |  5</a:t>
            </a:r>
          </a:p>
          <a:p>
            <a:r>
              <a:rPr lang="en-US" sz="1600" b="1" dirty="0">
                <a:latin typeface="Courier New" panose="02070309020205020404" pitchFamily="49" charset="0"/>
                <a:cs typeface="Courier New" panose="02070309020205020404" pitchFamily="49" charset="0"/>
              </a:rPr>
              <a:t>6|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6</a:t>
            </a:r>
          </a:p>
          <a:p>
            <a:r>
              <a:rPr lang="en-US" sz="1600" b="1" dirty="0">
                <a:latin typeface="Courier New" panose="02070309020205020404" pitchFamily="49" charset="0"/>
                <a:cs typeface="Courier New" panose="02070309020205020404" pitchFamily="49" charset="0"/>
              </a:rPr>
              <a:t>    0  1  2  3  4  5  6</a:t>
            </a:r>
          </a:p>
        </p:txBody>
      </p:sp>
      <p:sp>
        <p:nvSpPr>
          <p:cNvPr id="8" name="TextBox 7">
            <a:extLst>
              <a:ext uri="{FF2B5EF4-FFF2-40B4-BE49-F238E27FC236}">
                <a16:creationId xmlns:a16="http://schemas.microsoft.com/office/drawing/2014/main" id="{030B0556-30F0-485D-8D24-2D0276E5B74A}"/>
              </a:ext>
            </a:extLst>
          </p:cNvPr>
          <p:cNvSpPr txBox="1"/>
          <p:nvPr/>
        </p:nvSpPr>
        <p:spPr>
          <a:xfrm>
            <a:off x="4077141" y="4705350"/>
            <a:ext cx="4011034" cy="584775"/>
          </a:xfrm>
          <a:prstGeom prst="rect">
            <a:avLst/>
          </a:prstGeom>
          <a:noFill/>
        </p:spPr>
        <p:txBody>
          <a:bodyPr wrap="none" rtlCol="0">
            <a:spAutoFit/>
          </a:bodyPr>
          <a:lstStyle/>
          <a:p>
            <a:r>
              <a:rPr lang="en-US" sz="1600" b="1" dirty="0" err="1">
                <a:latin typeface="Courier New" panose="02070309020205020404" pitchFamily="49" charset="0"/>
                <a:cs typeface="Courier New" panose="02070309020205020404" pitchFamily="49" charset="0"/>
              </a:rPr>
              <a:t>A.reduce_vector</a:t>
            </a:r>
            <a:r>
              <a:rPr lang="en-US" sz="1600" b="1" dirty="0">
                <a:latin typeface="Courier New" panose="02070309020205020404" pitchFamily="49" charset="0"/>
                <a:cs typeface="Courier New" panose="02070309020205020404" pitchFamily="49" charset="0"/>
              </a:rPr>
              <a:t>(out</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d,</a:t>
            </a:r>
            <a:br>
              <a:rPr lang="en-US" sz="1600" b="1" dirty="0">
                <a:latin typeface="Courier New" panose="02070309020205020404" pitchFamily="49" charset="0"/>
                <a:cs typeface="Courier New" panose="02070309020205020404" pitchFamily="49" charset="0"/>
              </a:rPr>
            </a:br>
            <a:r>
              <a:rPr lang="en-US" sz="1600" b="1" dirty="0">
                <a:latin typeface="Courier New" panose="02070309020205020404" pitchFamily="49" charset="0"/>
                <a:cs typeface="Courier New" panose="02070309020205020404" pitchFamily="49" charset="0"/>
              </a:rPr>
              <a:t>mon</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grb.types.FP32.PLUS_MONOID)</a:t>
            </a:r>
          </a:p>
        </p:txBody>
      </p:sp>
    </p:spTree>
    <p:extLst>
      <p:ext uri="{BB962C8B-B14F-4D97-AF65-F5344CB8AC3E}">
        <p14:creationId xmlns:p14="http://schemas.microsoft.com/office/powerpoint/2010/main" val="2167354075"/>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E5B79-8A69-47FB-97A9-B53568C3958B}"/>
              </a:ext>
            </a:extLst>
          </p:cNvPr>
          <p:cNvSpPr>
            <a:spLocks noGrp="1"/>
          </p:cNvSpPr>
          <p:nvPr>
            <p:ph type="title"/>
          </p:nvPr>
        </p:nvSpPr>
        <p:spPr/>
        <p:txBody>
          <a:bodyPr/>
          <a:lstStyle/>
          <a:p>
            <a:r>
              <a:rPr lang="en-US" dirty="0"/>
              <a:t>Inside the iterations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FF613B-CD13-4580-A6E1-00061EDAE930}"/>
                  </a:ext>
                </a:extLst>
              </p:cNvPr>
              <p:cNvSpPr>
                <a:spLocks noGrp="1"/>
              </p:cNvSpPr>
              <p:nvPr>
                <p:ph idx="1"/>
              </p:nvPr>
            </p:nvSpPr>
            <p:spPr/>
            <p:txBody>
              <a:bodyPr/>
              <a:lstStyle/>
              <a:p>
                <a:r>
                  <a:rPr lang="en-US" sz="1800" dirty="0"/>
                  <a:t>If we define a working vector </a:t>
                </a:r>
                <a14:m>
                  <m:oMath xmlns:m="http://schemas.openxmlformats.org/officeDocument/2006/math">
                    <m:r>
                      <a:rPr lang="en-US" sz="1800" b="1" i="0" smtClean="0">
                        <a:solidFill>
                          <a:srgbClr val="FF0000"/>
                        </a:solidFill>
                        <a:latin typeface="Cambria Math" panose="02040503050406030204" pitchFamily="18" charset="0"/>
                      </a:rPr>
                      <m:t>𝐰</m:t>
                    </m:r>
                  </m:oMath>
                </a14:m>
                <a:r>
                  <a:rPr lang="en-US" sz="1800" dirty="0"/>
                  <a:t> such that</a:t>
                </a:r>
                <a:br>
                  <a:rPr lang="en-US" sz="1800" dirty="0"/>
                </a:br>
                <a14:m>
                  <m:oMath xmlns:m="http://schemas.openxmlformats.org/officeDocument/2006/math">
                    <m:r>
                      <a:rPr lang="en-US" sz="1800" b="1" i="0" smtClean="0">
                        <a:solidFill>
                          <a:srgbClr val="FF0000"/>
                        </a:solidFill>
                        <a:latin typeface="Cambria Math" panose="02040503050406030204" pitchFamily="18" charset="0"/>
                      </a:rPr>
                      <m:t>𝐰</m:t>
                    </m:r>
                    <m:d>
                      <m:dPr>
                        <m:begChr m:val="["/>
                        <m:endChr m:val="]"/>
                        <m:ctrlPr>
                          <a:rPr lang="en-US" sz="1800" b="0" i="1" smtClean="0">
                            <a:solidFill>
                              <a:srgbClr val="FF0000"/>
                            </a:solidFill>
                            <a:latin typeface="Cambria Math" panose="02040503050406030204" pitchFamily="18" charset="0"/>
                          </a:rPr>
                        </m:ctrlPr>
                      </m:dPr>
                      <m:e>
                        <m:r>
                          <a:rPr lang="en-US" sz="1800" b="0" i="1" smtClean="0">
                            <a:solidFill>
                              <a:srgbClr val="FF0000"/>
                            </a:solidFill>
                            <a:latin typeface="Cambria Math" panose="02040503050406030204" pitchFamily="18" charset="0"/>
                          </a:rPr>
                          <m:t>𝑖</m:t>
                        </m:r>
                      </m:e>
                    </m:d>
                    <m:r>
                      <a:rPr lang="en-US" sz="1800" b="0" i="1" smtClean="0">
                        <a:solidFill>
                          <a:srgbClr val="FF0000"/>
                        </a:solidFill>
                        <a:latin typeface="Cambria Math" panose="02040503050406030204" pitchFamily="18" charset="0"/>
                      </a:rPr>
                      <m:t>=</m:t>
                    </m:r>
                    <m:r>
                      <a:rPr lang="en-US" sz="1800" b="1" i="0" smtClean="0">
                        <a:solidFill>
                          <a:srgbClr val="FF0000"/>
                        </a:solidFill>
                        <a:latin typeface="Cambria Math" panose="02040503050406030204" pitchFamily="18" charset="0"/>
                      </a:rPr>
                      <m:t>𝐫</m:t>
                    </m:r>
                    <m:d>
                      <m:dPr>
                        <m:begChr m:val="["/>
                        <m:endChr m:val="]"/>
                        <m:ctrlPr>
                          <a:rPr lang="en-US" sz="1800" b="0" i="1" smtClean="0">
                            <a:solidFill>
                              <a:srgbClr val="FF0000"/>
                            </a:solidFill>
                            <a:latin typeface="Cambria Math" panose="02040503050406030204" pitchFamily="18" charset="0"/>
                          </a:rPr>
                        </m:ctrlPr>
                      </m:dPr>
                      <m:e>
                        <m:r>
                          <a:rPr lang="en-US" sz="1800" b="0" i="1" smtClean="0">
                            <a:solidFill>
                              <a:srgbClr val="FF0000"/>
                            </a:solidFill>
                            <a:latin typeface="Cambria Math" panose="02040503050406030204" pitchFamily="18" charset="0"/>
                          </a:rPr>
                          <m:t>𝑖</m:t>
                        </m:r>
                      </m:e>
                    </m:d>
                    <m:r>
                      <a:rPr lang="en-US" sz="1800" b="0" i="1" smtClean="0">
                        <a:solidFill>
                          <a:srgbClr val="FF0000"/>
                        </a:solidFill>
                        <a:latin typeface="Cambria Math" panose="02040503050406030204" pitchFamily="18" charset="0"/>
                      </a:rPr>
                      <m:t>⋅</m:t>
                    </m:r>
                    <m:f>
                      <m:fPr>
                        <m:ctrlPr>
                          <a:rPr lang="en-US" sz="1800" b="0" i="1" smtClean="0">
                            <a:solidFill>
                              <a:srgbClr val="FF0000"/>
                            </a:solidFill>
                            <a:latin typeface="Cambria Math" panose="02040503050406030204" pitchFamily="18" charset="0"/>
                          </a:rPr>
                        </m:ctrlPr>
                      </m:fPr>
                      <m:num>
                        <m:r>
                          <a:rPr lang="en-US" sz="1800" b="0" i="1" smtClean="0">
                            <a:solidFill>
                              <a:srgbClr val="FF0000"/>
                            </a:solidFill>
                            <a:latin typeface="Cambria Math" panose="02040503050406030204" pitchFamily="18" charset="0"/>
                          </a:rPr>
                          <m:t>𝛼</m:t>
                        </m:r>
                      </m:num>
                      <m:den>
                        <m:r>
                          <a:rPr lang="en-US" sz="1800" b="1" i="0" smtClean="0">
                            <a:solidFill>
                              <a:srgbClr val="FF0000"/>
                            </a:solidFill>
                            <a:latin typeface="Cambria Math" panose="02040503050406030204" pitchFamily="18" charset="0"/>
                          </a:rPr>
                          <m:t>𝐝</m:t>
                        </m:r>
                        <m:d>
                          <m:dPr>
                            <m:begChr m:val="["/>
                            <m:endChr m:val="]"/>
                            <m:ctrlPr>
                              <a:rPr lang="en-US" sz="1800" b="0" i="1" smtClean="0">
                                <a:solidFill>
                                  <a:srgbClr val="FF0000"/>
                                </a:solidFill>
                                <a:latin typeface="Cambria Math" panose="02040503050406030204" pitchFamily="18" charset="0"/>
                              </a:rPr>
                            </m:ctrlPr>
                          </m:dPr>
                          <m:e>
                            <m:r>
                              <a:rPr lang="en-US" sz="1800" b="0" i="1" smtClean="0">
                                <a:solidFill>
                                  <a:srgbClr val="FF0000"/>
                                </a:solidFill>
                                <a:latin typeface="Cambria Math" panose="02040503050406030204" pitchFamily="18" charset="0"/>
                              </a:rPr>
                              <m:t>𝑖</m:t>
                            </m:r>
                          </m:e>
                        </m:d>
                      </m:den>
                    </m:f>
                  </m:oMath>
                </a14:m>
                <a:br>
                  <a:rPr lang="en-US" sz="1800" dirty="0"/>
                </a:br>
                <a:r>
                  <a:rPr lang="en-US" sz="1800" dirty="0"/>
                  <a:t>and reset </a:t>
                </a:r>
                <a:br>
                  <a:rPr lang="en-US" sz="1800" b="0" i="1" dirty="0">
                    <a:latin typeface="Cambria Math" panose="02040503050406030204" pitchFamily="18" charset="0"/>
                  </a:rPr>
                </a:br>
                <a14:m>
                  <m:oMath xmlns:m="http://schemas.openxmlformats.org/officeDocument/2006/math">
                    <m:r>
                      <a:rPr lang="en-US" sz="1800" b="1" i="0" smtClean="0">
                        <a:solidFill>
                          <a:srgbClr val="FF0000"/>
                        </a:solidFill>
                        <a:latin typeface="Cambria Math" panose="02040503050406030204" pitchFamily="18" charset="0"/>
                      </a:rPr>
                      <m:t>𝐫</m:t>
                    </m:r>
                    <m:d>
                      <m:dPr>
                        <m:begChr m:val="["/>
                        <m:endChr m:val="]"/>
                        <m:ctrlPr>
                          <a:rPr lang="en-US" sz="1800" b="0" i="1" smtClean="0">
                            <a:solidFill>
                              <a:srgbClr val="FF0000"/>
                            </a:solidFill>
                            <a:latin typeface="Cambria Math" panose="02040503050406030204" pitchFamily="18" charset="0"/>
                          </a:rPr>
                        </m:ctrlPr>
                      </m:dPr>
                      <m:e>
                        <m:r>
                          <a:rPr lang="en-US" sz="1800" b="0" i="1" smtClean="0">
                            <a:solidFill>
                              <a:srgbClr val="FF0000"/>
                            </a:solidFill>
                            <a:latin typeface="Cambria Math" panose="02040503050406030204" pitchFamily="18" charset="0"/>
                          </a:rPr>
                          <m:t>𝑖</m:t>
                        </m:r>
                      </m:e>
                    </m:d>
                    <m:r>
                      <a:rPr lang="en-US" sz="1800" b="0" i="1" smtClean="0">
                        <a:solidFill>
                          <a:srgbClr val="FF0000"/>
                        </a:solidFill>
                        <a:latin typeface="Cambria Math" panose="02040503050406030204" pitchFamily="18" charset="0"/>
                      </a:rPr>
                      <m:t>=</m:t>
                    </m:r>
                    <m:f>
                      <m:fPr>
                        <m:ctrlPr>
                          <a:rPr lang="en-US" sz="1800" b="0" i="1" smtClean="0">
                            <a:solidFill>
                              <a:srgbClr val="FF0000"/>
                            </a:solidFill>
                            <a:latin typeface="Cambria Math" panose="02040503050406030204" pitchFamily="18" charset="0"/>
                          </a:rPr>
                        </m:ctrlPr>
                      </m:fPr>
                      <m:num>
                        <m:r>
                          <a:rPr lang="en-US" sz="1800" b="0" i="1" smtClean="0">
                            <a:solidFill>
                              <a:srgbClr val="FF0000"/>
                            </a:solidFill>
                            <a:latin typeface="Cambria Math" panose="02040503050406030204" pitchFamily="18" charset="0"/>
                          </a:rPr>
                          <m:t>1−</m:t>
                        </m:r>
                        <m:r>
                          <a:rPr lang="en-US" sz="1800" b="0" i="1" smtClean="0">
                            <a:solidFill>
                              <a:srgbClr val="FF0000"/>
                            </a:solidFill>
                            <a:latin typeface="Cambria Math" panose="02040503050406030204" pitchFamily="18" charset="0"/>
                          </a:rPr>
                          <m:t>𝛼</m:t>
                        </m:r>
                      </m:num>
                      <m:den>
                        <m:r>
                          <a:rPr lang="en-US" sz="1800" b="0" i="1" smtClean="0">
                            <a:solidFill>
                              <a:srgbClr val="FF0000"/>
                            </a:solidFill>
                            <a:latin typeface="Cambria Math" panose="02040503050406030204" pitchFamily="18" charset="0"/>
                          </a:rPr>
                          <m:t>𝑁</m:t>
                        </m:r>
                      </m:den>
                    </m:f>
                  </m:oMath>
                </a14:m>
                <a:br>
                  <a:rPr lang="en-US" sz="1800" dirty="0"/>
                </a:br>
                <a:r>
                  <a:rPr lang="en-US" sz="1800" dirty="0"/>
                  <a:t>then we can update the page rank with a vector-matrix product</a:t>
                </a:r>
                <a:br>
                  <a:rPr lang="en-US" sz="1800" dirty="0"/>
                </a:br>
                <a14:m>
                  <m:oMath xmlns:m="http://schemas.openxmlformats.org/officeDocument/2006/math">
                    <m:r>
                      <a:rPr lang="en-US" sz="1800" b="1" i="0" smtClean="0">
                        <a:solidFill>
                          <a:srgbClr val="FF0000"/>
                        </a:solidFill>
                        <a:latin typeface="Cambria Math" panose="02040503050406030204" pitchFamily="18" charset="0"/>
                      </a:rPr>
                      <m:t>𝐫</m:t>
                    </m:r>
                    <m:r>
                      <a:rPr lang="en-US" sz="1800" b="0" i="1" smtClean="0">
                        <a:solidFill>
                          <a:srgbClr val="FF0000"/>
                        </a:solidFill>
                        <a:latin typeface="Cambria Math" panose="02040503050406030204" pitchFamily="18" charset="0"/>
                      </a:rPr>
                      <m:t>=</m:t>
                    </m:r>
                    <m:r>
                      <a:rPr lang="en-US" sz="1800" b="1" i="0" smtClean="0">
                        <a:solidFill>
                          <a:srgbClr val="FF0000"/>
                        </a:solidFill>
                        <a:latin typeface="Cambria Math" panose="02040503050406030204" pitchFamily="18" charset="0"/>
                      </a:rPr>
                      <m:t>𝐫</m:t>
                    </m:r>
                    <m:r>
                      <a:rPr lang="en-US" sz="1800" b="0" i="1" smtClean="0">
                        <a:solidFill>
                          <a:srgbClr val="FF0000"/>
                        </a:solidFill>
                        <a:latin typeface="Cambria Math" panose="02040503050406030204" pitchFamily="18" charset="0"/>
                      </a:rPr>
                      <m:t>+</m:t>
                    </m:r>
                    <m:r>
                      <a:rPr lang="en-US" sz="1800" b="1" i="0" smtClean="0">
                        <a:solidFill>
                          <a:srgbClr val="FF0000"/>
                        </a:solidFill>
                        <a:latin typeface="Cambria Math" panose="02040503050406030204" pitchFamily="18" charset="0"/>
                      </a:rPr>
                      <m:t>𝐰</m:t>
                    </m:r>
                    <m:r>
                      <a:rPr lang="en-US" sz="1800" b="0" i="1" smtClean="0">
                        <a:solidFill>
                          <a:srgbClr val="FF0000"/>
                        </a:solidFill>
                        <a:latin typeface="Cambria Math" panose="02040503050406030204" pitchFamily="18" charset="0"/>
                      </a:rPr>
                      <m:t>⊕. ⊗</m:t>
                    </m:r>
                    <m:r>
                      <a:rPr lang="en-US" sz="1800" b="1" i="0" smtClean="0">
                        <a:solidFill>
                          <a:srgbClr val="FF0000"/>
                        </a:solidFill>
                        <a:latin typeface="Cambria Math" panose="02040503050406030204" pitchFamily="18" charset="0"/>
                      </a:rPr>
                      <m:t>𝐀</m:t>
                    </m:r>
                  </m:oMath>
                </a14:m>
                <a:endParaRPr lang="en-US" sz="1800" b="1" dirty="0"/>
              </a:p>
            </p:txBody>
          </p:sp>
        </mc:Choice>
        <mc:Fallback xmlns="">
          <p:sp>
            <p:nvSpPr>
              <p:cNvPr id="3" name="Content Placeholder 2">
                <a:extLst>
                  <a:ext uri="{FF2B5EF4-FFF2-40B4-BE49-F238E27FC236}">
                    <a16:creationId xmlns:a16="http://schemas.microsoft.com/office/drawing/2014/main" id="{FCFF613B-CD13-4580-A6E1-00061EDAE930}"/>
                  </a:ext>
                </a:extLst>
              </p:cNvPr>
              <p:cNvSpPr>
                <a:spLocks noGrp="1" noRot="1" noChangeAspect="1" noMove="1" noResize="1" noEditPoints="1" noAdjustHandles="1" noChangeArrowheads="1" noChangeShapeType="1" noTextEdit="1"/>
              </p:cNvSpPr>
              <p:nvPr>
                <p:ph idx="1"/>
              </p:nvPr>
            </p:nvSpPr>
            <p:spPr>
              <a:blipFill>
                <a:blip r:embed="rId2"/>
                <a:stretch>
                  <a:fillRect l="-1628" t="-163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4AD6994-BD00-469A-B516-D1AE6FB592D2}"/>
              </a:ext>
            </a:extLst>
          </p:cNvPr>
          <p:cNvSpPr>
            <a:spLocks noGrp="1"/>
          </p:cNvSpPr>
          <p:nvPr>
            <p:ph type="sldNum" sz="quarter" idx="10"/>
          </p:nvPr>
        </p:nvSpPr>
        <p:spPr>
          <a:xfrm>
            <a:off x="8509299" y="6551613"/>
            <a:ext cx="634701" cy="304800"/>
          </a:xfrm>
        </p:spPr>
        <p:txBody>
          <a:bodyPr/>
          <a:lstStyle/>
          <a:p>
            <a:pPr algn="r">
              <a:defRPr/>
            </a:pPr>
            <a:fld id="{0C933AAA-F64E-4748-8A99-DCC60F15C72A}" type="slidenum">
              <a:rPr lang="en-US" smtClean="0">
                <a:solidFill>
                  <a:srgbClr val="000000"/>
                </a:solidFill>
                <a:ea typeface="ＭＳ Ｐゴシック" pitchFamily="34" charset="-128"/>
              </a:rPr>
              <a:pPr algn="r">
                <a:defRPr/>
              </a:pPr>
              <a:t>132</a:t>
            </a:fld>
            <a:endParaRPr lang="en-US" dirty="0">
              <a:solidFill>
                <a:srgbClr val="000000"/>
              </a:solidFill>
              <a:ea typeface="ＭＳ Ｐゴシック" pitchFamily="34" charset="-128"/>
            </a:endParaRPr>
          </a:p>
        </p:txBody>
      </p:sp>
      <p:sp>
        <p:nvSpPr>
          <p:cNvPr id="9" name="TextBox 8">
            <a:extLst>
              <a:ext uri="{FF2B5EF4-FFF2-40B4-BE49-F238E27FC236}">
                <a16:creationId xmlns:a16="http://schemas.microsoft.com/office/drawing/2014/main" id="{1972C9E7-846D-4ABA-93CC-D54E173D3A6E}"/>
              </a:ext>
            </a:extLst>
          </p:cNvPr>
          <p:cNvSpPr txBox="1"/>
          <p:nvPr/>
        </p:nvSpPr>
        <p:spPr>
          <a:xfrm>
            <a:off x="6035375" y="5296593"/>
            <a:ext cx="778175" cy="338554"/>
          </a:xfrm>
          <a:prstGeom prst="rect">
            <a:avLst/>
          </a:prstGeom>
          <a:noFill/>
        </p:spPr>
        <p:txBody>
          <a:bodyPr wrap="square" rtlCol="0">
            <a:spAutoFit/>
          </a:bodyPr>
          <a:lstStyle/>
          <a:p>
            <a:pPr algn="ctr"/>
            <a:r>
              <a:rPr lang="en-US" sz="1600" dirty="0">
                <a:sym typeface="Wingdings" panose="05000000000000000000" pitchFamily="2" charset="2"/>
              </a:rPr>
              <a:t></a:t>
            </a:r>
            <a:endParaRPr lang="en-US" sz="1600" dirty="0"/>
          </a:p>
        </p:txBody>
      </p:sp>
      <p:sp>
        <p:nvSpPr>
          <p:cNvPr id="10" name="TextBox 9">
            <a:extLst>
              <a:ext uri="{FF2B5EF4-FFF2-40B4-BE49-F238E27FC236}">
                <a16:creationId xmlns:a16="http://schemas.microsoft.com/office/drawing/2014/main" id="{6A352EDA-D2E4-4216-94A5-2C24BA4536D0}"/>
              </a:ext>
            </a:extLst>
          </p:cNvPr>
          <p:cNvSpPr txBox="1"/>
          <p:nvPr/>
        </p:nvSpPr>
        <p:spPr>
          <a:xfrm>
            <a:off x="6759275" y="4113009"/>
            <a:ext cx="2293937" cy="2308324"/>
          </a:xfrm>
          <a:prstGeom prst="rect">
            <a:avLst/>
          </a:prstGeom>
          <a:noFill/>
        </p:spPr>
        <p:txBody>
          <a:bodyPr wrap="square" rtlCol="0">
            <a:spAutoFit/>
          </a:bodyPr>
          <a:lstStyle/>
          <a:p>
            <a:br>
              <a:rPr lang="en-US" sz="1600" b="1" dirty="0">
                <a:latin typeface="Courier New" panose="02070309020205020404" pitchFamily="49" charset="0"/>
                <a:cs typeface="Courier New" panose="02070309020205020404" pitchFamily="49" charset="0"/>
              </a:rPr>
            </a:b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0| w[3]</a:t>
            </a:r>
          </a:p>
          <a:p>
            <a:r>
              <a:rPr lang="en-US" sz="1600" b="1" dirty="0">
                <a:latin typeface="Courier New" panose="02070309020205020404" pitchFamily="49" charset="0"/>
                <a:cs typeface="Courier New" panose="02070309020205020404" pitchFamily="49" charset="0"/>
              </a:rPr>
              <a:t>1| w[0]</a:t>
            </a:r>
          </a:p>
          <a:p>
            <a:r>
              <a:rPr lang="en-US" sz="1600" b="1" dirty="0">
                <a:latin typeface="Courier New" panose="02070309020205020404" pitchFamily="49" charset="0"/>
                <a:cs typeface="Courier New" panose="02070309020205020404" pitchFamily="49" charset="0"/>
              </a:rPr>
              <a:t>2| w[3]+w[5]+w[6]</a:t>
            </a:r>
          </a:p>
          <a:p>
            <a:r>
              <a:rPr lang="en-US" sz="1600" b="1" dirty="0">
                <a:latin typeface="Courier New" panose="02070309020205020404" pitchFamily="49" charset="0"/>
                <a:cs typeface="Courier New" panose="02070309020205020404" pitchFamily="49" charset="0"/>
              </a:rPr>
              <a:t>3| w[0]+w[6]</a:t>
            </a:r>
          </a:p>
          <a:p>
            <a:r>
              <a:rPr lang="en-US" sz="1600" b="1" dirty="0">
                <a:latin typeface="Courier New" panose="02070309020205020404" pitchFamily="49" charset="0"/>
                <a:cs typeface="Courier New" panose="02070309020205020404" pitchFamily="49" charset="0"/>
              </a:rPr>
              <a:t>4| w[1]+w[6]</a:t>
            </a:r>
          </a:p>
          <a:p>
            <a:r>
              <a:rPr lang="en-US" sz="1600" b="1" dirty="0">
                <a:latin typeface="Courier New" panose="02070309020205020404" pitchFamily="49" charset="0"/>
                <a:cs typeface="Courier New" panose="02070309020205020404" pitchFamily="49" charset="0"/>
              </a:rPr>
              <a:t>5| w[2]+w[4]</a:t>
            </a:r>
          </a:p>
          <a:p>
            <a:r>
              <a:rPr lang="en-US" sz="1600" b="1" dirty="0">
                <a:latin typeface="Courier New" panose="02070309020205020404" pitchFamily="49" charset="0"/>
                <a:cs typeface="Courier New" panose="02070309020205020404" pitchFamily="49" charset="0"/>
              </a:rPr>
              <a:t>6| w[1]</a:t>
            </a:r>
          </a:p>
        </p:txBody>
      </p:sp>
      <p:sp>
        <p:nvSpPr>
          <p:cNvPr id="11" name="TextBox 10">
            <a:extLst>
              <a:ext uri="{FF2B5EF4-FFF2-40B4-BE49-F238E27FC236}">
                <a16:creationId xmlns:a16="http://schemas.microsoft.com/office/drawing/2014/main" id="{1B3C068C-B9AE-4AF4-8928-14F998BBFC7F}"/>
              </a:ext>
            </a:extLst>
          </p:cNvPr>
          <p:cNvSpPr txBox="1"/>
          <p:nvPr/>
        </p:nvSpPr>
        <p:spPr>
          <a:xfrm>
            <a:off x="2612953" y="3866787"/>
            <a:ext cx="3560098" cy="2800767"/>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            A</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0  1  2  3  4  5  6</a:t>
            </a:r>
          </a:p>
          <a:p>
            <a:r>
              <a:rPr lang="en-US" sz="1600" b="1" dirty="0">
                <a:latin typeface="Courier New" panose="02070309020205020404" pitchFamily="49" charset="0"/>
                <a:cs typeface="Courier New" panose="02070309020205020404" pitchFamily="49" charset="0"/>
              </a:rPr>
              <a:t>0|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0</a:t>
            </a:r>
          </a:p>
          <a:p>
            <a:r>
              <a:rPr lang="en-US" sz="1600" b="1" dirty="0">
                <a:latin typeface="Courier New" panose="02070309020205020404" pitchFamily="49" charset="0"/>
                <a:cs typeface="Courier New" panose="02070309020205020404" pitchFamily="49" charset="0"/>
              </a:rPr>
              <a:t>1|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1 </a:t>
            </a:r>
          </a:p>
          <a:p>
            <a:r>
              <a:rPr lang="en-US" sz="1600" b="1" dirty="0">
                <a:latin typeface="Courier New" panose="02070309020205020404" pitchFamily="49" charset="0"/>
                <a:cs typeface="Courier New" panose="02070309020205020404" pitchFamily="49" charset="0"/>
              </a:rPr>
              <a:t>2|                 t   |  2</a:t>
            </a:r>
          </a:p>
          <a:p>
            <a:r>
              <a:rPr lang="en-US" sz="1600" b="1" dirty="0">
                <a:latin typeface="Courier New" panose="02070309020205020404" pitchFamily="49" charset="0"/>
                <a:cs typeface="Courier New" panose="02070309020205020404" pitchFamily="49" charset="0"/>
              </a:rPr>
              <a:t>3|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3</a:t>
            </a:r>
          </a:p>
          <a:p>
            <a:r>
              <a:rPr lang="en-US" sz="1600" b="1" dirty="0">
                <a:latin typeface="Courier New" panose="02070309020205020404" pitchFamily="49" charset="0"/>
                <a:cs typeface="Courier New" panose="02070309020205020404" pitchFamily="49" charset="0"/>
              </a:rPr>
              <a:t>4|                 t   |  4</a:t>
            </a:r>
          </a:p>
          <a:p>
            <a:r>
              <a:rPr lang="en-US" sz="1600" b="1" dirty="0">
                <a:latin typeface="Courier New" panose="02070309020205020404" pitchFamily="49" charset="0"/>
                <a:cs typeface="Courier New" panose="02070309020205020404" pitchFamily="49" charset="0"/>
              </a:rPr>
              <a:t>5|        t            |  5</a:t>
            </a:r>
          </a:p>
          <a:p>
            <a:r>
              <a:rPr lang="en-US" sz="1600" b="1" dirty="0">
                <a:latin typeface="Courier New" panose="02070309020205020404" pitchFamily="49" charset="0"/>
                <a:cs typeface="Courier New" panose="02070309020205020404" pitchFamily="49" charset="0"/>
              </a:rPr>
              <a:t>6|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6</a:t>
            </a:r>
          </a:p>
          <a:p>
            <a:r>
              <a:rPr lang="en-US" sz="1600" b="1" dirty="0">
                <a:latin typeface="Courier New" panose="02070309020205020404" pitchFamily="49" charset="0"/>
                <a:cs typeface="Courier New" panose="02070309020205020404" pitchFamily="49" charset="0"/>
              </a:rPr>
              <a:t>    0  1  2  3  4  5  6</a:t>
            </a:r>
          </a:p>
        </p:txBody>
      </p:sp>
      <p:sp>
        <p:nvSpPr>
          <p:cNvPr id="13" name="TextBox 12">
            <a:extLst>
              <a:ext uri="{FF2B5EF4-FFF2-40B4-BE49-F238E27FC236}">
                <a16:creationId xmlns:a16="http://schemas.microsoft.com/office/drawing/2014/main" id="{EA11D90D-43BB-4827-BFCB-FFF5C7F252CD}"/>
              </a:ext>
            </a:extLst>
          </p:cNvPr>
          <p:cNvSpPr txBox="1"/>
          <p:nvPr/>
        </p:nvSpPr>
        <p:spPr>
          <a:xfrm>
            <a:off x="421975" y="4113009"/>
            <a:ext cx="1057575" cy="2308324"/>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w</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0| w[0]</a:t>
            </a:r>
          </a:p>
          <a:p>
            <a:r>
              <a:rPr lang="en-US" sz="1600" b="1" dirty="0">
                <a:latin typeface="Courier New" panose="02070309020205020404" pitchFamily="49" charset="0"/>
                <a:cs typeface="Courier New" panose="02070309020205020404" pitchFamily="49" charset="0"/>
              </a:rPr>
              <a:t>1| w[1]</a:t>
            </a:r>
          </a:p>
          <a:p>
            <a:r>
              <a:rPr lang="en-US" sz="1600" b="1" dirty="0">
                <a:latin typeface="Courier New" panose="02070309020205020404" pitchFamily="49" charset="0"/>
                <a:cs typeface="Courier New" panose="02070309020205020404" pitchFamily="49" charset="0"/>
              </a:rPr>
              <a:t>2| w[2]</a:t>
            </a:r>
          </a:p>
          <a:p>
            <a:r>
              <a:rPr lang="en-US" sz="1600" b="1" dirty="0">
                <a:latin typeface="Courier New" panose="02070309020205020404" pitchFamily="49" charset="0"/>
                <a:cs typeface="Courier New" panose="02070309020205020404" pitchFamily="49" charset="0"/>
              </a:rPr>
              <a:t>3| w[3]</a:t>
            </a:r>
          </a:p>
          <a:p>
            <a:r>
              <a:rPr lang="en-US" sz="1600" b="1" dirty="0">
                <a:latin typeface="Courier New" panose="02070309020205020404" pitchFamily="49" charset="0"/>
                <a:cs typeface="Courier New" panose="02070309020205020404" pitchFamily="49" charset="0"/>
              </a:rPr>
              <a:t>4| w[4]</a:t>
            </a:r>
          </a:p>
          <a:p>
            <a:r>
              <a:rPr lang="en-US" sz="1600" b="1" dirty="0">
                <a:latin typeface="Courier New" panose="02070309020205020404" pitchFamily="49" charset="0"/>
                <a:cs typeface="Courier New" panose="02070309020205020404" pitchFamily="49" charset="0"/>
              </a:rPr>
              <a:t>5| w[5]</a:t>
            </a:r>
          </a:p>
          <a:p>
            <a:r>
              <a:rPr lang="en-US" sz="1600" b="1" dirty="0">
                <a:latin typeface="Courier New" panose="02070309020205020404" pitchFamily="49" charset="0"/>
                <a:cs typeface="Courier New" panose="02070309020205020404" pitchFamily="49" charset="0"/>
              </a:rPr>
              <a:t>6| w[6]</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3E211C7-8E3C-44E4-9937-5DA9FE0FF7E5}"/>
                  </a:ext>
                </a:extLst>
              </p:cNvPr>
              <p:cNvSpPr txBox="1"/>
              <p:nvPr/>
            </p:nvSpPr>
            <p:spPr>
              <a:xfrm>
                <a:off x="1612038" y="5286930"/>
                <a:ext cx="76334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 ⊗</m:t>
                      </m:r>
                    </m:oMath>
                  </m:oMathPara>
                </a14:m>
                <a:endParaRPr lang="en-US" b="1" dirty="0"/>
              </a:p>
            </p:txBody>
          </p:sp>
        </mc:Choice>
        <mc:Fallback xmlns="">
          <p:sp>
            <p:nvSpPr>
              <p:cNvPr id="14" name="TextBox 13">
                <a:extLst>
                  <a:ext uri="{FF2B5EF4-FFF2-40B4-BE49-F238E27FC236}">
                    <a16:creationId xmlns:a16="http://schemas.microsoft.com/office/drawing/2014/main" id="{23E211C7-8E3C-44E4-9937-5DA9FE0FF7E5}"/>
                  </a:ext>
                </a:extLst>
              </p:cNvPr>
              <p:cNvSpPr txBox="1">
                <a:spLocks noRot="1" noChangeAspect="1" noMove="1" noResize="1" noEditPoints="1" noAdjustHandles="1" noChangeArrowheads="1" noChangeShapeType="1" noTextEdit="1"/>
              </p:cNvSpPr>
              <p:nvPr/>
            </p:nvSpPr>
            <p:spPr>
              <a:xfrm>
                <a:off x="1612038" y="5286930"/>
                <a:ext cx="763349" cy="369332"/>
              </a:xfrm>
              <a:prstGeom prst="rect">
                <a:avLst/>
              </a:prstGeom>
              <a:blipFill>
                <a:blip r:embed="rId3"/>
                <a:stretch>
                  <a:fillRect b="-8197"/>
                </a:stretch>
              </a:blipFill>
            </p:spPr>
            <p:txBody>
              <a:bodyPr/>
              <a:lstStyle/>
              <a:p>
                <a:r>
                  <a:rPr lang="en-US">
                    <a:noFill/>
                  </a:rPr>
                  <a:t> </a:t>
                </a:r>
              </a:p>
            </p:txBody>
          </p:sp>
        </mc:Fallback>
      </mc:AlternateContent>
    </p:spTree>
    <p:extLst>
      <p:ext uri="{BB962C8B-B14F-4D97-AF65-F5344CB8AC3E}">
        <p14:creationId xmlns:p14="http://schemas.microsoft.com/office/powerpoint/2010/main" val="2277683296"/>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5EF6-0886-49B0-AC43-E9C435D71BF2}"/>
              </a:ext>
            </a:extLst>
          </p:cNvPr>
          <p:cNvSpPr>
            <a:spLocks noGrp="1"/>
          </p:cNvSpPr>
          <p:nvPr>
            <p:ph type="title"/>
          </p:nvPr>
        </p:nvSpPr>
        <p:spPr/>
        <p:txBody>
          <a:bodyPr/>
          <a:lstStyle/>
          <a:p>
            <a:r>
              <a:rPr lang="en-US" dirty="0"/>
              <a:t>Tips for inside the loop body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B3A6B2-96B1-476B-98FC-B1EE5DC45F20}"/>
                  </a:ext>
                </a:extLst>
              </p:cNvPr>
              <p:cNvSpPr>
                <a:spLocks noGrp="1"/>
              </p:cNvSpPr>
              <p:nvPr>
                <p:ph idx="1"/>
              </p:nvPr>
            </p:nvSpPr>
            <p:spPr/>
            <p:txBody>
              <a:bodyPr/>
              <a:lstStyle/>
              <a:p>
                <a:r>
                  <a:rPr lang="en-US" sz="2000" dirty="0"/>
                  <a:t>Save the current value of the </a:t>
                </a:r>
                <a14:m>
                  <m:oMath xmlns:m="http://schemas.openxmlformats.org/officeDocument/2006/math">
                    <m:r>
                      <a:rPr lang="en-US" sz="2000" b="1" i="0" smtClean="0">
                        <a:solidFill>
                          <a:srgbClr val="FF0000"/>
                        </a:solidFill>
                        <a:latin typeface="Cambria Math" panose="02040503050406030204" pitchFamily="18" charset="0"/>
                      </a:rPr>
                      <m:t>𝐫</m:t>
                    </m:r>
                  </m:oMath>
                </a14:m>
                <a:r>
                  <a:rPr lang="en-US" sz="2000" dirty="0"/>
                  <a:t> vector so that you can compare later: </a:t>
                </a:r>
                <a:r>
                  <a:rPr lang="en-US" sz="2000" b="1" dirty="0">
                    <a:latin typeface="Courier New" panose="02070309020205020404" pitchFamily="49" charset="0"/>
                    <a:cs typeface="Courier New" panose="02070309020205020404" pitchFamily="49" charset="0"/>
                  </a:rPr>
                  <a:t>t[:] </a:t>
                </a:r>
                <a:r>
                  <a:rPr lang="en-US" sz="2000" b="1" dirty="0">
                    <a:solidFill>
                      <a:srgbClr val="7030A0"/>
                    </a:solidFill>
                    <a:latin typeface="Courier New" panose="02070309020205020404" pitchFamily="49" charset="0"/>
                    <a:cs typeface="Courier New" panose="02070309020205020404" pitchFamily="49" charset="0"/>
                  </a:rPr>
                  <a:t>=</a:t>
                </a:r>
                <a:r>
                  <a:rPr lang="en-US" sz="2000" b="1" dirty="0">
                    <a:latin typeface="Courier New" panose="02070309020205020404" pitchFamily="49" charset="0"/>
                    <a:cs typeface="Courier New" panose="02070309020205020404" pitchFamily="49" charset="0"/>
                  </a:rPr>
                  <a:t> r[:] </a:t>
                </a:r>
                <a:r>
                  <a:rPr lang="en-US" sz="2000" i="1" dirty="0">
                    <a:latin typeface="+mn-lt"/>
                    <a:cs typeface="Courier New" panose="02070309020205020404" pitchFamily="49" charset="0"/>
                  </a:rPr>
                  <a:t>note – </a:t>
                </a:r>
                <a:r>
                  <a:rPr lang="en-US" sz="2000" dirty="0">
                    <a:latin typeface="+mn-lt"/>
                    <a:cs typeface="Courier New" panose="02070309020205020404" pitchFamily="49" charset="0"/>
                  </a:rPr>
                  <a:t>the colons are important to make a copy as opposed to just copying handles</a:t>
                </a:r>
                <a:endParaRPr lang="en-US" sz="2000" dirty="0">
                  <a:latin typeface="+mn-lt"/>
                  <a:cs typeface="Arial" panose="020B0604020202020204" pitchFamily="34" charset="0"/>
                </a:endParaRPr>
              </a:p>
              <a:p>
                <a:r>
                  <a:rPr lang="en-US" sz="2000" dirty="0">
                    <a:cs typeface="Arial" panose="020B0604020202020204" pitchFamily="34" charset="0"/>
                  </a:rPr>
                  <a:t>Use element-wise operation to compute the vector </a:t>
                </a:r>
                <a14:m>
                  <m:oMath xmlns:m="http://schemas.openxmlformats.org/officeDocument/2006/math">
                    <m:r>
                      <a:rPr lang="en-US" sz="2000" b="1" i="0" smtClean="0">
                        <a:solidFill>
                          <a:srgbClr val="FF0000"/>
                        </a:solidFill>
                        <a:latin typeface="Cambria Math" panose="02040503050406030204" pitchFamily="18" charset="0"/>
                        <a:cs typeface="Arial" panose="020B0604020202020204" pitchFamily="34" charset="0"/>
                      </a:rPr>
                      <m:t>𝐰</m:t>
                    </m:r>
                  </m:oMath>
                </a14:m>
                <a:r>
                  <a:rPr lang="en-US" sz="2000" dirty="0">
                    <a:cs typeface="Arial" panose="020B0604020202020204" pitchFamily="34" charset="0"/>
                  </a:rPr>
                  <a:t> (hint: you may want to pre-compute </a:t>
                </a:r>
                <a14:m>
                  <m:oMath xmlns:m="http://schemas.openxmlformats.org/officeDocument/2006/math">
                    <m:r>
                      <a:rPr lang="en-US" sz="2000" b="0" i="1" smtClean="0">
                        <a:solidFill>
                          <a:srgbClr val="FF0000"/>
                        </a:solidFill>
                        <a:latin typeface="Cambria Math" panose="02040503050406030204" pitchFamily="18" charset="0"/>
                        <a:cs typeface="Arial" panose="020B0604020202020204" pitchFamily="34" charset="0"/>
                      </a:rPr>
                      <m:t>𝛼</m:t>
                    </m:r>
                    <m:r>
                      <a:rPr lang="en-US" sz="2000" b="0" i="1" smtClean="0">
                        <a:solidFill>
                          <a:srgbClr val="FF0000"/>
                        </a:solidFill>
                        <a:latin typeface="Cambria Math" panose="02040503050406030204" pitchFamily="18" charset="0"/>
                        <a:cs typeface="Arial" panose="020B0604020202020204" pitchFamily="34" charset="0"/>
                      </a:rPr>
                      <m:t>/</m:t>
                    </m:r>
                    <m:r>
                      <a:rPr lang="en-US" sz="2000" b="1" i="0" smtClean="0">
                        <a:solidFill>
                          <a:srgbClr val="FF0000"/>
                        </a:solidFill>
                        <a:latin typeface="Cambria Math" panose="02040503050406030204" pitchFamily="18" charset="0"/>
                        <a:cs typeface="Arial" panose="020B0604020202020204" pitchFamily="34" charset="0"/>
                      </a:rPr>
                      <m:t>𝐝</m:t>
                    </m:r>
                    <m:r>
                      <a:rPr lang="en-US" sz="2000" b="0" i="1" smtClean="0">
                        <a:solidFill>
                          <a:srgbClr val="FF0000"/>
                        </a:solidFill>
                        <a:latin typeface="Cambria Math" panose="02040503050406030204" pitchFamily="18" charset="0"/>
                        <a:cs typeface="Arial" panose="020B0604020202020204" pitchFamily="34" charset="0"/>
                      </a:rPr>
                      <m:t>[</m:t>
                    </m:r>
                    <m:r>
                      <a:rPr lang="en-US" sz="2000" b="0" i="1" smtClean="0">
                        <a:solidFill>
                          <a:srgbClr val="FF0000"/>
                        </a:solidFill>
                        <a:latin typeface="Cambria Math" panose="02040503050406030204" pitchFamily="18" charset="0"/>
                        <a:cs typeface="Arial" panose="020B0604020202020204" pitchFamily="34" charset="0"/>
                      </a:rPr>
                      <m:t>𝑖</m:t>
                    </m:r>
                    <m:r>
                      <a:rPr lang="en-US" sz="2000" b="0" i="1" smtClean="0">
                        <a:solidFill>
                          <a:srgbClr val="FF0000"/>
                        </a:solidFill>
                        <a:latin typeface="Cambria Math" panose="02040503050406030204" pitchFamily="18" charset="0"/>
                        <a:cs typeface="Arial" panose="020B0604020202020204" pitchFamily="34" charset="0"/>
                      </a:rPr>
                      <m:t>]</m:t>
                    </m:r>
                  </m:oMath>
                </a14:m>
                <a:r>
                  <a:rPr lang="en-US" sz="2000" dirty="0">
                    <a:cs typeface="Arial" panose="020B0604020202020204" pitchFamily="34" charset="0"/>
                  </a:rPr>
                  <a:t>)</a:t>
                </a:r>
              </a:p>
              <a:p>
                <a:r>
                  <a:rPr lang="en-US" sz="2000" dirty="0">
                    <a:cs typeface="Arial" panose="020B0604020202020204" pitchFamily="34" charset="0"/>
                  </a:rPr>
                  <a:t>Use vector-matrix multiplication to compute </a:t>
                </a:r>
                <a14:m>
                  <m:oMath xmlns:m="http://schemas.openxmlformats.org/officeDocument/2006/math">
                    <m:r>
                      <a:rPr lang="en-US" sz="2000" b="1">
                        <a:solidFill>
                          <a:srgbClr val="FF0000"/>
                        </a:solidFill>
                        <a:latin typeface="Cambria Math" panose="02040503050406030204" pitchFamily="18" charset="0"/>
                      </a:rPr>
                      <m:t>𝐰</m:t>
                    </m:r>
                    <m:r>
                      <a:rPr lang="en-US" sz="2000" i="1">
                        <a:solidFill>
                          <a:srgbClr val="FF0000"/>
                        </a:solidFill>
                        <a:latin typeface="Cambria Math" panose="02040503050406030204" pitchFamily="18" charset="0"/>
                      </a:rPr>
                      <m:t>⊕. ⊗</m:t>
                    </m:r>
                    <m:r>
                      <a:rPr lang="en-US" sz="2000" b="1">
                        <a:solidFill>
                          <a:srgbClr val="FF0000"/>
                        </a:solidFill>
                        <a:latin typeface="Cambria Math" panose="02040503050406030204" pitchFamily="18" charset="0"/>
                      </a:rPr>
                      <m:t>𝐀</m:t>
                    </m:r>
                  </m:oMath>
                </a14:m>
                <a:r>
                  <a:rPr lang="en-US" sz="2000" dirty="0">
                    <a:cs typeface="Arial" panose="020B0604020202020204" pitchFamily="34" charset="0"/>
                  </a:rPr>
                  <a:t> and accumulate with the reset value of vector </a:t>
                </a:r>
                <a14:m>
                  <m:oMath xmlns:m="http://schemas.openxmlformats.org/officeDocument/2006/math">
                    <m:r>
                      <a:rPr lang="en-US" sz="2000" b="1">
                        <a:solidFill>
                          <a:srgbClr val="FF0000"/>
                        </a:solidFill>
                        <a:latin typeface="Cambria Math" panose="02040503050406030204" pitchFamily="18" charset="0"/>
                      </a:rPr>
                      <m:t>𝐫</m:t>
                    </m:r>
                  </m:oMath>
                </a14:m>
                <a:endParaRPr lang="en-US" sz="2000" dirty="0">
                  <a:cs typeface="Arial" panose="020B0604020202020204" pitchFamily="34" charset="0"/>
                </a:endParaRPr>
              </a:p>
              <a:p>
                <a:r>
                  <a:rPr lang="en-US" sz="2000" dirty="0">
                    <a:cs typeface="Arial" panose="020B0604020202020204" pitchFamily="34" charset="0"/>
                  </a:rPr>
                  <a:t>Compute the absolute differences of all new (</a:t>
                </a:r>
                <a14:m>
                  <m:oMath xmlns:m="http://schemas.openxmlformats.org/officeDocument/2006/math">
                    <m:r>
                      <a:rPr lang="en-US" sz="2000" b="1" i="0" smtClean="0">
                        <a:solidFill>
                          <a:srgbClr val="FF0000"/>
                        </a:solidFill>
                        <a:latin typeface="Cambria Math" panose="02040503050406030204" pitchFamily="18" charset="0"/>
                        <a:cs typeface="Arial" panose="020B0604020202020204" pitchFamily="34" charset="0"/>
                      </a:rPr>
                      <m:t>𝐫</m:t>
                    </m:r>
                  </m:oMath>
                </a14:m>
                <a:r>
                  <a:rPr lang="en-US" sz="2000" dirty="0">
                    <a:cs typeface="Arial" panose="020B0604020202020204" pitchFamily="34" charset="0"/>
                  </a:rPr>
                  <a:t>) and old (</a:t>
                </a:r>
                <a14:m>
                  <m:oMath xmlns:m="http://schemas.openxmlformats.org/officeDocument/2006/math">
                    <m:r>
                      <a:rPr lang="en-US" sz="2000" b="1" i="0" smtClean="0">
                        <a:solidFill>
                          <a:srgbClr val="FF0000"/>
                        </a:solidFill>
                        <a:latin typeface="Cambria Math" panose="02040503050406030204" pitchFamily="18" charset="0"/>
                        <a:cs typeface="Arial" panose="020B0604020202020204" pitchFamily="34" charset="0"/>
                      </a:rPr>
                      <m:t>𝐭</m:t>
                    </m:r>
                  </m:oMath>
                </a14:m>
                <a:r>
                  <a:rPr lang="en-US" sz="2000" dirty="0">
                    <a:cs typeface="Arial" panose="020B0604020202020204" pitchFamily="34" charset="0"/>
                  </a:rPr>
                  <a:t>) values of the page rank of each vertex (hint: use element-wise operation and </a:t>
                </a:r>
                <a:r>
                  <a:rPr lang="en-US" sz="2000" b="1" dirty="0">
                    <a:latin typeface="Courier New" panose="02070309020205020404" pitchFamily="49" charset="0"/>
                    <a:cs typeface="Courier New" panose="02070309020205020404" pitchFamily="49" charset="0"/>
                  </a:rPr>
                  <a:t>apply</a:t>
                </a:r>
                <a:r>
                  <a:rPr lang="en-US" sz="2000" dirty="0">
                    <a:cs typeface="Arial" panose="020B0604020202020204" pitchFamily="34" charset="0"/>
                  </a:rPr>
                  <a:t>)</a:t>
                </a:r>
              </a:p>
              <a:p>
                <a:r>
                  <a:rPr lang="en-US" sz="2000" dirty="0">
                    <a:cs typeface="Arial" panose="020B0604020202020204" pitchFamily="34" charset="0"/>
                  </a:rPr>
                  <a:t>Use </a:t>
                </a:r>
                <a:r>
                  <a:rPr lang="en-US" sz="2000" dirty="0" err="1">
                    <a:cs typeface="Arial" panose="020B0604020202020204" pitchFamily="34" charset="0"/>
                  </a:rPr>
                  <a:t>reduce_float</a:t>
                </a:r>
                <a:r>
                  <a:rPr lang="en-US" sz="2000" dirty="0">
                    <a:cs typeface="Arial" panose="020B0604020202020204" pitchFamily="34" charset="0"/>
                  </a:rPr>
                  <a:t> to compute the sum of all absolute differences and compare with the convergence condition </a:t>
                </a:r>
                <a:r>
                  <a:rPr lang="en-US" sz="2000" b="1" dirty="0" err="1">
                    <a:latin typeface="Courier New" panose="02070309020205020404" pitchFamily="49" charset="0"/>
                    <a:cs typeface="Courier New" panose="02070309020205020404" pitchFamily="49" charset="0"/>
                  </a:rPr>
                  <a:t>tol</a:t>
                </a:r>
                <a:r>
                  <a:rPr lang="en-US" sz="2000" dirty="0">
                    <a:cs typeface="Arial" panose="020B0604020202020204" pitchFamily="34" charset="0"/>
                  </a:rPr>
                  <a:t> (but limit the maximum number of iterations to </a:t>
                </a:r>
                <a:r>
                  <a:rPr lang="en-US" sz="2000" b="1" dirty="0" err="1">
                    <a:latin typeface="Courier New" panose="02070309020205020404" pitchFamily="49" charset="0"/>
                    <a:cs typeface="Courier New" panose="02070309020205020404" pitchFamily="49" charset="0"/>
                  </a:rPr>
                  <a:t>itermax</a:t>
                </a:r>
                <a:r>
                  <a:rPr lang="en-US" sz="2000" dirty="0">
                    <a:cs typeface="Arial" panose="020B0604020202020204" pitchFamily="34" charset="0"/>
                  </a:rPr>
                  <a:t>)</a:t>
                </a:r>
              </a:p>
              <a:p>
                <a:endParaRPr lang="en-US" sz="2000" dirty="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EBB3A6B2-96B1-476B-98FC-B1EE5DC45F20}"/>
                  </a:ext>
                </a:extLst>
              </p:cNvPr>
              <p:cNvSpPr>
                <a:spLocks noGrp="1" noRot="1" noChangeAspect="1" noMove="1" noResize="1" noEditPoints="1" noAdjustHandles="1" noChangeArrowheads="1" noChangeShapeType="1" noTextEdit="1"/>
              </p:cNvSpPr>
              <p:nvPr>
                <p:ph idx="1"/>
              </p:nvPr>
            </p:nvSpPr>
            <p:spPr>
              <a:blipFill>
                <a:blip r:embed="rId2"/>
                <a:stretch>
                  <a:fillRect l="-1776" t="-1511" r="-51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C0A354D-EF5C-4E64-A1C7-6CAD91F64D75}"/>
              </a:ext>
            </a:extLst>
          </p:cNvPr>
          <p:cNvSpPr>
            <a:spLocks noGrp="1"/>
          </p:cNvSpPr>
          <p:nvPr>
            <p:ph type="sldNum" sz="quarter" idx="10"/>
          </p:nvPr>
        </p:nvSpPr>
        <p:spPr>
          <a:xfrm>
            <a:off x="8197327" y="6551613"/>
            <a:ext cx="946673" cy="304800"/>
          </a:xfrm>
        </p:spPr>
        <p:txBody>
          <a:bodyPr/>
          <a:lstStyle/>
          <a:p>
            <a:pPr algn="r">
              <a:defRPr/>
            </a:pPr>
            <a:fld id="{0C933AAA-F64E-4748-8A99-DCC60F15C72A}" type="slidenum">
              <a:rPr lang="en-US" smtClean="0">
                <a:solidFill>
                  <a:srgbClr val="000000"/>
                </a:solidFill>
                <a:ea typeface="ＭＳ Ｐゴシック" pitchFamily="34" charset="-128"/>
              </a:rPr>
              <a:pPr algn="r">
                <a:defRPr/>
              </a:pPr>
              <a:t>133</a:t>
            </a:fld>
            <a:endParaRPr lang="en-US" dirty="0">
              <a:solidFill>
                <a:srgbClr val="000000"/>
              </a:solidFill>
              <a:ea typeface="ＭＳ Ｐゴシック" pitchFamily="34" charset="-128"/>
            </a:endParaRPr>
          </a:p>
        </p:txBody>
      </p:sp>
    </p:spTree>
    <p:extLst>
      <p:ext uri="{BB962C8B-B14F-4D97-AF65-F5344CB8AC3E}">
        <p14:creationId xmlns:p14="http://schemas.microsoft.com/office/powerpoint/2010/main" val="1542560059"/>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6ACFE-B13A-4042-BC17-DCC66C19E0ED}"/>
              </a:ext>
            </a:extLst>
          </p:cNvPr>
          <p:cNvSpPr>
            <a:spLocks noGrp="1"/>
          </p:cNvSpPr>
          <p:nvPr>
            <p:ph type="title"/>
          </p:nvPr>
        </p:nvSpPr>
        <p:spPr/>
        <p:txBody>
          <a:bodyPr/>
          <a:lstStyle/>
          <a:p>
            <a:r>
              <a:rPr lang="en-US" dirty="0" err="1">
                <a:latin typeface="Courier New" panose="02070309020205020404" pitchFamily="49" charset="0"/>
                <a:cs typeface="Courier New" panose="02070309020205020404" pitchFamily="49" charset="0"/>
              </a:rPr>
              <a:t>vxm</a:t>
            </a:r>
            <a:r>
              <a:rPr lang="en-US" dirty="0"/>
              <a:t> </a:t>
            </a:r>
            <a:r>
              <a:rPr lang="en-US" i="1" dirty="0"/>
              <a:t>vs</a:t>
            </a:r>
            <a:r>
              <a:rPr lang="en-US" dirty="0"/>
              <a:t> </a:t>
            </a:r>
            <a:r>
              <a:rPr lang="en-US" dirty="0">
                <a:latin typeface="Courier New" panose="02070309020205020404" pitchFamily="49" charset="0"/>
                <a:cs typeface="Courier New" panose="02070309020205020404" pitchFamily="49" charset="0"/>
              </a:rPr>
              <a:t>mxv</a:t>
            </a:r>
          </a:p>
        </p:txBody>
      </p:sp>
      <p:sp>
        <p:nvSpPr>
          <p:cNvPr id="3" name="Content Placeholder 2">
            <a:extLst>
              <a:ext uri="{FF2B5EF4-FFF2-40B4-BE49-F238E27FC236}">
                <a16:creationId xmlns:a16="http://schemas.microsoft.com/office/drawing/2014/main" id="{F5CB67B0-0469-497A-B83E-757D04C87E00}"/>
              </a:ext>
            </a:extLst>
          </p:cNvPr>
          <p:cNvSpPr>
            <a:spLocks noGrp="1"/>
          </p:cNvSpPr>
          <p:nvPr>
            <p:ph idx="1"/>
          </p:nvPr>
        </p:nvSpPr>
        <p:spPr>
          <a:xfrm>
            <a:off x="1511301" y="3900673"/>
            <a:ext cx="5943600" cy="587983"/>
          </a:xfrm>
        </p:spPr>
        <p:txBody>
          <a:bodyPr/>
          <a:lstStyle/>
          <a:p>
            <a:pPr marL="0" lvl="0" indent="0">
              <a:spcBef>
                <a:spcPts val="0"/>
              </a:spcBef>
              <a:buNone/>
            </a:pPr>
            <a:r>
              <a:rPr lang="en-US" sz="1800" b="1" dirty="0" err="1">
                <a:solidFill>
                  <a:srgbClr val="000000"/>
                </a:solidFill>
                <a:latin typeface="Courier New" panose="02070309020205020404" pitchFamily="49" charset="0"/>
                <a:cs typeface="Courier New" panose="02070309020205020404" pitchFamily="49" charset="0"/>
              </a:rPr>
              <a:t>w.vxm</a:t>
            </a:r>
            <a:r>
              <a:rPr lang="en-US" sz="1800" b="1" dirty="0">
                <a:solidFill>
                  <a:srgbClr val="000000"/>
                </a:solidFill>
                <a:latin typeface="Courier New" panose="02070309020205020404" pitchFamily="49" charset="0"/>
                <a:cs typeface="Courier New" panose="02070309020205020404" pitchFamily="49" charset="0"/>
              </a:rPr>
              <a:t>(A, out</a:t>
            </a:r>
            <a:r>
              <a:rPr lang="en-US" sz="1800" b="1" dirty="0">
                <a:solidFill>
                  <a:srgbClr val="7030A0"/>
                </a:solidFill>
                <a:latin typeface="Courier New" panose="02070309020205020404" pitchFamily="49" charset="0"/>
                <a:cs typeface="Courier New" panose="02070309020205020404" pitchFamily="49" charset="0"/>
              </a:rPr>
              <a:t>=</a:t>
            </a:r>
            <a:r>
              <a:rPr lang="en-US" sz="1800" b="1" dirty="0">
                <a:solidFill>
                  <a:srgbClr val="000000"/>
                </a:solidFill>
                <a:latin typeface="Courier New" panose="02070309020205020404" pitchFamily="49" charset="0"/>
                <a:cs typeface="Courier New" panose="02070309020205020404" pitchFamily="49" charset="0"/>
              </a:rPr>
              <a:t>r, </a:t>
            </a:r>
            <a:r>
              <a:rPr lang="en-US" sz="1800" b="1" dirty="0" err="1">
                <a:solidFill>
                  <a:srgbClr val="000000"/>
                </a:solidFill>
                <a:latin typeface="Courier New" panose="02070309020205020404" pitchFamily="49" charset="0"/>
                <a:cs typeface="Courier New" panose="02070309020205020404" pitchFamily="49" charset="0"/>
              </a:rPr>
              <a:t>accum</a:t>
            </a:r>
            <a:r>
              <a:rPr lang="en-US" sz="1800" b="1" dirty="0">
                <a:solidFill>
                  <a:srgbClr val="7030A0"/>
                </a:solidFill>
                <a:latin typeface="Courier New" panose="02070309020205020404" pitchFamily="49" charset="0"/>
                <a:cs typeface="Courier New" panose="02070309020205020404" pitchFamily="49" charset="0"/>
              </a:rPr>
              <a:t>=</a:t>
            </a:r>
            <a:r>
              <a:rPr lang="en-US" sz="1800" b="1" dirty="0">
                <a:solidFill>
                  <a:srgbClr val="000000"/>
                </a:solidFill>
                <a:latin typeface="Courier New" panose="02070309020205020404" pitchFamily="49" charset="0"/>
                <a:cs typeface="Courier New" panose="02070309020205020404" pitchFamily="49" charset="0"/>
              </a:rPr>
              <a:t>grb.types.FP32.PLUS,</a:t>
            </a:r>
            <a:br>
              <a:rPr lang="en-US" sz="1800" b="1" dirty="0">
                <a:solidFill>
                  <a:srgbClr val="000000"/>
                </a:solidFill>
                <a:latin typeface="Courier New" panose="02070309020205020404" pitchFamily="49" charset="0"/>
                <a:cs typeface="Courier New" panose="02070309020205020404" pitchFamily="49" charset="0"/>
              </a:rPr>
            </a:br>
            <a:r>
              <a:rPr lang="en-US" sz="1800" b="1" dirty="0">
                <a:solidFill>
                  <a:srgbClr val="000000"/>
                </a:solidFill>
                <a:latin typeface="Courier New" panose="02070309020205020404" pitchFamily="49" charset="0"/>
                <a:cs typeface="Courier New" panose="02070309020205020404" pitchFamily="49" charset="0"/>
              </a:rPr>
              <a:t>      semiring</a:t>
            </a:r>
            <a:r>
              <a:rPr lang="en-US" sz="1800" b="1" dirty="0">
                <a:solidFill>
                  <a:srgbClr val="7030A0"/>
                </a:solidFill>
                <a:latin typeface="Courier New" panose="02070309020205020404" pitchFamily="49" charset="0"/>
                <a:cs typeface="Courier New" panose="02070309020205020404" pitchFamily="49" charset="0"/>
              </a:rPr>
              <a:t>=</a:t>
            </a:r>
            <a:r>
              <a:rPr lang="en-US" sz="1800" b="1" dirty="0">
                <a:solidFill>
                  <a:srgbClr val="000000"/>
                </a:solidFill>
                <a:latin typeface="Courier New" panose="02070309020205020404" pitchFamily="49" charset="0"/>
                <a:cs typeface="Courier New" panose="02070309020205020404" pitchFamily="49" charset="0"/>
              </a:rPr>
              <a:t>grb.types.FP32.PLUS_TIMES)</a:t>
            </a:r>
          </a:p>
          <a:p>
            <a:endParaRPr lang="en-US" sz="2800" dirty="0"/>
          </a:p>
        </p:txBody>
      </p:sp>
      <p:sp>
        <p:nvSpPr>
          <p:cNvPr id="4" name="Slide Number Placeholder 3">
            <a:extLst>
              <a:ext uri="{FF2B5EF4-FFF2-40B4-BE49-F238E27FC236}">
                <a16:creationId xmlns:a16="http://schemas.microsoft.com/office/drawing/2014/main" id="{D0090990-65A6-4473-B9AB-1F31710CE544}"/>
              </a:ext>
            </a:extLst>
          </p:cNvPr>
          <p:cNvSpPr>
            <a:spLocks noGrp="1"/>
          </p:cNvSpPr>
          <p:nvPr>
            <p:ph type="sldNum" sz="quarter" idx="10"/>
          </p:nvPr>
        </p:nvSpPr>
        <p:spPr>
          <a:xfrm>
            <a:off x="8595361" y="6551613"/>
            <a:ext cx="548640" cy="304800"/>
          </a:xfrm>
        </p:spPr>
        <p:txBody>
          <a:bodyPr/>
          <a:lstStyle/>
          <a:p>
            <a:pPr algn="r">
              <a:defRPr/>
            </a:pPr>
            <a:fld id="{0C933AAA-F64E-4748-8A99-DCC60F15C72A}" type="slidenum">
              <a:rPr lang="en-US" smtClean="0">
                <a:solidFill>
                  <a:srgbClr val="000000"/>
                </a:solidFill>
                <a:ea typeface="ＭＳ Ｐゴシック" pitchFamily="34" charset="-128"/>
              </a:rPr>
              <a:pPr algn="r">
                <a:defRPr/>
              </a:pPr>
              <a:t>134</a:t>
            </a:fld>
            <a:endParaRPr lang="en-US" dirty="0">
              <a:solidFill>
                <a:srgbClr val="000000"/>
              </a:solidFill>
              <a:ea typeface="ＭＳ Ｐゴシック" pitchFamily="34" charset="-128"/>
            </a:endParaRPr>
          </a:p>
        </p:txBody>
      </p:sp>
      <p:graphicFrame>
        <p:nvGraphicFramePr>
          <p:cNvPr id="5" name="Table 6">
            <a:extLst>
              <a:ext uri="{FF2B5EF4-FFF2-40B4-BE49-F238E27FC236}">
                <a16:creationId xmlns:a16="http://schemas.microsoft.com/office/drawing/2014/main" id="{BD0B1A9C-6F8A-4018-812C-D76E0CBB4445}"/>
              </a:ext>
            </a:extLst>
          </p:cNvPr>
          <p:cNvGraphicFramePr>
            <a:graphicFrameLocks noGrp="1"/>
          </p:cNvGraphicFramePr>
          <p:nvPr/>
        </p:nvGraphicFramePr>
        <p:xfrm>
          <a:off x="152400" y="1018540"/>
          <a:ext cx="8824912" cy="1407160"/>
        </p:xfrm>
        <a:graphic>
          <a:graphicData uri="http://schemas.openxmlformats.org/drawingml/2006/table">
            <a:tbl>
              <a:tblPr firstRow="1" bandRow="1">
                <a:tableStyleId>{5940675A-B579-460E-94D1-54222C63F5DA}</a:tableStyleId>
              </a:tblPr>
              <a:tblGrid>
                <a:gridCol w="1352397">
                  <a:extLst>
                    <a:ext uri="{9D8B030D-6E8A-4147-A177-3AD203B41FA5}">
                      <a16:colId xmlns:a16="http://schemas.microsoft.com/office/drawing/2014/main" val="1050946330"/>
                    </a:ext>
                  </a:extLst>
                </a:gridCol>
                <a:gridCol w="1655915">
                  <a:extLst>
                    <a:ext uri="{9D8B030D-6E8A-4147-A177-3AD203B41FA5}">
                      <a16:colId xmlns:a16="http://schemas.microsoft.com/office/drawing/2014/main" val="712031196"/>
                    </a:ext>
                  </a:extLst>
                </a:gridCol>
                <a:gridCol w="5816600">
                  <a:extLst>
                    <a:ext uri="{9D8B030D-6E8A-4147-A177-3AD203B41FA5}">
                      <a16:colId xmlns:a16="http://schemas.microsoft.com/office/drawing/2014/main" val="702449658"/>
                    </a:ext>
                  </a:extLst>
                </a:gridCol>
              </a:tblGrid>
              <a:tr h="370840">
                <a:tc>
                  <a:txBody>
                    <a:bodyPr/>
                    <a:lstStyle/>
                    <a:p>
                      <a:pPr algn="ctr"/>
                      <a:r>
                        <a:rPr lang="en-US" dirty="0"/>
                        <a:t>Name</a:t>
                      </a:r>
                    </a:p>
                  </a:txBody>
                  <a:tcPr>
                    <a:solidFill>
                      <a:srgbClr val="FFE8D5"/>
                    </a:solidFill>
                  </a:tcPr>
                </a:tc>
                <a:tc>
                  <a:txBody>
                    <a:bodyPr/>
                    <a:lstStyle/>
                    <a:p>
                      <a:pPr algn="ctr"/>
                      <a:r>
                        <a:rPr lang="en-US" dirty="0"/>
                        <a:t>Math</a:t>
                      </a:r>
                    </a:p>
                  </a:txBody>
                  <a:tcPr>
                    <a:solidFill>
                      <a:srgbClr val="FFE8D5"/>
                    </a:solidFill>
                  </a:tcPr>
                </a:tc>
                <a:tc>
                  <a:txBody>
                    <a:bodyPr/>
                    <a:lstStyle/>
                    <a:p>
                      <a:pPr algn="ctr"/>
                      <a:r>
                        <a:rPr lang="en-US" dirty="0" err="1"/>
                        <a:t>pygraphblas</a:t>
                      </a:r>
                      <a:r>
                        <a:rPr lang="en-US" dirty="0"/>
                        <a:t> examples (</a:t>
                      </a:r>
                      <a:r>
                        <a:rPr lang="en-US" sz="1400" b="1" i="0" u="none" strike="noStrike" kern="1200" dirty="0">
                          <a:solidFill>
                            <a:schemeClr val="tx1"/>
                          </a:solidFill>
                          <a:effectLst/>
                          <a:latin typeface="Courier" pitchFamily="2" charset="0"/>
                          <a:ea typeface="+mn-ea"/>
                          <a:cs typeface="+mn-cs"/>
                        </a:rPr>
                        <a:t>import </a:t>
                      </a:r>
                      <a:r>
                        <a:rPr lang="en-US" sz="1400" b="1" i="0" u="none" strike="noStrike" kern="1200" dirty="0" err="1">
                          <a:solidFill>
                            <a:schemeClr val="tx1"/>
                          </a:solidFill>
                          <a:effectLst/>
                          <a:latin typeface="Courier" pitchFamily="2" charset="0"/>
                          <a:ea typeface="+mn-ea"/>
                          <a:cs typeface="+mn-cs"/>
                        </a:rPr>
                        <a:t>pygraphblas</a:t>
                      </a:r>
                      <a:r>
                        <a:rPr lang="en-US" sz="1400" b="1" i="0" u="none" strike="noStrike" kern="1200" dirty="0">
                          <a:solidFill>
                            <a:schemeClr val="tx1"/>
                          </a:solidFill>
                          <a:effectLst/>
                          <a:latin typeface="Courier" pitchFamily="2" charset="0"/>
                          <a:ea typeface="+mn-ea"/>
                          <a:cs typeface="+mn-cs"/>
                        </a:rPr>
                        <a:t> as </a:t>
                      </a:r>
                      <a:r>
                        <a:rPr lang="en-US" sz="1400" b="1" i="0" u="none" strike="noStrike" kern="1200" dirty="0" err="1">
                          <a:solidFill>
                            <a:schemeClr val="tx1"/>
                          </a:solidFill>
                          <a:effectLst/>
                          <a:latin typeface="Courier" pitchFamily="2" charset="0"/>
                          <a:ea typeface="+mn-ea"/>
                          <a:cs typeface="+mn-cs"/>
                        </a:rPr>
                        <a:t>grb</a:t>
                      </a:r>
                      <a:r>
                        <a:rPr lang="en-US" dirty="0"/>
                        <a:t>)</a:t>
                      </a:r>
                    </a:p>
                  </a:txBody>
                  <a:tcPr>
                    <a:solidFill>
                      <a:srgbClr val="FFE8D5"/>
                    </a:solidFill>
                  </a:tcPr>
                </a:tc>
                <a:extLst>
                  <a:ext uri="{0D108BD9-81ED-4DB2-BD59-A6C34878D82A}">
                    <a16:rowId xmlns:a16="http://schemas.microsoft.com/office/drawing/2014/main" val="451765608"/>
                  </a:ext>
                </a:extLst>
              </a:tr>
              <a:tr h="370840">
                <a:tc>
                  <a:txBody>
                    <a:bodyPr/>
                    <a:lstStyle/>
                    <a:p>
                      <a:r>
                        <a:rPr lang="en-US" dirty="0"/>
                        <a:t>mxv</a:t>
                      </a:r>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 ⊙= A ⊕.⊗ w</a:t>
                      </a:r>
                    </a:p>
                  </a:txBody>
                  <a:tcPr/>
                </a:tc>
                <a:tc>
                  <a:txBody>
                    <a:bodyPr/>
                    <a:lstStyle/>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mxv(self, other, cast=None, out=None, semiring=None,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004527356"/>
                  </a:ext>
                </a:extLst>
              </a:tr>
              <a:tr h="370840">
                <a:tc>
                  <a:txBody>
                    <a:bodyPr/>
                    <a:lstStyle/>
                    <a:p>
                      <a:r>
                        <a:rPr lang="en-US" dirty="0" err="1"/>
                        <a:t>vxm</a:t>
                      </a:r>
                      <a:endParaRPr lang="en-US" dirty="0"/>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t>r</a:t>
                      </a:r>
                      <a:r>
                        <a:rPr lang="en-US" sz="1400" baseline="30000" dirty="0" err="1"/>
                        <a:t>T</a:t>
                      </a:r>
                      <a:r>
                        <a:rPr lang="en-US" sz="1400" dirty="0"/>
                        <a:t> ⊙= </a:t>
                      </a:r>
                      <a:r>
                        <a:rPr lang="en-US" sz="1400" dirty="0" err="1"/>
                        <a:t>w</a:t>
                      </a:r>
                      <a:r>
                        <a:rPr lang="en-US" sz="1400" baseline="30000" dirty="0" err="1"/>
                        <a:t>T</a:t>
                      </a:r>
                      <a:r>
                        <a:rPr lang="en-US" sz="1400" dirty="0"/>
                        <a:t> ⊕.⊗ A</a:t>
                      </a:r>
                    </a:p>
                  </a:txBody>
                  <a:tcPr/>
                </a:tc>
                <a:tc>
                  <a:txBody>
                    <a:bodyPr/>
                    <a:lstStyle/>
                    <a:p>
                      <a:pPr marL="0" algn="l" defTabSz="914400" rtl="0" eaLnBrk="1" latinLnBrk="0" hangingPunct="1"/>
                      <a:r>
                        <a:rPr lang="en-US" sz="1400" b="1" i="0" u="none" strike="noStrike" kern="1200" dirty="0" err="1">
                          <a:solidFill>
                            <a:schemeClr val="tx1"/>
                          </a:solidFill>
                          <a:effectLst/>
                          <a:latin typeface="Courier" pitchFamily="2" charset="0"/>
                          <a:ea typeface="+mn-ea"/>
                          <a:cs typeface="+mn-cs"/>
                        </a:rPr>
                        <a:t>vxm</a:t>
                      </a:r>
                      <a:r>
                        <a:rPr lang="en-US" sz="1400" b="1" i="0" u="none" strike="noStrike" kern="1200" dirty="0">
                          <a:solidFill>
                            <a:schemeClr val="tx1"/>
                          </a:solidFill>
                          <a:effectLst/>
                          <a:latin typeface="Courier" pitchFamily="2" charset="0"/>
                          <a:ea typeface="+mn-ea"/>
                          <a:cs typeface="+mn-cs"/>
                        </a:rPr>
                        <a:t>(self, other, cast=None, out=None, semiring=None,</a:t>
                      </a:r>
                    </a:p>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52739563"/>
                  </a:ext>
                </a:extLst>
              </a:tr>
            </a:tbl>
          </a:graphicData>
        </a:graphic>
      </p:graphicFrame>
    </p:spTree>
    <p:extLst>
      <p:ext uri="{BB962C8B-B14F-4D97-AF65-F5344CB8AC3E}">
        <p14:creationId xmlns:p14="http://schemas.microsoft.com/office/powerpoint/2010/main" val="3401518421"/>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6ACFE-B13A-4042-BC17-DCC66C19E0ED}"/>
              </a:ext>
            </a:extLst>
          </p:cNvPr>
          <p:cNvSpPr>
            <a:spLocks noGrp="1"/>
          </p:cNvSpPr>
          <p:nvPr>
            <p:ph type="title"/>
          </p:nvPr>
        </p:nvSpPr>
        <p:spPr/>
        <p:txBody>
          <a:bodyPr/>
          <a:lstStyle/>
          <a:p>
            <a:r>
              <a:rPr lang="en-US" dirty="0" err="1">
                <a:latin typeface="Courier New" panose="02070309020205020404" pitchFamily="49" charset="0"/>
                <a:cs typeface="Courier New" panose="02070309020205020404" pitchFamily="49" charset="0"/>
              </a:rPr>
              <a:t>vxm</a:t>
            </a:r>
            <a:r>
              <a:rPr lang="en-US" dirty="0"/>
              <a:t> </a:t>
            </a:r>
            <a:r>
              <a:rPr lang="en-US" i="1" dirty="0"/>
              <a:t>vs</a:t>
            </a:r>
            <a:r>
              <a:rPr lang="en-US" dirty="0"/>
              <a:t> </a:t>
            </a:r>
            <a:r>
              <a:rPr lang="en-US" dirty="0">
                <a:latin typeface="Courier New" panose="02070309020205020404" pitchFamily="49" charset="0"/>
                <a:cs typeface="Courier New" panose="02070309020205020404" pitchFamily="49" charset="0"/>
              </a:rPr>
              <a:t>mxv</a:t>
            </a:r>
          </a:p>
        </p:txBody>
      </p:sp>
      <p:sp>
        <p:nvSpPr>
          <p:cNvPr id="3" name="Content Placeholder 2">
            <a:extLst>
              <a:ext uri="{FF2B5EF4-FFF2-40B4-BE49-F238E27FC236}">
                <a16:creationId xmlns:a16="http://schemas.microsoft.com/office/drawing/2014/main" id="{F5CB67B0-0469-497A-B83E-757D04C87E00}"/>
              </a:ext>
            </a:extLst>
          </p:cNvPr>
          <p:cNvSpPr>
            <a:spLocks noGrp="1"/>
          </p:cNvSpPr>
          <p:nvPr>
            <p:ph idx="1"/>
          </p:nvPr>
        </p:nvSpPr>
        <p:spPr>
          <a:xfrm>
            <a:off x="1511301" y="3900673"/>
            <a:ext cx="5943600" cy="587983"/>
          </a:xfrm>
        </p:spPr>
        <p:txBody>
          <a:bodyPr/>
          <a:lstStyle/>
          <a:p>
            <a:pPr marL="0" lvl="0" indent="0">
              <a:spcBef>
                <a:spcPts val="0"/>
              </a:spcBef>
              <a:buNone/>
            </a:pPr>
            <a:r>
              <a:rPr lang="en-US" sz="1800" b="1" dirty="0" err="1">
                <a:solidFill>
                  <a:srgbClr val="000000"/>
                </a:solidFill>
                <a:latin typeface="Courier New" panose="02070309020205020404" pitchFamily="49" charset="0"/>
                <a:cs typeface="Courier New" panose="02070309020205020404" pitchFamily="49" charset="0"/>
              </a:rPr>
              <a:t>w.vxm</a:t>
            </a:r>
            <a:r>
              <a:rPr lang="en-US" sz="1800" b="1" dirty="0">
                <a:solidFill>
                  <a:srgbClr val="000000"/>
                </a:solidFill>
                <a:latin typeface="Courier New" panose="02070309020205020404" pitchFamily="49" charset="0"/>
                <a:cs typeface="Courier New" panose="02070309020205020404" pitchFamily="49" charset="0"/>
              </a:rPr>
              <a:t>(A, out</a:t>
            </a:r>
            <a:r>
              <a:rPr lang="en-US" sz="1800" b="1" dirty="0">
                <a:solidFill>
                  <a:srgbClr val="7030A0"/>
                </a:solidFill>
                <a:latin typeface="Courier New" panose="02070309020205020404" pitchFamily="49" charset="0"/>
                <a:cs typeface="Courier New" panose="02070309020205020404" pitchFamily="49" charset="0"/>
              </a:rPr>
              <a:t>=</a:t>
            </a:r>
            <a:r>
              <a:rPr lang="en-US" sz="1800" b="1" dirty="0">
                <a:solidFill>
                  <a:srgbClr val="000000"/>
                </a:solidFill>
                <a:latin typeface="Courier New" panose="02070309020205020404" pitchFamily="49" charset="0"/>
                <a:cs typeface="Courier New" panose="02070309020205020404" pitchFamily="49" charset="0"/>
              </a:rPr>
              <a:t>r, </a:t>
            </a:r>
            <a:r>
              <a:rPr lang="en-US" sz="1800" b="1" dirty="0" err="1">
                <a:solidFill>
                  <a:srgbClr val="000000"/>
                </a:solidFill>
                <a:latin typeface="Courier New" panose="02070309020205020404" pitchFamily="49" charset="0"/>
                <a:cs typeface="Courier New" panose="02070309020205020404" pitchFamily="49" charset="0"/>
              </a:rPr>
              <a:t>accum</a:t>
            </a:r>
            <a:r>
              <a:rPr lang="en-US" sz="1800" b="1" dirty="0">
                <a:solidFill>
                  <a:srgbClr val="7030A0"/>
                </a:solidFill>
                <a:latin typeface="Courier New" panose="02070309020205020404" pitchFamily="49" charset="0"/>
                <a:cs typeface="Courier New" panose="02070309020205020404" pitchFamily="49" charset="0"/>
              </a:rPr>
              <a:t>=</a:t>
            </a:r>
            <a:r>
              <a:rPr lang="en-US" sz="1800" b="1" dirty="0">
                <a:solidFill>
                  <a:srgbClr val="000000"/>
                </a:solidFill>
                <a:latin typeface="Courier New" panose="02070309020205020404" pitchFamily="49" charset="0"/>
                <a:cs typeface="Courier New" panose="02070309020205020404" pitchFamily="49" charset="0"/>
              </a:rPr>
              <a:t>grb.types.FP32.PLUS,</a:t>
            </a:r>
            <a:br>
              <a:rPr lang="en-US" sz="1800" b="1" dirty="0">
                <a:solidFill>
                  <a:srgbClr val="000000"/>
                </a:solidFill>
                <a:latin typeface="Courier New" panose="02070309020205020404" pitchFamily="49" charset="0"/>
                <a:cs typeface="Courier New" panose="02070309020205020404" pitchFamily="49" charset="0"/>
              </a:rPr>
            </a:br>
            <a:r>
              <a:rPr lang="en-US" sz="1800" b="1" dirty="0">
                <a:solidFill>
                  <a:srgbClr val="000000"/>
                </a:solidFill>
                <a:latin typeface="Courier New" panose="02070309020205020404" pitchFamily="49" charset="0"/>
                <a:cs typeface="Courier New" panose="02070309020205020404" pitchFamily="49" charset="0"/>
              </a:rPr>
              <a:t>      semiring</a:t>
            </a:r>
            <a:r>
              <a:rPr lang="en-US" sz="1800" b="1" dirty="0">
                <a:solidFill>
                  <a:srgbClr val="7030A0"/>
                </a:solidFill>
                <a:latin typeface="Courier New" panose="02070309020205020404" pitchFamily="49" charset="0"/>
                <a:cs typeface="Courier New" panose="02070309020205020404" pitchFamily="49" charset="0"/>
              </a:rPr>
              <a:t>=</a:t>
            </a:r>
            <a:r>
              <a:rPr lang="en-US" sz="1800" b="1" dirty="0">
                <a:solidFill>
                  <a:srgbClr val="000000"/>
                </a:solidFill>
                <a:latin typeface="Courier New" panose="02070309020205020404" pitchFamily="49" charset="0"/>
                <a:cs typeface="Courier New" panose="02070309020205020404" pitchFamily="49" charset="0"/>
              </a:rPr>
              <a:t>grb.types.FP32.PLUS_TIMES)</a:t>
            </a:r>
          </a:p>
          <a:p>
            <a:endParaRPr lang="en-US" sz="2800" dirty="0"/>
          </a:p>
        </p:txBody>
      </p:sp>
      <p:sp>
        <p:nvSpPr>
          <p:cNvPr id="4" name="Slide Number Placeholder 3">
            <a:extLst>
              <a:ext uri="{FF2B5EF4-FFF2-40B4-BE49-F238E27FC236}">
                <a16:creationId xmlns:a16="http://schemas.microsoft.com/office/drawing/2014/main" id="{D0090990-65A6-4473-B9AB-1F31710CE544}"/>
              </a:ext>
            </a:extLst>
          </p:cNvPr>
          <p:cNvSpPr>
            <a:spLocks noGrp="1"/>
          </p:cNvSpPr>
          <p:nvPr>
            <p:ph type="sldNum" sz="quarter" idx="10"/>
          </p:nvPr>
        </p:nvSpPr>
        <p:spPr>
          <a:xfrm>
            <a:off x="8659907" y="6551613"/>
            <a:ext cx="484094" cy="304800"/>
          </a:xfrm>
        </p:spPr>
        <p:txBody>
          <a:bodyPr/>
          <a:lstStyle/>
          <a:p>
            <a:pPr algn="r">
              <a:defRPr/>
            </a:pPr>
            <a:fld id="{0C933AAA-F64E-4748-8A99-DCC60F15C72A}" type="slidenum">
              <a:rPr lang="en-US" smtClean="0">
                <a:solidFill>
                  <a:srgbClr val="000000"/>
                </a:solidFill>
                <a:ea typeface="ＭＳ Ｐゴシック" pitchFamily="34" charset="-128"/>
              </a:rPr>
              <a:pPr algn="r">
                <a:defRPr/>
              </a:pPr>
              <a:t>135</a:t>
            </a:fld>
            <a:endParaRPr lang="en-US" dirty="0">
              <a:solidFill>
                <a:srgbClr val="000000"/>
              </a:solidFill>
              <a:ea typeface="ＭＳ Ｐゴシック" pitchFamily="34" charset="-128"/>
            </a:endParaRPr>
          </a:p>
        </p:txBody>
      </p:sp>
      <p:graphicFrame>
        <p:nvGraphicFramePr>
          <p:cNvPr id="5" name="Table 6">
            <a:extLst>
              <a:ext uri="{FF2B5EF4-FFF2-40B4-BE49-F238E27FC236}">
                <a16:creationId xmlns:a16="http://schemas.microsoft.com/office/drawing/2014/main" id="{BD0B1A9C-6F8A-4018-812C-D76E0CBB4445}"/>
              </a:ext>
            </a:extLst>
          </p:cNvPr>
          <p:cNvGraphicFramePr>
            <a:graphicFrameLocks noGrp="1"/>
          </p:cNvGraphicFramePr>
          <p:nvPr/>
        </p:nvGraphicFramePr>
        <p:xfrm>
          <a:off x="152400" y="1018540"/>
          <a:ext cx="8824912" cy="1407160"/>
        </p:xfrm>
        <a:graphic>
          <a:graphicData uri="http://schemas.openxmlformats.org/drawingml/2006/table">
            <a:tbl>
              <a:tblPr firstRow="1" bandRow="1">
                <a:tableStyleId>{5940675A-B579-460E-94D1-54222C63F5DA}</a:tableStyleId>
              </a:tblPr>
              <a:tblGrid>
                <a:gridCol w="1352397">
                  <a:extLst>
                    <a:ext uri="{9D8B030D-6E8A-4147-A177-3AD203B41FA5}">
                      <a16:colId xmlns:a16="http://schemas.microsoft.com/office/drawing/2014/main" val="1050946330"/>
                    </a:ext>
                  </a:extLst>
                </a:gridCol>
                <a:gridCol w="1655915">
                  <a:extLst>
                    <a:ext uri="{9D8B030D-6E8A-4147-A177-3AD203B41FA5}">
                      <a16:colId xmlns:a16="http://schemas.microsoft.com/office/drawing/2014/main" val="712031196"/>
                    </a:ext>
                  </a:extLst>
                </a:gridCol>
                <a:gridCol w="5816600">
                  <a:extLst>
                    <a:ext uri="{9D8B030D-6E8A-4147-A177-3AD203B41FA5}">
                      <a16:colId xmlns:a16="http://schemas.microsoft.com/office/drawing/2014/main" val="702449658"/>
                    </a:ext>
                  </a:extLst>
                </a:gridCol>
              </a:tblGrid>
              <a:tr h="370840">
                <a:tc>
                  <a:txBody>
                    <a:bodyPr/>
                    <a:lstStyle/>
                    <a:p>
                      <a:pPr algn="ctr"/>
                      <a:r>
                        <a:rPr lang="en-US" dirty="0"/>
                        <a:t>Name</a:t>
                      </a:r>
                    </a:p>
                  </a:txBody>
                  <a:tcPr>
                    <a:solidFill>
                      <a:srgbClr val="FFE8D5"/>
                    </a:solidFill>
                  </a:tcPr>
                </a:tc>
                <a:tc>
                  <a:txBody>
                    <a:bodyPr/>
                    <a:lstStyle/>
                    <a:p>
                      <a:pPr algn="ctr"/>
                      <a:r>
                        <a:rPr lang="en-US" dirty="0"/>
                        <a:t>Math</a:t>
                      </a:r>
                    </a:p>
                  </a:txBody>
                  <a:tcPr>
                    <a:solidFill>
                      <a:srgbClr val="FFE8D5"/>
                    </a:solidFill>
                  </a:tcPr>
                </a:tc>
                <a:tc>
                  <a:txBody>
                    <a:bodyPr/>
                    <a:lstStyle/>
                    <a:p>
                      <a:pPr algn="ctr"/>
                      <a:r>
                        <a:rPr lang="en-US" dirty="0" err="1"/>
                        <a:t>pygraphblas</a:t>
                      </a:r>
                      <a:r>
                        <a:rPr lang="en-US" dirty="0"/>
                        <a:t> examples (</a:t>
                      </a:r>
                      <a:r>
                        <a:rPr lang="en-US" sz="1400" b="1" i="0" u="none" strike="noStrike" kern="1200" dirty="0">
                          <a:solidFill>
                            <a:schemeClr val="tx1"/>
                          </a:solidFill>
                          <a:effectLst/>
                          <a:latin typeface="Courier" pitchFamily="2" charset="0"/>
                          <a:ea typeface="+mn-ea"/>
                          <a:cs typeface="+mn-cs"/>
                        </a:rPr>
                        <a:t>import </a:t>
                      </a:r>
                      <a:r>
                        <a:rPr lang="en-US" sz="1400" b="1" i="0" u="none" strike="noStrike" kern="1200" dirty="0" err="1">
                          <a:solidFill>
                            <a:schemeClr val="tx1"/>
                          </a:solidFill>
                          <a:effectLst/>
                          <a:latin typeface="Courier" pitchFamily="2" charset="0"/>
                          <a:ea typeface="+mn-ea"/>
                          <a:cs typeface="+mn-cs"/>
                        </a:rPr>
                        <a:t>pygraphblas</a:t>
                      </a:r>
                      <a:r>
                        <a:rPr lang="en-US" sz="1400" b="1" i="0" u="none" strike="noStrike" kern="1200" dirty="0">
                          <a:solidFill>
                            <a:schemeClr val="tx1"/>
                          </a:solidFill>
                          <a:effectLst/>
                          <a:latin typeface="Courier" pitchFamily="2" charset="0"/>
                          <a:ea typeface="+mn-ea"/>
                          <a:cs typeface="+mn-cs"/>
                        </a:rPr>
                        <a:t> as </a:t>
                      </a:r>
                      <a:r>
                        <a:rPr lang="en-US" sz="1400" b="1" i="0" u="none" strike="noStrike" kern="1200" dirty="0" err="1">
                          <a:solidFill>
                            <a:schemeClr val="tx1"/>
                          </a:solidFill>
                          <a:effectLst/>
                          <a:latin typeface="Courier" pitchFamily="2" charset="0"/>
                          <a:ea typeface="+mn-ea"/>
                          <a:cs typeface="+mn-cs"/>
                        </a:rPr>
                        <a:t>grb</a:t>
                      </a:r>
                      <a:r>
                        <a:rPr lang="en-US" dirty="0"/>
                        <a:t>)</a:t>
                      </a:r>
                    </a:p>
                  </a:txBody>
                  <a:tcPr>
                    <a:solidFill>
                      <a:srgbClr val="FFE8D5"/>
                    </a:solidFill>
                  </a:tcPr>
                </a:tc>
                <a:extLst>
                  <a:ext uri="{0D108BD9-81ED-4DB2-BD59-A6C34878D82A}">
                    <a16:rowId xmlns:a16="http://schemas.microsoft.com/office/drawing/2014/main" val="451765608"/>
                  </a:ext>
                </a:extLst>
              </a:tr>
              <a:tr h="370840">
                <a:tc>
                  <a:txBody>
                    <a:bodyPr/>
                    <a:lstStyle/>
                    <a:p>
                      <a:r>
                        <a:rPr lang="en-US" dirty="0"/>
                        <a:t>mxv</a:t>
                      </a:r>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 ⊙= A ⊕.⊗ w</a:t>
                      </a:r>
                    </a:p>
                  </a:txBody>
                  <a:tcPr/>
                </a:tc>
                <a:tc>
                  <a:txBody>
                    <a:bodyPr/>
                    <a:lstStyle/>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mxv(self, other, cast=None, out=None, semiring=None,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004527356"/>
                  </a:ext>
                </a:extLst>
              </a:tr>
              <a:tr h="370840">
                <a:tc>
                  <a:txBody>
                    <a:bodyPr/>
                    <a:lstStyle/>
                    <a:p>
                      <a:r>
                        <a:rPr lang="en-US" dirty="0" err="1"/>
                        <a:t>vxm</a:t>
                      </a:r>
                      <a:endParaRPr lang="en-US" dirty="0"/>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t>r</a:t>
                      </a:r>
                      <a:r>
                        <a:rPr lang="en-US" sz="1400" baseline="30000" dirty="0" err="1"/>
                        <a:t>T</a:t>
                      </a:r>
                      <a:r>
                        <a:rPr lang="en-US" sz="1400" dirty="0"/>
                        <a:t> ⊙= </a:t>
                      </a:r>
                      <a:r>
                        <a:rPr lang="en-US" sz="1400" dirty="0" err="1"/>
                        <a:t>w</a:t>
                      </a:r>
                      <a:r>
                        <a:rPr lang="en-US" sz="1400" baseline="30000" dirty="0" err="1"/>
                        <a:t>T</a:t>
                      </a:r>
                      <a:r>
                        <a:rPr lang="en-US" sz="1400" dirty="0"/>
                        <a:t> ⊕.⊗ A</a:t>
                      </a:r>
                    </a:p>
                  </a:txBody>
                  <a:tcPr/>
                </a:tc>
                <a:tc>
                  <a:txBody>
                    <a:bodyPr/>
                    <a:lstStyle/>
                    <a:p>
                      <a:pPr marL="0" algn="l" defTabSz="914400" rtl="0" eaLnBrk="1" latinLnBrk="0" hangingPunct="1"/>
                      <a:r>
                        <a:rPr lang="en-US" sz="1400" b="1" i="0" u="none" strike="noStrike" kern="1200" dirty="0" err="1">
                          <a:solidFill>
                            <a:schemeClr val="tx1"/>
                          </a:solidFill>
                          <a:effectLst/>
                          <a:latin typeface="Courier" pitchFamily="2" charset="0"/>
                          <a:ea typeface="+mn-ea"/>
                          <a:cs typeface="+mn-cs"/>
                        </a:rPr>
                        <a:t>vxm</a:t>
                      </a:r>
                      <a:r>
                        <a:rPr lang="en-US" sz="1400" b="1" i="0" u="none" strike="noStrike" kern="1200" dirty="0">
                          <a:solidFill>
                            <a:schemeClr val="tx1"/>
                          </a:solidFill>
                          <a:effectLst/>
                          <a:latin typeface="Courier" pitchFamily="2" charset="0"/>
                          <a:ea typeface="+mn-ea"/>
                          <a:cs typeface="+mn-cs"/>
                        </a:rPr>
                        <a:t>(self, other, cast=None, out=None, semiring=None,</a:t>
                      </a:r>
                    </a:p>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52739563"/>
                  </a:ext>
                </a:extLst>
              </a:tr>
            </a:tbl>
          </a:graphicData>
        </a:graphic>
      </p:graphicFrame>
      <p:sp>
        <p:nvSpPr>
          <p:cNvPr id="6" name="Oval 5">
            <a:extLst>
              <a:ext uri="{FF2B5EF4-FFF2-40B4-BE49-F238E27FC236}">
                <a16:creationId xmlns:a16="http://schemas.microsoft.com/office/drawing/2014/main" id="{EEEFCBEE-419D-4B11-9ADA-01A30F204C08}"/>
              </a:ext>
            </a:extLst>
          </p:cNvPr>
          <p:cNvSpPr/>
          <p:nvPr/>
        </p:nvSpPr>
        <p:spPr bwMode="auto">
          <a:xfrm>
            <a:off x="1422400" y="3900672"/>
            <a:ext cx="336550" cy="341127"/>
          </a:xfrm>
          <a:prstGeom prst="ellipse">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7" name="TextBox 6">
            <a:extLst>
              <a:ext uri="{FF2B5EF4-FFF2-40B4-BE49-F238E27FC236}">
                <a16:creationId xmlns:a16="http://schemas.microsoft.com/office/drawing/2014/main" id="{D6430EFC-ED5F-43CF-B861-0E274A00CE04}"/>
              </a:ext>
            </a:extLst>
          </p:cNvPr>
          <p:cNvSpPr txBox="1"/>
          <p:nvPr/>
        </p:nvSpPr>
        <p:spPr>
          <a:xfrm>
            <a:off x="296479" y="2840020"/>
            <a:ext cx="811248" cy="646331"/>
          </a:xfrm>
          <a:prstGeom prst="rect">
            <a:avLst/>
          </a:prstGeom>
          <a:noFill/>
        </p:spPr>
        <p:txBody>
          <a:bodyPr wrap="none" rtlCol="0">
            <a:spAutoFit/>
          </a:bodyPr>
          <a:lstStyle/>
          <a:p>
            <a:r>
              <a:rPr lang="en-US" dirty="0"/>
              <a:t>input</a:t>
            </a:r>
            <a:br>
              <a:rPr lang="en-US" dirty="0"/>
            </a:br>
            <a:r>
              <a:rPr lang="en-US" dirty="0"/>
              <a:t>vector</a:t>
            </a:r>
          </a:p>
        </p:txBody>
      </p:sp>
      <p:cxnSp>
        <p:nvCxnSpPr>
          <p:cNvPr id="9" name="Straight Arrow Connector 8">
            <a:extLst>
              <a:ext uri="{FF2B5EF4-FFF2-40B4-BE49-F238E27FC236}">
                <a16:creationId xmlns:a16="http://schemas.microsoft.com/office/drawing/2014/main" id="{398E758E-6640-4118-A84B-44B6F1E21C62}"/>
              </a:ext>
            </a:extLst>
          </p:cNvPr>
          <p:cNvCxnSpPr>
            <a:stCxn id="7" idx="2"/>
            <a:endCxn id="6" idx="1"/>
          </p:cNvCxnSpPr>
          <p:nvPr/>
        </p:nvCxnSpPr>
        <p:spPr bwMode="auto">
          <a:xfrm>
            <a:off x="702103" y="3486351"/>
            <a:ext cx="769584" cy="464278"/>
          </a:xfrm>
          <a:prstGeom prst="straightConnector1">
            <a:avLst/>
          </a:prstGeom>
          <a:noFill/>
          <a:ln w="19050" cap="flat" cmpd="sng" algn="ctr">
            <a:solidFill>
              <a:srgbClr val="0070C0"/>
            </a:solidFill>
            <a:prstDash val="solid"/>
            <a:round/>
            <a:headEnd type="none" w="med" len="med"/>
            <a:tailEnd type="triangle"/>
          </a:ln>
          <a:effectLst/>
        </p:spPr>
      </p:cxnSp>
    </p:spTree>
    <p:extLst>
      <p:ext uri="{BB962C8B-B14F-4D97-AF65-F5344CB8AC3E}">
        <p14:creationId xmlns:p14="http://schemas.microsoft.com/office/powerpoint/2010/main" val="2689248339"/>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6ACFE-B13A-4042-BC17-DCC66C19E0ED}"/>
              </a:ext>
            </a:extLst>
          </p:cNvPr>
          <p:cNvSpPr>
            <a:spLocks noGrp="1"/>
          </p:cNvSpPr>
          <p:nvPr>
            <p:ph type="title"/>
          </p:nvPr>
        </p:nvSpPr>
        <p:spPr/>
        <p:txBody>
          <a:bodyPr/>
          <a:lstStyle/>
          <a:p>
            <a:r>
              <a:rPr lang="en-US" dirty="0" err="1">
                <a:latin typeface="Courier New" panose="02070309020205020404" pitchFamily="49" charset="0"/>
                <a:cs typeface="Courier New" panose="02070309020205020404" pitchFamily="49" charset="0"/>
              </a:rPr>
              <a:t>vxm</a:t>
            </a:r>
            <a:r>
              <a:rPr lang="en-US" dirty="0"/>
              <a:t> </a:t>
            </a:r>
            <a:r>
              <a:rPr lang="en-US" i="1" dirty="0"/>
              <a:t>vs</a:t>
            </a:r>
            <a:r>
              <a:rPr lang="en-US" dirty="0"/>
              <a:t> </a:t>
            </a:r>
            <a:r>
              <a:rPr lang="en-US" dirty="0">
                <a:latin typeface="Courier New" panose="02070309020205020404" pitchFamily="49" charset="0"/>
                <a:cs typeface="Courier New" panose="02070309020205020404" pitchFamily="49" charset="0"/>
              </a:rPr>
              <a:t>mxv</a:t>
            </a:r>
          </a:p>
        </p:txBody>
      </p:sp>
      <p:sp>
        <p:nvSpPr>
          <p:cNvPr id="3" name="Content Placeholder 2">
            <a:extLst>
              <a:ext uri="{FF2B5EF4-FFF2-40B4-BE49-F238E27FC236}">
                <a16:creationId xmlns:a16="http://schemas.microsoft.com/office/drawing/2014/main" id="{F5CB67B0-0469-497A-B83E-757D04C87E00}"/>
              </a:ext>
            </a:extLst>
          </p:cNvPr>
          <p:cNvSpPr>
            <a:spLocks noGrp="1"/>
          </p:cNvSpPr>
          <p:nvPr>
            <p:ph idx="1"/>
          </p:nvPr>
        </p:nvSpPr>
        <p:spPr>
          <a:xfrm>
            <a:off x="1511301" y="3900673"/>
            <a:ext cx="5943600" cy="587983"/>
          </a:xfrm>
        </p:spPr>
        <p:txBody>
          <a:bodyPr/>
          <a:lstStyle/>
          <a:p>
            <a:pPr marL="0" lvl="0" indent="0">
              <a:spcBef>
                <a:spcPts val="0"/>
              </a:spcBef>
              <a:buNone/>
            </a:pPr>
            <a:r>
              <a:rPr lang="en-US" sz="1800" b="1" dirty="0" err="1">
                <a:solidFill>
                  <a:srgbClr val="000000"/>
                </a:solidFill>
                <a:latin typeface="Courier New" panose="02070309020205020404" pitchFamily="49" charset="0"/>
                <a:cs typeface="Courier New" panose="02070309020205020404" pitchFamily="49" charset="0"/>
              </a:rPr>
              <a:t>w.vxm</a:t>
            </a:r>
            <a:r>
              <a:rPr lang="en-US" sz="1800" b="1" dirty="0">
                <a:solidFill>
                  <a:srgbClr val="000000"/>
                </a:solidFill>
                <a:latin typeface="Courier New" panose="02070309020205020404" pitchFamily="49" charset="0"/>
                <a:cs typeface="Courier New" panose="02070309020205020404" pitchFamily="49" charset="0"/>
              </a:rPr>
              <a:t>(A, out</a:t>
            </a:r>
            <a:r>
              <a:rPr lang="en-US" sz="1800" b="1" dirty="0">
                <a:solidFill>
                  <a:srgbClr val="7030A0"/>
                </a:solidFill>
                <a:latin typeface="Courier New" panose="02070309020205020404" pitchFamily="49" charset="0"/>
                <a:cs typeface="Courier New" panose="02070309020205020404" pitchFamily="49" charset="0"/>
              </a:rPr>
              <a:t>=</a:t>
            </a:r>
            <a:r>
              <a:rPr lang="en-US" sz="1800" b="1" dirty="0">
                <a:solidFill>
                  <a:srgbClr val="000000"/>
                </a:solidFill>
                <a:latin typeface="Courier New" panose="02070309020205020404" pitchFamily="49" charset="0"/>
                <a:cs typeface="Courier New" panose="02070309020205020404" pitchFamily="49" charset="0"/>
              </a:rPr>
              <a:t>r, </a:t>
            </a:r>
            <a:r>
              <a:rPr lang="en-US" sz="1800" b="1" dirty="0" err="1">
                <a:solidFill>
                  <a:srgbClr val="000000"/>
                </a:solidFill>
                <a:latin typeface="Courier New" panose="02070309020205020404" pitchFamily="49" charset="0"/>
                <a:cs typeface="Courier New" panose="02070309020205020404" pitchFamily="49" charset="0"/>
              </a:rPr>
              <a:t>accum</a:t>
            </a:r>
            <a:r>
              <a:rPr lang="en-US" sz="1800" b="1" dirty="0">
                <a:solidFill>
                  <a:srgbClr val="7030A0"/>
                </a:solidFill>
                <a:latin typeface="Courier New" panose="02070309020205020404" pitchFamily="49" charset="0"/>
                <a:cs typeface="Courier New" panose="02070309020205020404" pitchFamily="49" charset="0"/>
              </a:rPr>
              <a:t>=</a:t>
            </a:r>
            <a:r>
              <a:rPr lang="en-US" sz="1800" b="1" dirty="0">
                <a:solidFill>
                  <a:srgbClr val="000000"/>
                </a:solidFill>
                <a:latin typeface="Courier New" panose="02070309020205020404" pitchFamily="49" charset="0"/>
                <a:cs typeface="Courier New" panose="02070309020205020404" pitchFamily="49" charset="0"/>
              </a:rPr>
              <a:t>grb.types.FP32.PLUS,</a:t>
            </a:r>
            <a:br>
              <a:rPr lang="en-US" sz="1800" b="1" dirty="0">
                <a:solidFill>
                  <a:srgbClr val="000000"/>
                </a:solidFill>
                <a:latin typeface="Courier New" panose="02070309020205020404" pitchFamily="49" charset="0"/>
                <a:cs typeface="Courier New" panose="02070309020205020404" pitchFamily="49" charset="0"/>
              </a:rPr>
            </a:br>
            <a:r>
              <a:rPr lang="en-US" sz="1800" b="1" dirty="0">
                <a:solidFill>
                  <a:srgbClr val="000000"/>
                </a:solidFill>
                <a:latin typeface="Courier New" panose="02070309020205020404" pitchFamily="49" charset="0"/>
                <a:cs typeface="Courier New" panose="02070309020205020404" pitchFamily="49" charset="0"/>
              </a:rPr>
              <a:t>      semiring</a:t>
            </a:r>
            <a:r>
              <a:rPr lang="en-US" sz="1800" b="1" dirty="0">
                <a:solidFill>
                  <a:srgbClr val="7030A0"/>
                </a:solidFill>
                <a:latin typeface="Courier New" panose="02070309020205020404" pitchFamily="49" charset="0"/>
                <a:cs typeface="Courier New" panose="02070309020205020404" pitchFamily="49" charset="0"/>
              </a:rPr>
              <a:t>=</a:t>
            </a:r>
            <a:r>
              <a:rPr lang="en-US" sz="1800" b="1" dirty="0">
                <a:solidFill>
                  <a:srgbClr val="000000"/>
                </a:solidFill>
                <a:latin typeface="Courier New" panose="02070309020205020404" pitchFamily="49" charset="0"/>
                <a:cs typeface="Courier New" panose="02070309020205020404" pitchFamily="49" charset="0"/>
              </a:rPr>
              <a:t>grb.types.FP32.PLUS_TIMES)</a:t>
            </a:r>
          </a:p>
          <a:p>
            <a:endParaRPr lang="en-US" sz="2800" dirty="0"/>
          </a:p>
        </p:txBody>
      </p:sp>
      <p:sp>
        <p:nvSpPr>
          <p:cNvPr id="4" name="Slide Number Placeholder 3">
            <a:extLst>
              <a:ext uri="{FF2B5EF4-FFF2-40B4-BE49-F238E27FC236}">
                <a16:creationId xmlns:a16="http://schemas.microsoft.com/office/drawing/2014/main" id="{D0090990-65A6-4473-B9AB-1F31710CE544}"/>
              </a:ext>
            </a:extLst>
          </p:cNvPr>
          <p:cNvSpPr>
            <a:spLocks noGrp="1"/>
          </p:cNvSpPr>
          <p:nvPr>
            <p:ph type="sldNum" sz="quarter" idx="10"/>
          </p:nvPr>
        </p:nvSpPr>
        <p:spPr>
          <a:xfrm>
            <a:off x="8552329" y="6551613"/>
            <a:ext cx="591671" cy="304800"/>
          </a:xfrm>
        </p:spPr>
        <p:txBody>
          <a:bodyPr/>
          <a:lstStyle/>
          <a:p>
            <a:pPr algn="r">
              <a:defRPr/>
            </a:pPr>
            <a:fld id="{0C933AAA-F64E-4748-8A99-DCC60F15C72A}" type="slidenum">
              <a:rPr lang="en-US" smtClean="0">
                <a:solidFill>
                  <a:srgbClr val="000000"/>
                </a:solidFill>
                <a:ea typeface="ＭＳ Ｐゴシック" pitchFamily="34" charset="-128"/>
              </a:rPr>
              <a:pPr algn="r">
                <a:defRPr/>
              </a:pPr>
              <a:t>136</a:t>
            </a:fld>
            <a:endParaRPr lang="en-US" dirty="0">
              <a:solidFill>
                <a:srgbClr val="000000"/>
              </a:solidFill>
              <a:ea typeface="ＭＳ Ｐゴシック" pitchFamily="34" charset="-128"/>
            </a:endParaRPr>
          </a:p>
        </p:txBody>
      </p:sp>
      <p:graphicFrame>
        <p:nvGraphicFramePr>
          <p:cNvPr id="5" name="Table 6">
            <a:extLst>
              <a:ext uri="{FF2B5EF4-FFF2-40B4-BE49-F238E27FC236}">
                <a16:creationId xmlns:a16="http://schemas.microsoft.com/office/drawing/2014/main" id="{BD0B1A9C-6F8A-4018-812C-D76E0CBB4445}"/>
              </a:ext>
            </a:extLst>
          </p:cNvPr>
          <p:cNvGraphicFramePr>
            <a:graphicFrameLocks noGrp="1"/>
          </p:cNvGraphicFramePr>
          <p:nvPr/>
        </p:nvGraphicFramePr>
        <p:xfrm>
          <a:off x="152400" y="1018540"/>
          <a:ext cx="8824912" cy="1407160"/>
        </p:xfrm>
        <a:graphic>
          <a:graphicData uri="http://schemas.openxmlformats.org/drawingml/2006/table">
            <a:tbl>
              <a:tblPr firstRow="1" bandRow="1">
                <a:tableStyleId>{5940675A-B579-460E-94D1-54222C63F5DA}</a:tableStyleId>
              </a:tblPr>
              <a:tblGrid>
                <a:gridCol w="1352397">
                  <a:extLst>
                    <a:ext uri="{9D8B030D-6E8A-4147-A177-3AD203B41FA5}">
                      <a16:colId xmlns:a16="http://schemas.microsoft.com/office/drawing/2014/main" val="1050946330"/>
                    </a:ext>
                  </a:extLst>
                </a:gridCol>
                <a:gridCol w="1655915">
                  <a:extLst>
                    <a:ext uri="{9D8B030D-6E8A-4147-A177-3AD203B41FA5}">
                      <a16:colId xmlns:a16="http://schemas.microsoft.com/office/drawing/2014/main" val="712031196"/>
                    </a:ext>
                  </a:extLst>
                </a:gridCol>
                <a:gridCol w="5816600">
                  <a:extLst>
                    <a:ext uri="{9D8B030D-6E8A-4147-A177-3AD203B41FA5}">
                      <a16:colId xmlns:a16="http://schemas.microsoft.com/office/drawing/2014/main" val="702449658"/>
                    </a:ext>
                  </a:extLst>
                </a:gridCol>
              </a:tblGrid>
              <a:tr h="370840">
                <a:tc>
                  <a:txBody>
                    <a:bodyPr/>
                    <a:lstStyle/>
                    <a:p>
                      <a:pPr algn="ctr"/>
                      <a:r>
                        <a:rPr lang="en-US" dirty="0"/>
                        <a:t>Name</a:t>
                      </a:r>
                    </a:p>
                  </a:txBody>
                  <a:tcPr>
                    <a:solidFill>
                      <a:srgbClr val="FFE8D5"/>
                    </a:solidFill>
                  </a:tcPr>
                </a:tc>
                <a:tc>
                  <a:txBody>
                    <a:bodyPr/>
                    <a:lstStyle/>
                    <a:p>
                      <a:pPr algn="ctr"/>
                      <a:r>
                        <a:rPr lang="en-US" dirty="0"/>
                        <a:t>Math</a:t>
                      </a:r>
                    </a:p>
                  </a:txBody>
                  <a:tcPr>
                    <a:solidFill>
                      <a:srgbClr val="FFE8D5"/>
                    </a:solidFill>
                  </a:tcPr>
                </a:tc>
                <a:tc>
                  <a:txBody>
                    <a:bodyPr/>
                    <a:lstStyle/>
                    <a:p>
                      <a:pPr algn="ctr"/>
                      <a:r>
                        <a:rPr lang="en-US" dirty="0" err="1"/>
                        <a:t>pygraphblas</a:t>
                      </a:r>
                      <a:r>
                        <a:rPr lang="en-US" dirty="0"/>
                        <a:t> examples (</a:t>
                      </a:r>
                      <a:r>
                        <a:rPr lang="en-US" sz="1400" b="1" i="0" u="none" strike="noStrike" kern="1200" dirty="0">
                          <a:solidFill>
                            <a:schemeClr val="tx1"/>
                          </a:solidFill>
                          <a:effectLst/>
                          <a:latin typeface="Courier" pitchFamily="2" charset="0"/>
                          <a:ea typeface="+mn-ea"/>
                          <a:cs typeface="+mn-cs"/>
                        </a:rPr>
                        <a:t>import </a:t>
                      </a:r>
                      <a:r>
                        <a:rPr lang="en-US" sz="1400" b="1" i="0" u="none" strike="noStrike" kern="1200" dirty="0" err="1">
                          <a:solidFill>
                            <a:schemeClr val="tx1"/>
                          </a:solidFill>
                          <a:effectLst/>
                          <a:latin typeface="Courier" pitchFamily="2" charset="0"/>
                          <a:ea typeface="+mn-ea"/>
                          <a:cs typeface="+mn-cs"/>
                        </a:rPr>
                        <a:t>pygraphblas</a:t>
                      </a:r>
                      <a:r>
                        <a:rPr lang="en-US" sz="1400" b="1" i="0" u="none" strike="noStrike" kern="1200" dirty="0">
                          <a:solidFill>
                            <a:schemeClr val="tx1"/>
                          </a:solidFill>
                          <a:effectLst/>
                          <a:latin typeface="Courier" pitchFamily="2" charset="0"/>
                          <a:ea typeface="+mn-ea"/>
                          <a:cs typeface="+mn-cs"/>
                        </a:rPr>
                        <a:t> as </a:t>
                      </a:r>
                      <a:r>
                        <a:rPr lang="en-US" sz="1400" b="1" i="0" u="none" strike="noStrike" kern="1200" dirty="0" err="1">
                          <a:solidFill>
                            <a:schemeClr val="tx1"/>
                          </a:solidFill>
                          <a:effectLst/>
                          <a:latin typeface="Courier" pitchFamily="2" charset="0"/>
                          <a:ea typeface="+mn-ea"/>
                          <a:cs typeface="+mn-cs"/>
                        </a:rPr>
                        <a:t>grb</a:t>
                      </a:r>
                      <a:r>
                        <a:rPr lang="en-US" dirty="0"/>
                        <a:t>)</a:t>
                      </a:r>
                    </a:p>
                  </a:txBody>
                  <a:tcPr>
                    <a:solidFill>
                      <a:srgbClr val="FFE8D5"/>
                    </a:solidFill>
                  </a:tcPr>
                </a:tc>
                <a:extLst>
                  <a:ext uri="{0D108BD9-81ED-4DB2-BD59-A6C34878D82A}">
                    <a16:rowId xmlns:a16="http://schemas.microsoft.com/office/drawing/2014/main" val="451765608"/>
                  </a:ext>
                </a:extLst>
              </a:tr>
              <a:tr h="370840">
                <a:tc>
                  <a:txBody>
                    <a:bodyPr/>
                    <a:lstStyle/>
                    <a:p>
                      <a:r>
                        <a:rPr lang="en-US" dirty="0"/>
                        <a:t>mxv</a:t>
                      </a:r>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 ⊙= A ⊕.⊗ w</a:t>
                      </a:r>
                    </a:p>
                  </a:txBody>
                  <a:tcPr/>
                </a:tc>
                <a:tc>
                  <a:txBody>
                    <a:bodyPr/>
                    <a:lstStyle/>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mxv(self, other, cast=None, out=None, semiring=None,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004527356"/>
                  </a:ext>
                </a:extLst>
              </a:tr>
              <a:tr h="370840">
                <a:tc>
                  <a:txBody>
                    <a:bodyPr/>
                    <a:lstStyle/>
                    <a:p>
                      <a:r>
                        <a:rPr lang="en-US" dirty="0" err="1"/>
                        <a:t>vxm</a:t>
                      </a:r>
                      <a:endParaRPr lang="en-US" dirty="0"/>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t>r</a:t>
                      </a:r>
                      <a:r>
                        <a:rPr lang="en-US" sz="1400" baseline="30000" dirty="0" err="1"/>
                        <a:t>T</a:t>
                      </a:r>
                      <a:r>
                        <a:rPr lang="en-US" sz="1400" dirty="0"/>
                        <a:t> ⊙= </a:t>
                      </a:r>
                      <a:r>
                        <a:rPr lang="en-US" sz="1400" dirty="0" err="1"/>
                        <a:t>w</a:t>
                      </a:r>
                      <a:r>
                        <a:rPr lang="en-US" sz="1400" baseline="30000" dirty="0" err="1"/>
                        <a:t>T</a:t>
                      </a:r>
                      <a:r>
                        <a:rPr lang="en-US" sz="1400" dirty="0"/>
                        <a:t> ⊕.⊗ A</a:t>
                      </a:r>
                    </a:p>
                  </a:txBody>
                  <a:tcPr/>
                </a:tc>
                <a:tc>
                  <a:txBody>
                    <a:bodyPr/>
                    <a:lstStyle/>
                    <a:p>
                      <a:pPr marL="0" algn="l" defTabSz="914400" rtl="0" eaLnBrk="1" latinLnBrk="0" hangingPunct="1"/>
                      <a:r>
                        <a:rPr lang="en-US" sz="1400" b="1" i="0" u="none" strike="noStrike" kern="1200" dirty="0" err="1">
                          <a:solidFill>
                            <a:schemeClr val="tx1"/>
                          </a:solidFill>
                          <a:effectLst/>
                          <a:latin typeface="Courier" pitchFamily="2" charset="0"/>
                          <a:ea typeface="+mn-ea"/>
                          <a:cs typeface="+mn-cs"/>
                        </a:rPr>
                        <a:t>vxm</a:t>
                      </a:r>
                      <a:r>
                        <a:rPr lang="en-US" sz="1400" b="1" i="0" u="none" strike="noStrike" kern="1200" dirty="0">
                          <a:solidFill>
                            <a:schemeClr val="tx1"/>
                          </a:solidFill>
                          <a:effectLst/>
                          <a:latin typeface="Courier" pitchFamily="2" charset="0"/>
                          <a:ea typeface="+mn-ea"/>
                          <a:cs typeface="+mn-cs"/>
                        </a:rPr>
                        <a:t>(self, other, cast=None, out=None, semiring=None,</a:t>
                      </a:r>
                    </a:p>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52739563"/>
                  </a:ext>
                </a:extLst>
              </a:tr>
            </a:tbl>
          </a:graphicData>
        </a:graphic>
      </p:graphicFrame>
      <p:sp>
        <p:nvSpPr>
          <p:cNvPr id="6" name="Oval 5">
            <a:extLst>
              <a:ext uri="{FF2B5EF4-FFF2-40B4-BE49-F238E27FC236}">
                <a16:creationId xmlns:a16="http://schemas.microsoft.com/office/drawing/2014/main" id="{EEEFCBEE-419D-4B11-9ADA-01A30F204C08}"/>
              </a:ext>
            </a:extLst>
          </p:cNvPr>
          <p:cNvSpPr/>
          <p:nvPr/>
        </p:nvSpPr>
        <p:spPr bwMode="auto">
          <a:xfrm>
            <a:off x="1422400" y="3900672"/>
            <a:ext cx="336550" cy="341127"/>
          </a:xfrm>
          <a:prstGeom prst="ellipse">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7" name="TextBox 6">
            <a:extLst>
              <a:ext uri="{FF2B5EF4-FFF2-40B4-BE49-F238E27FC236}">
                <a16:creationId xmlns:a16="http://schemas.microsoft.com/office/drawing/2014/main" id="{D6430EFC-ED5F-43CF-B861-0E274A00CE04}"/>
              </a:ext>
            </a:extLst>
          </p:cNvPr>
          <p:cNvSpPr txBox="1"/>
          <p:nvPr/>
        </p:nvSpPr>
        <p:spPr>
          <a:xfrm>
            <a:off x="296479" y="2840020"/>
            <a:ext cx="811248" cy="646331"/>
          </a:xfrm>
          <a:prstGeom prst="rect">
            <a:avLst/>
          </a:prstGeom>
          <a:noFill/>
        </p:spPr>
        <p:txBody>
          <a:bodyPr wrap="none" rtlCol="0">
            <a:spAutoFit/>
          </a:bodyPr>
          <a:lstStyle/>
          <a:p>
            <a:r>
              <a:rPr lang="en-US" dirty="0"/>
              <a:t>input</a:t>
            </a:r>
            <a:br>
              <a:rPr lang="en-US" dirty="0"/>
            </a:br>
            <a:r>
              <a:rPr lang="en-US" dirty="0"/>
              <a:t>vector</a:t>
            </a:r>
          </a:p>
        </p:txBody>
      </p:sp>
      <p:cxnSp>
        <p:nvCxnSpPr>
          <p:cNvPr id="9" name="Straight Arrow Connector 8">
            <a:extLst>
              <a:ext uri="{FF2B5EF4-FFF2-40B4-BE49-F238E27FC236}">
                <a16:creationId xmlns:a16="http://schemas.microsoft.com/office/drawing/2014/main" id="{398E758E-6640-4118-A84B-44B6F1E21C62}"/>
              </a:ext>
            </a:extLst>
          </p:cNvPr>
          <p:cNvCxnSpPr>
            <a:stCxn id="7" idx="2"/>
            <a:endCxn id="6" idx="1"/>
          </p:cNvCxnSpPr>
          <p:nvPr/>
        </p:nvCxnSpPr>
        <p:spPr bwMode="auto">
          <a:xfrm>
            <a:off x="702103" y="3486351"/>
            <a:ext cx="769584" cy="464278"/>
          </a:xfrm>
          <a:prstGeom prst="straightConnector1">
            <a:avLst/>
          </a:prstGeom>
          <a:noFill/>
          <a:ln w="19050" cap="flat" cmpd="sng" algn="ctr">
            <a:solidFill>
              <a:srgbClr val="0070C0"/>
            </a:solidFill>
            <a:prstDash val="solid"/>
            <a:round/>
            <a:headEnd type="none" w="med" len="med"/>
            <a:tailEnd type="triangle"/>
          </a:ln>
          <a:effectLst/>
        </p:spPr>
      </p:cxnSp>
      <p:sp>
        <p:nvSpPr>
          <p:cNvPr id="10" name="Oval 9">
            <a:extLst>
              <a:ext uri="{FF2B5EF4-FFF2-40B4-BE49-F238E27FC236}">
                <a16:creationId xmlns:a16="http://schemas.microsoft.com/office/drawing/2014/main" id="{229CAF3B-C970-4FFE-B47E-A4C65D9E187F}"/>
              </a:ext>
            </a:extLst>
          </p:cNvPr>
          <p:cNvSpPr/>
          <p:nvPr/>
        </p:nvSpPr>
        <p:spPr bwMode="auto">
          <a:xfrm>
            <a:off x="2247900" y="3900672"/>
            <a:ext cx="336550" cy="341127"/>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1" name="TextBox 10">
            <a:extLst>
              <a:ext uri="{FF2B5EF4-FFF2-40B4-BE49-F238E27FC236}">
                <a16:creationId xmlns:a16="http://schemas.microsoft.com/office/drawing/2014/main" id="{4F57F51A-7981-4935-B8EC-F49719B6D902}"/>
              </a:ext>
            </a:extLst>
          </p:cNvPr>
          <p:cNvSpPr txBox="1"/>
          <p:nvPr/>
        </p:nvSpPr>
        <p:spPr>
          <a:xfrm>
            <a:off x="1756979" y="2840020"/>
            <a:ext cx="827471" cy="646331"/>
          </a:xfrm>
          <a:prstGeom prst="rect">
            <a:avLst/>
          </a:prstGeom>
          <a:noFill/>
        </p:spPr>
        <p:txBody>
          <a:bodyPr wrap="none" rtlCol="0">
            <a:spAutoFit/>
          </a:bodyPr>
          <a:lstStyle/>
          <a:p>
            <a:r>
              <a:rPr lang="en-US" dirty="0"/>
              <a:t>input</a:t>
            </a:r>
            <a:br>
              <a:rPr lang="en-US" dirty="0"/>
            </a:br>
            <a:r>
              <a:rPr lang="en-US" dirty="0"/>
              <a:t>matrix</a:t>
            </a:r>
          </a:p>
        </p:txBody>
      </p:sp>
      <p:cxnSp>
        <p:nvCxnSpPr>
          <p:cNvPr id="13" name="Straight Arrow Connector 12">
            <a:extLst>
              <a:ext uri="{FF2B5EF4-FFF2-40B4-BE49-F238E27FC236}">
                <a16:creationId xmlns:a16="http://schemas.microsoft.com/office/drawing/2014/main" id="{4E88AC51-BCA8-4EB0-B044-120A91760776}"/>
              </a:ext>
            </a:extLst>
          </p:cNvPr>
          <p:cNvCxnSpPr>
            <a:cxnSpLocks/>
            <a:stCxn id="11" idx="2"/>
            <a:endCxn id="10" idx="0"/>
          </p:cNvCxnSpPr>
          <p:nvPr/>
        </p:nvCxnSpPr>
        <p:spPr bwMode="auto">
          <a:xfrm>
            <a:off x="2170715" y="3486351"/>
            <a:ext cx="245460" cy="414321"/>
          </a:xfrm>
          <a:prstGeom prst="straightConnector1">
            <a:avLst/>
          </a:prstGeom>
          <a:noFill/>
          <a:ln w="19050" cap="flat" cmpd="sng" algn="ctr">
            <a:solidFill>
              <a:srgbClr val="0070C0"/>
            </a:solidFill>
            <a:prstDash val="solid"/>
            <a:round/>
            <a:headEnd type="none" w="med" len="med"/>
            <a:tailEnd type="triangle"/>
          </a:ln>
          <a:effectLst/>
        </p:spPr>
      </p:cxnSp>
    </p:spTree>
    <p:extLst>
      <p:ext uri="{BB962C8B-B14F-4D97-AF65-F5344CB8AC3E}">
        <p14:creationId xmlns:p14="http://schemas.microsoft.com/office/powerpoint/2010/main" val="3781726973"/>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6ACFE-B13A-4042-BC17-DCC66C19E0ED}"/>
              </a:ext>
            </a:extLst>
          </p:cNvPr>
          <p:cNvSpPr>
            <a:spLocks noGrp="1"/>
          </p:cNvSpPr>
          <p:nvPr>
            <p:ph type="title"/>
          </p:nvPr>
        </p:nvSpPr>
        <p:spPr/>
        <p:txBody>
          <a:bodyPr/>
          <a:lstStyle/>
          <a:p>
            <a:r>
              <a:rPr lang="en-US" dirty="0" err="1">
                <a:latin typeface="Courier New" panose="02070309020205020404" pitchFamily="49" charset="0"/>
                <a:cs typeface="Courier New" panose="02070309020205020404" pitchFamily="49" charset="0"/>
              </a:rPr>
              <a:t>vxm</a:t>
            </a:r>
            <a:r>
              <a:rPr lang="en-US" dirty="0"/>
              <a:t> </a:t>
            </a:r>
            <a:r>
              <a:rPr lang="en-US" i="1" dirty="0"/>
              <a:t>vs</a:t>
            </a:r>
            <a:r>
              <a:rPr lang="en-US" dirty="0"/>
              <a:t> </a:t>
            </a:r>
            <a:r>
              <a:rPr lang="en-US" dirty="0">
                <a:latin typeface="Courier New" panose="02070309020205020404" pitchFamily="49" charset="0"/>
                <a:cs typeface="Courier New" panose="02070309020205020404" pitchFamily="49" charset="0"/>
              </a:rPr>
              <a:t>mxv</a:t>
            </a:r>
          </a:p>
        </p:txBody>
      </p:sp>
      <p:sp>
        <p:nvSpPr>
          <p:cNvPr id="3" name="Content Placeholder 2">
            <a:extLst>
              <a:ext uri="{FF2B5EF4-FFF2-40B4-BE49-F238E27FC236}">
                <a16:creationId xmlns:a16="http://schemas.microsoft.com/office/drawing/2014/main" id="{F5CB67B0-0469-497A-B83E-757D04C87E00}"/>
              </a:ext>
            </a:extLst>
          </p:cNvPr>
          <p:cNvSpPr>
            <a:spLocks noGrp="1"/>
          </p:cNvSpPr>
          <p:nvPr>
            <p:ph idx="1"/>
          </p:nvPr>
        </p:nvSpPr>
        <p:spPr>
          <a:xfrm>
            <a:off x="1511301" y="3900673"/>
            <a:ext cx="5943600" cy="587983"/>
          </a:xfrm>
        </p:spPr>
        <p:txBody>
          <a:bodyPr/>
          <a:lstStyle/>
          <a:p>
            <a:pPr marL="0" lvl="0" indent="0">
              <a:spcBef>
                <a:spcPts val="0"/>
              </a:spcBef>
              <a:buNone/>
            </a:pPr>
            <a:r>
              <a:rPr lang="en-US" sz="1800" b="1" dirty="0" err="1">
                <a:solidFill>
                  <a:srgbClr val="000000"/>
                </a:solidFill>
                <a:latin typeface="Courier New" panose="02070309020205020404" pitchFamily="49" charset="0"/>
                <a:cs typeface="Courier New" panose="02070309020205020404" pitchFamily="49" charset="0"/>
              </a:rPr>
              <a:t>w.vxm</a:t>
            </a:r>
            <a:r>
              <a:rPr lang="en-US" sz="1800" b="1" dirty="0">
                <a:solidFill>
                  <a:srgbClr val="000000"/>
                </a:solidFill>
                <a:latin typeface="Courier New" panose="02070309020205020404" pitchFamily="49" charset="0"/>
                <a:cs typeface="Courier New" panose="02070309020205020404" pitchFamily="49" charset="0"/>
              </a:rPr>
              <a:t>(A, out</a:t>
            </a:r>
            <a:r>
              <a:rPr lang="en-US" sz="1800" b="1" dirty="0">
                <a:solidFill>
                  <a:srgbClr val="7030A0"/>
                </a:solidFill>
                <a:latin typeface="Courier New" panose="02070309020205020404" pitchFamily="49" charset="0"/>
                <a:cs typeface="Courier New" panose="02070309020205020404" pitchFamily="49" charset="0"/>
              </a:rPr>
              <a:t>=</a:t>
            </a:r>
            <a:r>
              <a:rPr lang="en-US" sz="1800" b="1" dirty="0">
                <a:solidFill>
                  <a:srgbClr val="000000"/>
                </a:solidFill>
                <a:latin typeface="Courier New" panose="02070309020205020404" pitchFamily="49" charset="0"/>
                <a:cs typeface="Courier New" panose="02070309020205020404" pitchFamily="49" charset="0"/>
              </a:rPr>
              <a:t>r, </a:t>
            </a:r>
            <a:r>
              <a:rPr lang="en-US" sz="1800" b="1" dirty="0" err="1">
                <a:solidFill>
                  <a:srgbClr val="000000"/>
                </a:solidFill>
                <a:latin typeface="Courier New" panose="02070309020205020404" pitchFamily="49" charset="0"/>
                <a:cs typeface="Courier New" panose="02070309020205020404" pitchFamily="49" charset="0"/>
              </a:rPr>
              <a:t>accum</a:t>
            </a:r>
            <a:r>
              <a:rPr lang="en-US" sz="1800" b="1" dirty="0">
                <a:solidFill>
                  <a:srgbClr val="7030A0"/>
                </a:solidFill>
                <a:latin typeface="Courier New" panose="02070309020205020404" pitchFamily="49" charset="0"/>
                <a:cs typeface="Courier New" panose="02070309020205020404" pitchFamily="49" charset="0"/>
              </a:rPr>
              <a:t>=</a:t>
            </a:r>
            <a:r>
              <a:rPr lang="en-US" sz="1800" b="1" dirty="0">
                <a:solidFill>
                  <a:srgbClr val="000000"/>
                </a:solidFill>
                <a:latin typeface="Courier New" panose="02070309020205020404" pitchFamily="49" charset="0"/>
                <a:cs typeface="Courier New" panose="02070309020205020404" pitchFamily="49" charset="0"/>
              </a:rPr>
              <a:t>grb.types.FP32.PLUS,</a:t>
            </a:r>
            <a:br>
              <a:rPr lang="en-US" sz="1800" b="1" dirty="0">
                <a:solidFill>
                  <a:srgbClr val="000000"/>
                </a:solidFill>
                <a:latin typeface="Courier New" panose="02070309020205020404" pitchFamily="49" charset="0"/>
                <a:cs typeface="Courier New" panose="02070309020205020404" pitchFamily="49" charset="0"/>
              </a:rPr>
            </a:br>
            <a:r>
              <a:rPr lang="en-US" sz="1800" b="1" dirty="0">
                <a:solidFill>
                  <a:srgbClr val="000000"/>
                </a:solidFill>
                <a:latin typeface="Courier New" panose="02070309020205020404" pitchFamily="49" charset="0"/>
                <a:cs typeface="Courier New" panose="02070309020205020404" pitchFamily="49" charset="0"/>
              </a:rPr>
              <a:t>      semiring</a:t>
            </a:r>
            <a:r>
              <a:rPr lang="en-US" sz="1800" b="1" dirty="0">
                <a:solidFill>
                  <a:srgbClr val="7030A0"/>
                </a:solidFill>
                <a:latin typeface="Courier New" panose="02070309020205020404" pitchFamily="49" charset="0"/>
                <a:cs typeface="Courier New" panose="02070309020205020404" pitchFamily="49" charset="0"/>
              </a:rPr>
              <a:t>=</a:t>
            </a:r>
            <a:r>
              <a:rPr lang="en-US" sz="1800" b="1" dirty="0">
                <a:solidFill>
                  <a:srgbClr val="000000"/>
                </a:solidFill>
                <a:latin typeface="Courier New" panose="02070309020205020404" pitchFamily="49" charset="0"/>
                <a:cs typeface="Courier New" panose="02070309020205020404" pitchFamily="49" charset="0"/>
              </a:rPr>
              <a:t>grb.types.FP32.PLUS_TIMES)</a:t>
            </a:r>
          </a:p>
          <a:p>
            <a:endParaRPr lang="en-US" sz="2800" dirty="0"/>
          </a:p>
        </p:txBody>
      </p:sp>
      <p:sp>
        <p:nvSpPr>
          <p:cNvPr id="4" name="Slide Number Placeholder 3">
            <a:extLst>
              <a:ext uri="{FF2B5EF4-FFF2-40B4-BE49-F238E27FC236}">
                <a16:creationId xmlns:a16="http://schemas.microsoft.com/office/drawing/2014/main" id="{D0090990-65A6-4473-B9AB-1F31710CE544}"/>
              </a:ext>
            </a:extLst>
          </p:cNvPr>
          <p:cNvSpPr>
            <a:spLocks noGrp="1"/>
          </p:cNvSpPr>
          <p:nvPr>
            <p:ph type="sldNum" sz="quarter" idx="10"/>
          </p:nvPr>
        </p:nvSpPr>
        <p:spPr>
          <a:xfrm>
            <a:off x="8563087" y="6551613"/>
            <a:ext cx="580913" cy="304800"/>
          </a:xfrm>
        </p:spPr>
        <p:txBody>
          <a:bodyPr/>
          <a:lstStyle/>
          <a:p>
            <a:pPr algn="r">
              <a:defRPr/>
            </a:pPr>
            <a:fld id="{0C933AAA-F64E-4748-8A99-DCC60F15C72A}" type="slidenum">
              <a:rPr lang="en-US" smtClean="0">
                <a:solidFill>
                  <a:srgbClr val="000000"/>
                </a:solidFill>
                <a:ea typeface="ＭＳ Ｐゴシック" pitchFamily="34" charset="-128"/>
              </a:rPr>
              <a:pPr algn="r">
                <a:defRPr/>
              </a:pPr>
              <a:t>137</a:t>
            </a:fld>
            <a:endParaRPr lang="en-US" dirty="0">
              <a:solidFill>
                <a:srgbClr val="000000"/>
              </a:solidFill>
              <a:ea typeface="ＭＳ Ｐゴシック" pitchFamily="34" charset="-128"/>
            </a:endParaRPr>
          </a:p>
        </p:txBody>
      </p:sp>
      <p:graphicFrame>
        <p:nvGraphicFramePr>
          <p:cNvPr id="5" name="Table 6">
            <a:extLst>
              <a:ext uri="{FF2B5EF4-FFF2-40B4-BE49-F238E27FC236}">
                <a16:creationId xmlns:a16="http://schemas.microsoft.com/office/drawing/2014/main" id="{BD0B1A9C-6F8A-4018-812C-D76E0CBB4445}"/>
              </a:ext>
            </a:extLst>
          </p:cNvPr>
          <p:cNvGraphicFramePr>
            <a:graphicFrameLocks noGrp="1"/>
          </p:cNvGraphicFramePr>
          <p:nvPr/>
        </p:nvGraphicFramePr>
        <p:xfrm>
          <a:off x="152400" y="1018540"/>
          <a:ext cx="8824912" cy="1407160"/>
        </p:xfrm>
        <a:graphic>
          <a:graphicData uri="http://schemas.openxmlformats.org/drawingml/2006/table">
            <a:tbl>
              <a:tblPr firstRow="1" bandRow="1">
                <a:tableStyleId>{5940675A-B579-460E-94D1-54222C63F5DA}</a:tableStyleId>
              </a:tblPr>
              <a:tblGrid>
                <a:gridCol w="1352397">
                  <a:extLst>
                    <a:ext uri="{9D8B030D-6E8A-4147-A177-3AD203B41FA5}">
                      <a16:colId xmlns:a16="http://schemas.microsoft.com/office/drawing/2014/main" val="1050946330"/>
                    </a:ext>
                  </a:extLst>
                </a:gridCol>
                <a:gridCol w="1655915">
                  <a:extLst>
                    <a:ext uri="{9D8B030D-6E8A-4147-A177-3AD203B41FA5}">
                      <a16:colId xmlns:a16="http://schemas.microsoft.com/office/drawing/2014/main" val="712031196"/>
                    </a:ext>
                  </a:extLst>
                </a:gridCol>
                <a:gridCol w="5816600">
                  <a:extLst>
                    <a:ext uri="{9D8B030D-6E8A-4147-A177-3AD203B41FA5}">
                      <a16:colId xmlns:a16="http://schemas.microsoft.com/office/drawing/2014/main" val="702449658"/>
                    </a:ext>
                  </a:extLst>
                </a:gridCol>
              </a:tblGrid>
              <a:tr h="370840">
                <a:tc>
                  <a:txBody>
                    <a:bodyPr/>
                    <a:lstStyle/>
                    <a:p>
                      <a:pPr algn="ctr"/>
                      <a:r>
                        <a:rPr lang="en-US" dirty="0"/>
                        <a:t>Name</a:t>
                      </a:r>
                    </a:p>
                  </a:txBody>
                  <a:tcPr>
                    <a:solidFill>
                      <a:srgbClr val="FFE8D5"/>
                    </a:solidFill>
                  </a:tcPr>
                </a:tc>
                <a:tc>
                  <a:txBody>
                    <a:bodyPr/>
                    <a:lstStyle/>
                    <a:p>
                      <a:pPr algn="ctr"/>
                      <a:r>
                        <a:rPr lang="en-US" dirty="0"/>
                        <a:t>Math</a:t>
                      </a:r>
                    </a:p>
                  </a:txBody>
                  <a:tcPr>
                    <a:solidFill>
                      <a:srgbClr val="FFE8D5"/>
                    </a:solidFill>
                  </a:tcPr>
                </a:tc>
                <a:tc>
                  <a:txBody>
                    <a:bodyPr/>
                    <a:lstStyle/>
                    <a:p>
                      <a:pPr algn="ctr"/>
                      <a:r>
                        <a:rPr lang="en-US" dirty="0" err="1"/>
                        <a:t>pygraphblas</a:t>
                      </a:r>
                      <a:r>
                        <a:rPr lang="en-US" dirty="0"/>
                        <a:t> examples (</a:t>
                      </a:r>
                      <a:r>
                        <a:rPr lang="en-US" sz="1400" b="1" i="0" u="none" strike="noStrike" kern="1200" dirty="0">
                          <a:solidFill>
                            <a:schemeClr val="tx1"/>
                          </a:solidFill>
                          <a:effectLst/>
                          <a:latin typeface="Courier" pitchFamily="2" charset="0"/>
                          <a:ea typeface="+mn-ea"/>
                          <a:cs typeface="+mn-cs"/>
                        </a:rPr>
                        <a:t>import </a:t>
                      </a:r>
                      <a:r>
                        <a:rPr lang="en-US" sz="1400" b="1" i="0" u="none" strike="noStrike" kern="1200" dirty="0" err="1">
                          <a:solidFill>
                            <a:schemeClr val="tx1"/>
                          </a:solidFill>
                          <a:effectLst/>
                          <a:latin typeface="Courier" pitchFamily="2" charset="0"/>
                          <a:ea typeface="+mn-ea"/>
                          <a:cs typeface="+mn-cs"/>
                        </a:rPr>
                        <a:t>pygraphblas</a:t>
                      </a:r>
                      <a:r>
                        <a:rPr lang="en-US" sz="1400" b="1" i="0" u="none" strike="noStrike" kern="1200" dirty="0">
                          <a:solidFill>
                            <a:schemeClr val="tx1"/>
                          </a:solidFill>
                          <a:effectLst/>
                          <a:latin typeface="Courier" pitchFamily="2" charset="0"/>
                          <a:ea typeface="+mn-ea"/>
                          <a:cs typeface="+mn-cs"/>
                        </a:rPr>
                        <a:t> as </a:t>
                      </a:r>
                      <a:r>
                        <a:rPr lang="en-US" sz="1400" b="1" i="0" u="none" strike="noStrike" kern="1200" dirty="0" err="1">
                          <a:solidFill>
                            <a:schemeClr val="tx1"/>
                          </a:solidFill>
                          <a:effectLst/>
                          <a:latin typeface="Courier" pitchFamily="2" charset="0"/>
                          <a:ea typeface="+mn-ea"/>
                          <a:cs typeface="+mn-cs"/>
                        </a:rPr>
                        <a:t>grb</a:t>
                      </a:r>
                      <a:r>
                        <a:rPr lang="en-US" dirty="0"/>
                        <a:t>)</a:t>
                      </a:r>
                    </a:p>
                  </a:txBody>
                  <a:tcPr>
                    <a:solidFill>
                      <a:srgbClr val="FFE8D5"/>
                    </a:solidFill>
                  </a:tcPr>
                </a:tc>
                <a:extLst>
                  <a:ext uri="{0D108BD9-81ED-4DB2-BD59-A6C34878D82A}">
                    <a16:rowId xmlns:a16="http://schemas.microsoft.com/office/drawing/2014/main" val="451765608"/>
                  </a:ext>
                </a:extLst>
              </a:tr>
              <a:tr h="370840">
                <a:tc>
                  <a:txBody>
                    <a:bodyPr/>
                    <a:lstStyle/>
                    <a:p>
                      <a:r>
                        <a:rPr lang="en-US" dirty="0"/>
                        <a:t>mxv</a:t>
                      </a:r>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 ⊙= A ⊕.⊗ w</a:t>
                      </a:r>
                    </a:p>
                  </a:txBody>
                  <a:tcPr/>
                </a:tc>
                <a:tc>
                  <a:txBody>
                    <a:bodyPr/>
                    <a:lstStyle/>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mxv(self, other, cast=None, out=None, semiring=None,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004527356"/>
                  </a:ext>
                </a:extLst>
              </a:tr>
              <a:tr h="370840">
                <a:tc>
                  <a:txBody>
                    <a:bodyPr/>
                    <a:lstStyle/>
                    <a:p>
                      <a:r>
                        <a:rPr lang="en-US" dirty="0" err="1"/>
                        <a:t>vxm</a:t>
                      </a:r>
                      <a:endParaRPr lang="en-US" dirty="0"/>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t>r</a:t>
                      </a:r>
                      <a:r>
                        <a:rPr lang="en-US" sz="1400" baseline="30000" dirty="0" err="1"/>
                        <a:t>T</a:t>
                      </a:r>
                      <a:r>
                        <a:rPr lang="en-US" sz="1400" dirty="0"/>
                        <a:t> ⊙= </a:t>
                      </a:r>
                      <a:r>
                        <a:rPr lang="en-US" sz="1400" dirty="0" err="1"/>
                        <a:t>w</a:t>
                      </a:r>
                      <a:r>
                        <a:rPr lang="en-US" sz="1400" baseline="30000" dirty="0" err="1"/>
                        <a:t>T</a:t>
                      </a:r>
                      <a:r>
                        <a:rPr lang="en-US" sz="1400" dirty="0"/>
                        <a:t> ⊕.⊗ A</a:t>
                      </a:r>
                    </a:p>
                  </a:txBody>
                  <a:tcPr/>
                </a:tc>
                <a:tc>
                  <a:txBody>
                    <a:bodyPr/>
                    <a:lstStyle/>
                    <a:p>
                      <a:pPr marL="0" algn="l" defTabSz="914400" rtl="0" eaLnBrk="1" latinLnBrk="0" hangingPunct="1"/>
                      <a:r>
                        <a:rPr lang="en-US" sz="1400" b="1" i="0" u="none" strike="noStrike" kern="1200" dirty="0" err="1">
                          <a:solidFill>
                            <a:schemeClr val="tx1"/>
                          </a:solidFill>
                          <a:effectLst/>
                          <a:latin typeface="Courier" pitchFamily="2" charset="0"/>
                          <a:ea typeface="+mn-ea"/>
                          <a:cs typeface="+mn-cs"/>
                        </a:rPr>
                        <a:t>vxm</a:t>
                      </a:r>
                      <a:r>
                        <a:rPr lang="en-US" sz="1400" b="1" i="0" u="none" strike="noStrike" kern="1200" dirty="0">
                          <a:solidFill>
                            <a:schemeClr val="tx1"/>
                          </a:solidFill>
                          <a:effectLst/>
                          <a:latin typeface="Courier" pitchFamily="2" charset="0"/>
                          <a:ea typeface="+mn-ea"/>
                          <a:cs typeface="+mn-cs"/>
                        </a:rPr>
                        <a:t>(self, other, cast=None, out=None, semiring=None,</a:t>
                      </a:r>
                    </a:p>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52739563"/>
                  </a:ext>
                </a:extLst>
              </a:tr>
            </a:tbl>
          </a:graphicData>
        </a:graphic>
      </p:graphicFrame>
      <p:sp>
        <p:nvSpPr>
          <p:cNvPr id="6" name="Oval 5">
            <a:extLst>
              <a:ext uri="{FF2B5EF4-FFF2-40B4-BE49-F238E27FC236}">
                <a16:creationId xmlns:a16="http://schemas.microsoft.com/office/drawing/2014/main" id="{EEEFCBEE-419D-4B11-9ADA-01A30F204C08}"/>
              </a:ext>
            </a:extLst>
          </p:cNvPr>
          <p:cNvSpPr/>
          <p:nvPr/>
        </p:nvSpPr>
        <p:spPr bwMode="auto">
          <a:xfrm>
            <a:off x="1422400" y="3900672"/>
            <a:ext cx="336550" cy="341127"/>
          </a:xfrm>
          <a:prstGeom prst="ellipse">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7" name="TextBox 6">
            <a:extLst>
              <a:ext uri="{FF2B5EF4-FFF2-40B4-BE49-F238E27FC236}">
                <a16:creationId xmlns:a16="http://schemas.microsoft.com/office/drawing/2014/main" id="{D6430EFC-ED5F-43CF-B861-0E274A00CE04}"/>
              </a:ext>
            </a:extLst>
          </p:cNvPr>
          <p:cNvSpPr txBox="1"/>
          <p:nvPr/>
        </p:nvSpPr>
        <p:spPr>
          <a:xfrm>
            <a:off x="296479" y="2840020"/>
            <a:ext cx="811248" cy="646331"/>
          </a:xfrm>
          <a:prstGeom prst="rect">
            <a:avLst/>
          </a:prstGeom>
          <a:noFill/>
        </p:spPr>
        <p:txBody>
          <a:bodyPr wrap="none" rtlCol="0">
            <a:spAutoFit/>
          </a:bodyPr>
          <a:lstStyle/>
          <a:p>
            <a:r>
              <a:rPr lang="en-US" dirty="0"/>
              <a:t>input</a:t>
            </a:r>
            <a:br>
              <a:rPr lang="en-US" dirty="0"/>
            </a:br>
            <a:r>
              <a:rPr lang="en-US" dirty="0"/>
              <a:t>vector</a:t>
            </a:r>
          </a:p>
        </p:txBody>
      </p:sp>
      <p:cxnSp>
        <p:nvCxnSpPr>
          <p:cNvPr id="9" name="Straight Arrow Connector 8">
            <a:extLst>
              <a:ext uri="{FF2B5EF4-FFF2-40B4-BE49-F238E27FC236}">
                <a16:creationId xmlns:a16="http://schemas.microsoft.com/office/drawing/2014/main" id="{398E758E-6640-4118-A84B-44B6F1E21C62}"/>
              </a:ext>
            </a:extLst>
          </p:cNvPr>
          <p:cNvCxnSpPr>
            <a:stCxn id="7" idx="2"/>
            <a:endCxn id="6" idx="1"/>
          </p:cNvCxnSpPr>
          <p:nvPr/>
        </p:nvCxnSpPr>
        <p:spPr bwMode="auto">
          <a:xfrm>
            <a:off x="702103" y="3486351"/>
            <a:ext cx="769584" cy="464278"/>
          </a:xfrm>
          <a:prstGeom prst="straightConnector1">
            <a:avLst/>
          </a:prstGeom>
          <a:noFill/>
          <a:ln w="19050" cap="flat" cmpd="sng" algn="ctr">
            <a:solidFill>
              <a:srgbClr val="0070C0"/>
            </a:solidFill>
            <a:prstDash val="solid"/>
            <a:round/>
            <a:headEnd type="none" w="med" len="med"/>
            <a:tailEnd type="triangle"/>
          </a:ln>
          <a:effectLst/>
        </p:spPr>
      </p:cxnSp>
      <p:sp>
        <p:nvSpPr>
          <p:cNvPr id="10" name="Oval 9">
            <a:extLst>
              <a:ext uri="{FF2B5EF4-FFF2-40B4-BE49-F238E27FC236}">
                <a16:creationId xmlns:a16="http://schemas.microsoft.com/office/drawing/2014/main" id="{229CAF3B-C970-4FFE-B47E-A4C65D9E187F}"/>
              </a:ext>
            </a:extLst>
          </p:cNvPr>
          <p:cNvSpPr/>
          <p:nvPr/>
        </p:nvSpPr>
        <p:spPr bwMode="auto">
          <a:xfrm>
            <a:off x="2247900" y="3900672"/>
            <a:ext cx="336550" cy="341127"/>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1" name="TextBox 10">
            <a:extLst>
              <a:ext uri="{FF2B5EF4-FFF2-40B4-BE49-F238E27FC236}">
                <a16:creationId xmlns:a16="http://schemas.microsoft.com/office/drawing/2014/main" id="{4F57F51A-7981-4935-B8EC-F49719B6D902}"/>
              </a:ext>
            </a:extLst>
          </p:cNvPr>
          <p:cNvSpPr txBox="1"/>
          <p:nvPr/>
        </p:nvSpPr>
        <p:spPr>
          <a:xfrm>
            <a:off x="1756979" y="2840020"/>
            <a:ext cx="827471" cy="646331"/>
          </a:xfrm>
          <a:prstGeom prst="rect">
            <a:avLst/>
          </a:prstGeom>
          <a:noFill/>
        </p:spPr>
        <p:txBody>
          <a:bodyPr wrap="none" rtlCol="0">
            <a:spAutoFit/>
          </a:bodyPr>
          <a:lstStyle/>
          <a:p>
            <a:r>
              <a:rPr lang="en-US" dirty="0"/>
              <a:t>input</a:t>
            </a:r>
            <a:br>
              <a:rPr lang="en-US" dirty="0"/>
            </a:br>
            <a:r>
              <a:rPr lang="en-US" dirty="0"/>
              <a:t>matrix</a:t>
            </a:r>
          </a:p>
        </p:txBody>
      </p:sp>
      <p:cxnSp>
        <p:nvCxnSpPr>
          <p:cNvPr id="13" name="Straight Arrow Connector 12">
            <a:extLst>
              <a:ext uri="{FF2B5EF4-FFF2-40B4-BE49-F238E27FC236}">
                <a16:creationId xmlns:a16="http://schemas.microsoft.com/office/drawing/2014/main" id="{4E88AC51-BCA8-4EB0-B044-120A91760776}"/>
              </a:ext>
            </a:extLst>
          </p:cNvPr>
          <p:cNvCxnSpPr>
            <a:cxnSpLocks/>
            <a:stCxn id="11" idx="2"/>
            <a:endCxn id="10" idx="0"/>
          </p:cNvCxnSpPr>
          <p:nvPr/>
        </p:nvCxnSpPr>
        <p:spPr bwMode="auto">
          <a:xfrm>
            <a:off x="2170715" y="3486351"/>
            <a:ext cx="245460" cy="414321"/>
          </a:xfrm>
          <a:prstGeom prst="straightConnector1">
            <a:avLst/>
          </a:prstGeom>
          <a:noFill/>
          <a:ln w="19050" cap="flat" cmpd="sng" algn="ctr">
            <a:solidFill>
              <a:srgbClr val="0070C0"/>
            </a:solidFill>
            <a:prstDash val="solid"/>
            <a:round/>
            <a:headEnd type="none" w="med" len="med"/>
            <a:tailEnd type="triangle"/>
          </a:ln>
          <a:effectLst/>
        </p:spPr>
      </p:cxnSp>
      <p:sp>
        <p:nvSpPr>
          <p:cNvPr id="14" name="Oval 13">
            <a:extLst>
              <a:ext uri="{FF2B5EF4-FFF2-40B4-BE49-F238E27FC236}">
                <a16:creationId xmlns:a16="http://schemas.microsoft.com/office/drawing/2014/main" id="{52608BF2-999E-4584-B58C-48B4A25EDF6A}"/>
              </a:ext>
            </a:extLst>
          </p:cNvPr>
          <p:cNvSpPr/>
          <p:nvPr/>
        </p:nvSpPr>
        <p:spPr bwMode="auto">
          <a:xfrm>
            <a:off x="2673351" y="3900672"/>
            <a:ext cx="831849" cy="341127"/>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8" name="TextBox 17">
            <a:extLst>
              <a:ext uri="{FF2B5EF4-FFF2-40B4-BE49-F238E27FC236}">
                <a16:creationId xmlns:a16="http://schemas.microsoft.com/office/drawing/2014/main" id="{F0EA158E-459F-42CF-85AF-B2E5AF06B612}"/>
              </a:ext>
            </a:extLst>
          </p:cNvPr>
          <p:cNvSpPr txBox="1"/>
          <p:nvPr/>
        </p:nvSpPr>
        <p:spPr>
          <a:xfrm>
            <a:off x="3058729" y="2840020"/>
            <a:ext cx="848309" cy="646331"/>
          </a:xfrm>
          <a:prstGeom prst="rect">
            <a:avLst/>
          </a:prstGeom>
          <a:noFill/>
        </p:spPr>
        <p:txBody>
          <a:bodyPr wrap="none" rtlCol="0">
            <a:spAutoFit/>
          </a:bodyPr>
          <a:lstStyle/>
          <a:p>
            <a:r>
              <a:rPr lang="en-US" dirty="0"/>
              <a:t>output</a:t>
            </a:r>
            <a:br>
              <a:rPr lang="en-US" dirty="0"/>
            </a:br>
            <a:r>
              <a:rPr lang="en-US" dirty="0"/>
              <a:t>vector</a:t>
            </a:r>
          </a:p>
        </p:txBody>
      </p:sp>
      <p:cxnSp>
        <p:nvCxnSpPr>
          <p:cNvPr id="20" name="Straight Arrow Connector 19">
            <a:extLst>
              <a:ext uri="{FF2B5EF4-FFF2-40B4-BE49-F238E27FC236}">
                <a16:creationId xmlns:a16="http://schemas.microsoft.com/office/drawing/2014/main" id="{5CB8A413-9F77-49AD-B60A-F6F49BC7FF5F}"/>
              </a:ext>
            </a:extLst>
          </p:cNvPr>
          <p:cNvCxnSpPr>
            <a:stCxn id="18" idx="2"/>
            <a:endCxn id="14" idx="0"/>
          </p:cNvCxnSpPr>
          <p:nvPr/>
        </p:nvCxnSpPr>
        <p:spPr bwMode="auto">
          <a:xfrm flipH="1">
            <a:off x="3089276" y="3486351"/>
            <a:ext cx="393608" cy="414321"/>
          </a:xfrm>
          <a:prstGeom prst="straightConnector1">
            <a:avLst/>
          </a:prstGeom>
          <a:noFill/>
          <a:ln w="19050" cap="flat" cmpd="sng" algn="ctr">
            <a:solidFill>
              <a:srgbClr val="0070C0"/>
            </a:solidFill>
            <a:prstDash val="solid"/>
            <a:round/>
            <a:headEnd type="none" w="med" len="med"/>
            <a:tailEnd type="triangle"/>
          </a:ln>
          <a:effectLst/>
        </p:spPr>
      </p:cxnSp>
    </p:spTree>
    <p:extLst>
      <p:ext uri="{BB962C8B-B14F-4D97-AF65-F5344CB8AC3E}">
        <p14:creationId xmlns:p14="http://schemas.microsoft.com/office/powerpoint/2010/main" val="3563147060"/>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6ACFE-B13A-4042-BC17-DCC66C19E0ED}"/>
              </a:ext>
            </a:extLst>
          </p:cNvPr>
          <p:cNvSpPr>
            <a:spLocks noGrp="1"/>
          </p:cNvSpPr>
          <p:nvPr>
            <p:ph type="title"/>
          </p:nvPr>
        </p:nvSpPr>
        <p:spPr/>
        <p:txBody>
          <a:bodyPr/>
          <a:lstStyle/>
          <a:p>
            <a:r>
              <a:rPr lang="en-US" dirty="0" err="1">
                <a:latin typeface="Courier New" panose="02070309020205020404" pitchFamily="49" charset="0"/>
                <a:cs typeface="Courier New" panose="02070309020205020404" pitchFamily="49" charset="0"/>
              </a:rPr>
              <a:t>vxm</a:t>
            </a:r>
            <a:r>
              <a:rPr lang="en-US" dirty="0"/>
              <a:t> </a:t>
            </a:r>
            <a:r>
              <a:rPr lang="en-US" i="1" dirty="0"/>
              <a:t>vs</a:t>
            </a:r>
            <a:r>
              <a:rPr lang="en-US" dirty="0"/>
              <a:t> </a:t>
            </a:r>
            <a:r>
              <a:rPr lang="en-US" dirty="0">
                <a:latin typeface="Courier New" panose="02070309020205020404" pitchFamily="49" charset="0"/>
                <a:cs typeface="Courier New" panose="02070309020205020404" pitchFamily="49" charset="0"/>
              </a:rPr>
              <a:t>mxv</a:t>
            </a:r>
          </a:p>
        </p:txBody>
      </p:sp>
      <p:sp>
        <p:nvSpPr>
          <p:cNvPr id="3" name="Content Placeholder 2">
            <a:extLst>
              <a:ext uri="{FF2B5EF4-FFF2-40B4-BE49-F238E27FC236}">
                <a16:creationId xmlns:a16="http://schemas.microsoft.com/office/drawing/2014/main" id="{F5CB67B0-0469-497A-B83E-757D04C87E00}"/>
              </a:ext>
            </a:extLst>
          </p:cNvPr>
          <p:cNvSpPr>
            <a:spLocks noGrp="1"/>
          </p:cNvSpPr>
          <p:nvPr>
            <p:ph idx="1"/>
          </p:nvPr>
        </p:nvSpPr>
        <p:spPr>
          <a:xfrm>
            <a:off x="1511301" y="3900673"/>
            <a:ext cx="5943600" cy="587983"/>
          </a:xfrm>
        </p:spPr>
        <p:txBody>
          <a:bodyPr/>
          <a:lstStyle/>
          <a:p>
            <a:pPr marL="0" lvl="0" indent="0">
              <a:spcBef>
                <a:spcPts val="0"/>
              </a:spcBef>
              <a:buNone/>
            </a:pPr>
            <a:r>
              <a:rPr lang="en-US" sz="1800" b="1" dirty="0" err="1">
                <a:solidFill>
                  <a:srgbClr val="000000"/>
                </a:solidFill>
                <a:latin typeface="Courier New" panose="02070309020205020404" pitchFamily="49" charset="0"/>
                <a:cs typeface="Courier New" panose="02070309020205020404" pitchFamily="49" charset="0"/>
              </a:rPr>
              <a:t>w.vxm</a:t>
            </a:r>
            <a:r>
              <a:rPr lang="en-US" sz="1800" b="1" dirty="0">
                <a:solidFill>
                  <a:srgbClr val="000000"/>
                </a:solidFill>
                <a:latin typeface="Courier New" panose="02070309020205020404" pitchFamily="49" charset="0"/>
                <a:cs typeface="Courier New" panose="02070309020205020404" pitchFamily="49" charset="0"/>
              </a:rPr>
              <a:t>(A, out</a:t>
            </a:r>
            <a:r>
              <a:rPr lang="en-US" sz="1800" b="1" dirty="0">
                <a:solidFill>
                  <a:srgbClr val="7030A0"/>
                </a:solidFill>
                <a:latin typeface="Courier New" panose="02070309020205020404" pitchFamily="49" charset="0"/>
                <a:cs typeface="Courier New" panose="02070309020205020404" pitchFamily="49" charset="0"/>
              </a:rPr>
              <a:t>=</a:t>
            </a:r>
            <a:r>
              <a:rPr lang="en-US" sz="1800" b="1" dirty="0">
                <a:solidFill>
                  <a:srgbClr val="000000"/>
                </a:solidFill>
                <a:latin typeface="Courier New" panose="02070309020205020404" pitchFamily="49" charset="0"/>
                <a:cs typeface="Courier New" panose="02070309020205020404" pitchFamily="49" charset="0"/>
              </a:rPr>
              <a:t>r, </a:t>
            </a:r>
            <a:r>
              <a:rPr lang="en-US" sz="1800" b="1" dirty="0" err="1">
                <a:solidFill>
                  <a:srgbClr val="000000"/>
                </a:solidFill>
                <a:latin typeface="Courier New" panose="02070309020205020404" pitchFamily="49" charset="0"/>
                <a:cs typeface="Courier New" panose="02070309020205020404" pitchFamily="49" charset="0"/>
              </a:rPr>
              <a:t>accum</a:t>
            </a:r>
            <a:r>
              <a:rPr lang="en-US" sz="1800" b="1" dirty="0">
                <a:solidFill>
                  <a:srgbClr val="7030A0"/>
                </a:solidFill>
                <a:latin typeface="Courier New" panose="02070309020205020404" pitchFamily="49" charset="0"/>
                <a:cs typeface="Courier New" panose="02070309020205020404" pitchFamily="49" charset="0"/>
              </a:rPr>
              <a:t>=</a:t>
            </a:r>
            <a:r>
              <a:rPr lang="en-US" sz="1800" b="1" dirty="0">
                <a:solidFill>
                  <a:srgbClr val="000000"/>
                </a:solidFill>
                <a:latin typeface="Courier New" panose="02070309020205020404" pitchFamily="49" charset="0"/>
                <a:cs typeface="Courier New" panose="02070309020205020404" pitchFamily="49" charset="0"/>
              </a:rPr>
              <a:t>grb.types.FP32.PLUS,</a:t>
            </a:r>
            <a:br>
              <a:rPr lang="en-US" sz="1800" b="1" dirty="0">
                <a:solidFill>
                  <a:srgbClr val="000000"/>
                </a:solidFill>
                <a:latin typeface="Courier New" panose="02070309020205020404" pitchFamily="49" charset="0"/>
                <a:cs typeface="Courier New" panose="02070309020205020404" pitchFamily="49" charset="0"/>
              </a:rPr>
            </a:br>
            <a:r>
              <a:rPr lang="en-US" sz="1800" b="1" dirty="0">
                <a:solidFill>
                  <a:srgbClr val="000000"/>
                </a:solidFill>
                <a:latin typeface="Courier New" panose="02070309020205020404" pitchFamily="49" charset="0"/>
                <a:cs typeface="Courier New" panose="02070309020205020404" pitchFamily="49" charset="0"/>
              </a:rPr>
              <a:t>      semiring</a:t>
            </a:r>
            <a:r>
              <a:rPr lang="en-US" sz="1800" b="1" dirty="0">
                <a:solidFill>
                  <a:srgbClr val="7030A0"/>
                </a:solidFill>
                <a:latin typeface="Courier New" panose="02070309020205020404" pitchFamily="49" charset="0"/>
                <a:cs typeface="Courier New" panose="02070309020205020404" pitchFamily="49" charset="0"/>
              </a:rPr>
              <a:t>=</a:t>
            </a:r>
            <a:r>
              <a:rPr lang="en-US" sz="1800" b="1" dirty="0">
                <a:solidFill>
                  <a:srgbClr val="000000"/>
                </a:solidFill>
                <a:latin typeface="Courier New" panose="02070309020205020404" pitchFamily="49" charset="0"/>
                <a:cs typeface="Courier New" panose="02070309020205020404" pitchFamily="49" charset="0"/>
              </a:rPr>
              <a:t>grb.types.FP32.PLUS_TIMES)</a:t>
            </a:r>
          </a:p>
          <a:p>
            <a:endParaRPr lang="en-US" sz="2800" dirty="0"/>
          </a:p>
        </p:txBody>
      </p:sp>
      <p:sp>
        <p:nvSpPr>
          <p:cNvPr id="4" name="Slide Number Placeholder 3">
            <a:extLst>
              <a:ext uri="{FF2B5EF4-FFF2-40B4-BE49-F238E27FC236}">
                <a16:creationId xmlns:a16="http://schemas.microsoft.com/office/drawing/2014/main" id="{D0090990-65A6-4473-B9AB-1F31710CE544}"/>
              </a:ext>
            </a:extLst>
          </p:cNvPr>
          <p:cNvSpPr>
            <a:spLocks noGrp="1"/>
          </p:cNvSpPr>
          <p:nvPr>
            <p:ph type="sldNum" sz="quarter" idx="10"/>
          </p:nvPr>
        </p:nvSpPr>
        <p:spPr>
          <a:xfrm>
            <a:off x="8616875" y="6551613"/>
            <a:ext cx="527125" cy="304800"/>
          </a:xfrm>
        </p:spPr>
        <p:txBody>
          <a:bodyPr/>
          <a:lstStyle/>
          <a:p>
            <a:pPr algn="r">
              <a:defRPr/>
            </a:pPr>
            <a:fld id="{0C933AAA-F64E-4748-8A99-DCC60F15C72A}" type="slidenum">
              <a:rPr lang="en-US" smtClean="0">
                <a:solidFill>
                  <a:srgbClr val="000000"/>
                </a:solidFill>
                <a:ea typeface="ＭＳ Ｐゴシック" pitchFamily="34" charset="-128"/>
              </a:rPr>
              <a:pPr algn="r">
                <a:defRPr/>
              </a:pPr>
              <a:t>138</a:t>
            </a:fld>
            <a:endParaRPr lang="en-US" dirty="0">
              <a:solidFill>
                <a:srgbClr val="000000"/>
              </a:solidFill>
              <a:ea typeface="ＭＳ Ｐゴシック" pitchFamily="34" charset="-128"/>
            </a:endParaRPr>
          </a:p>
        </p:txBody>
      </p:sp>
      <p:graphicFrame>
        <p:nvGraphicFramePr>
          <p:cNvPr id="5" name="Table 6">
            <a:extLst>
              <a:ext uri="{FF2B5EF4-FFF2-40B4-BE49-F238E27FC236}">
                <a16:creationId xmlns:a16="http://schemas.microsoft.com/office/drawing/2014/main" id="{BD0B1A9C-6F8A-4018-812C-D76E0CBB4445}"/>
              </a:ext>
            </a:extLst>
          </p:cNvPr>
          <p:cNvGraphicFramePr>
            <a:graphicFrameLocks noGrp="1"/>
          </p:cNvGraphicFramePr>
          <p:nvPr/>
        </p:nvGraphicFramePr>
        <p:xfrm>
          <a:off x="152400" y="1018540"/>
          <a:ext cx="8824912" cy="1407160"/>
        </p:xfrm>
        <a:graphic>
          <a:graphicData uri="http://schemas.openxmlformats.org/drawingml/2006/table">
            <a:tbl>
              <a:tblPr firstRow="1" bandRow="1">
                <a:tableStyleId>{5940675A-B579-460E-94D1-54222C63F5DA}</a:tableStyleId>
              </a:tblPr>
              <a:tblGrid>
                <a:gridCol w="1352397">
                  <a:extLst>
                    <a:ext uri="{9D8B030D-6E8A-4147-A177-3AD203B41FA5}">
                      <a16:colId xmlns:a16="http://schemas.microsoft.com/office/drawing/2014/main" val="1050946330"/>
                    </a:ext>
                  </a:extLst>
                </a:gridCol>
                <a:gridCol w="1655915">
                  <a:extLst>
                    <a:ext uri="{9D8B030D-6E8A-4147-A177-3AD203B41FA5}">
                      <a16:colId xmlns:a16="http://schemas.microsoft.com/office/drawing/2014/main" val="712031196"/>
                    </a:ext>
                  </a:extLst>
                </a:gridCol>
                <a:gridCol w="5816600">
                  <a:extLst>
                    <a:ext uri="{9D8B030D-6E8A-4147-A177-3AD203B41FA5}">
                      <a16:colId xmlns:a16="http://schemas.microsoft.com/office/drawing/2014/main" val="702449658"/>
                    </a:ext>
                  </a:extLst>
                </a:gridCol>
              </a:tblGrid>
              <a:tr h="370840">
                <a:tc>
                  <a:txBody>
                    <a:bodyPr/>
                    <a:lstStyle/>
                    <a:p>
                      <a:pPr algn="ctr"/>
                      <a:r>
                        <a:rPr lang="en-US" dirty="0"/>
                        <a:t>Name</a:t>
                      </a:r>
                    </a:p>
                  </a:txBody>
                  <a:tcPr>
                    <a:solidFill>
                      <a:srgbClr val="FFE8D5"/>
                    </a:solidFill>
                  </a:tcPr>
                </a:tc>
                <a:tc>
                  <a:txBody>
                    <a:bodyPr/>
                    <a:lstStyle/>
                    <a:p>
                      <a:pPr algn="ctr"/>
                      <a:r>
                        <a:rPr lang="en-US" dirty="0"/>
                        <a:t>Math</a:t>
                      </a:r>
                    </a:p>
                  </a:txBody>
                  <a:tcPr>
                    <a:solidFill>
                      <a:srgbClr val="FFE8D5"/>
                    </a:solidFill>
                  </a:tcPr>
                </a:tc>
                <a:tc>
                  <a:txBody>
                    <a:bodyPr/>
                    <a:lstStyle/>
                    <a:p>
                      <a:pPr algn="ctr"/>
                      <a:r>
                        <a:rPr lang="en-US" dirty="0" err="1"/>
                        <a:t>pygraphblas</a:t>
                      </a:r>
                      <a:r>
                        <a:rPr lang="en-US" dirty="0"/>
                        <a:t> examples (</a:t>
                      </a:r>
                      <a:r>
                        <a:rPr lang="en-US" sz="1400" b="1" i="0" u="none" strike="noStrike" kern="1200" dirty="0">
                          <a:solidFill>
                            <a:schemeClr val="tx1"/>
                          </a:solidFill>
                          <a:effectLst/>
                          <a:latin typeface="Courier" pitchFamily="2" charset="0"/>
                          <a:ea typeface="+mn-ea"/>
                          <a:cs typeface="+mn-cs"/>
                        </a:rPr>
                        <a:t>import </a:t>
                      </a:r>
                      <a:r>
                        <a:rPr lang="en-US" sz="1400" b="1" i="0" u="none" strike="noStrike" kern="1200" dirty="0" err="1">
                          <a:solidFill>
                            <a:schemeClr val="tx1"/>
                          </a:solidFill>
                          <a:effectLst/>
                          <a:latin typeface="Courier" pitchFamily="2" charset="0"/>
                          <a:ea typeface="+mn-ea"/>
                          <a:cs typeface="+mn-cs"/>
                        </a:rPr>
                        <a:t>pygraphblas</a:t>
                      </a:r>
                      <a:r>
                        <a:rPr lang="en-US" sz="1400" b="1" i="0" u="none" strike="noStrike" kern="1200" dirty="0">
                          <a:solidFill>
                            <a:schemeClr val="tx1"/>
                          </a:solidFill>
                          <a:effectLst/>
                          <a:latin typeface="Courier" pitchFamily="2" charset="0"/>
                          <a:ea typeface="+mn-ea"/>
                          <a:cs typeface="+mn-cs"/>
                        </a:rPr>
                        <a:t> as </a:t>
                      </a:r>
                      <a:r>
                        <a:rPr lang="en-US" sz="1400" b="1" i="0" u="none" strike="noStrike" kern="1200" dirty="0" err="1">
                          <a:solidFill>
                            <a:schemeClr val="tx1"/>
                          </a:solidFill>
                          <a:effectLst/>
                          <a:latin typeface="Courier" pitchFamily="2" charset="0"/>
                          <a:ea typeface="+mn-ea"/>
                          <a:cs typeface="+mn-cs"/>
                        </a:rPr>
                        <a:t>grb</a:t>
                      </a:r>
                      <a:r>
                        <a:rPr lang="en-US" dirty="0"/>
                        <a:t>)</a:t>
                      </a:r>
                    </a:p>
                  </a:txBody>
                  <a:tcPr>
                    <a:solidFill>
                      <a:srgbClr val="FFE8D5"/>
                    </a:solidFill>
                  </a:tcPr>
                </a:tc>
                <a:extLst>
                  <a:ext uri="{0D108BD9-81ED-4DB2-BD59-A6C34878D82A}">
                    <a16:rowId xmlns:a16="http://schemas.microsoft.com/office/drawing/2014/main" val="451765608"/>
                  </a:ext>
                </a:extLst>
              </a:tr>
              <a:tr h="370840">
                <a:tc>
                  <a:txBody>
                    <a:bodyPr/>
                    <a:lstStyle/>
                    <a:p>
                      <a:r>
                        <a:rPr lang="en-US" dirty="0"/>
                        <a:t>mxv</a:t>
                      </a:r>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 ⊙= A ⊕.⊗ w</a:t>
                      </a:r>
                    </a:p>
                  </a:txBody>
                  <a:tcPr/>
                </a:tc>
                <a:tc>
                  <a:txBody>
                    <a:bodyPr/>
                    <a:lstStyle/>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mxv(self, other, cast=None, out=None, semiring=None,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004527356"/>
                  </a:ext>
                </a:extLst>
              </a:tr>
              <a:tr h="370840">
                <a:tc>
                  <a:txBody>
                    <a:bodyPr/>
                    <a:lstStyle/>
                    <a:p>
                      <a:r>
                        <a:rPr lang="en-US" dirty="0" err="1"/>
                        <a:t>vxm</a:t>
                      </a:r>
                      <a:endParaRPr lang="en-US" dirty="0"/>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t>r</a:t>
                      </a:r>
                      <a:r>
                        <a:rPr lang="en-US" sz="1400" baseline="30000" dirty="0" err="1"/>
                        <a:t>T</a:t>
                      </a:r>
                      <a:r>
                        <a:rPr lang="en-US" sz="1400" dirty="0"/>
                        <a:t> ⊙= </a:t>
                      </a:r>
                      <a:r>
                        <a:rPr lang="en-US" sz="1400" dirty="0" err="1"/>
                        <a:t>w</a:t>
                      </a:r>
                      <a:r>
                        <a:rPr lang="en-US" sz="1400" baseline="30000" dirty="0" err="1"/>
                        <a:t>T</a:t>
                      </a:r>
                      <a:r>
                        <a:rPr lang="en-US" sz="1400" dirty="0"/>
                        <a:t> ⊕.⊗ A</a:t>
                      </a:r>
                    </a:p>
                  </a:txBody>
                  <a:tcPr/>
                </a:tc>
                <a:tc>
                  <a:txBody>
                    <a:bodyPr/>
                    <a:lstStyle/>
                    <a:p>
                      <a:pPr marL="0" algn="l" defTabSz="914400" rtl="0" eaLnBrk="1" latinLnBrk="0" hangingPunct="1"/>
                      <a:r>
                        <a:rPr lang="en-US" sz="1400" b="1" i="0" u="none" strike="noStrike" kern="1200" dirty="0" err="1">
                          <a:solidFill>
                            <a:schemeClr val="tx1"/>
                          </a:solidFill>
                          <a:effectLst/>
                          <a:latin typeface="Courier" pitchFamily="2" charset="0"/>
                          <a:ea typeface="+mn-ea"/>
                          <a:cs typeface="+mn-cs"/>
                        </a:rPr>
                        <a:t>vxm</a:t>
                      </a:r>
                      <a:r>
                        <a:rPr lang="en-US" sz="1400" b="1" i="0" u="none" strike="noStrike" kern="1200" dirty="0">
                          <a:solidFill>
                            <a:schemeClr val="tx1"/>
                          </a:solidFill>
                          <a:effectLst/>
                          <a:latin typeface="Courier" pitchFamily="2" charset="0"/>
                          <a:ea typeface="+mn-ea"/>
                          <a:cs typeface="+mn-cs"/>
                        </a:rPr>
                        <a:t>(self, other, cast=None, out=None, semiring=None,</a:t>
                      </a:r>
                    </a:p>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52739563"/>
                  </a:ext>
                </a:extLst>
              </a:tr>
            </a:tbl>
          </a:graphicData>
        </a:graphic>
      </p:graphicFrame>
      <p:sp>
        <p:nvSpPr>
          <p:cNvPr id="6" name="Oval 5">
            <a:extLst>
              <a:ext uri="{FF2B5EF4-FFF2-40B4-BE49-F238E27FC236}">
                <a16:creationId xmlns:a16="http://schemas.microsoft.com/office/drawing/2014/main" id="{EEEFCBEE-419D-4B11-9ADA-01A30F204C08}"/>
              </a:ext>
            </a:extLst>
          </p:cNvPr>
          <p:cNvSpPr/>
          <p:nvPr/>
        </p:nvSpPr>
        <p:spPr bwMode="auto">
          <a:xfrm>
            <a:off x="1422400" y="3900672"/>
            <a:ext cx="336550" cy="341127"/>
          </a:xfrm>
          <a:prstGeom prst="ellipse">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7" name="TextBox 6">
            <a:extLst>
              <a:ext uri="{FF2B5EF4-FFF2-40B4-BE49-F238E27FC236}">
                <a16:creationId xmlns:a16="http://schemas.microsoft.com/office/drawing/2014/main" id="{D6430EFC-ED5F-43CF-B861-0E274A00CE04}"/>
              </a:ext>
            </a:extLst>
          </p:cNvPr>
          <p:cNvSpPr txBox="1"/>
          <p:nvPr/>
        </p:nvSpPr>
        <p:spPr>
          <a:xfrm>
            <a:off x="296479" y="2840020"/>
            <a:ext cx="811248" cy="646331"/>
          </a:xfrm>
          <a:prstGeom prst="rect">
            <a:avLst/>
          </a:prstGeom>
          <a:noFill/>
        </p:spPr>
        <p:txBody>
          <a:bodyPr wrap="none" rtlCol="0">
            <a:spAutoFit/>
          </a:bodyPr>
          <a:lstStyle/>
          <a:p>
            <a:r>
              <a:rPr lang="en-US" dirty="0"/>
              <a:t>input</a:t>
            </a:r>
            <a:br>
              <a:rPr lang="en-US" dirty="0"/>
            </a:br>
            <a:r>
              <a:rPr lang="en-US" dirty="0"/>
              <a:t>vector</a:t>
            </a:r>
          </a:p>
        </p:txBody>
      </p:sp>
      <p:cxnSp>
        <p:nvCxnSpPr>
          <p:cNvPr id="9" name="Straight Arrow Connector 8">
            <a:extLst>
              <a:ext uri="{FF2B5EF4-FFF2-40B4-BE49-F238E27FC236}">
                <a16:creationId xmlns:a16="http://schemas.microsoft.com/office/drawing/2014/main" id="{398E758E-6640-4118-A84B-44B6F1E21C62}"/>
              </a:ext>
            </a:extLst>
          </p:cNvPr>
          <p:cNvCxnSpPr>
            <a:stCxn id="7" idx="2"/>
            <a:endCxn id="6" idx="1"/>
          </p:cNvCxnSpPr>
          <p:nvPr/>
        </p:nvCxnSpPr>
        <p:spPr bwMode="auto">
          <a:xfrm>
            <a:off x="702103" y="3486351"/>
            <a:ext cx="769584" cy="464278"/>
          </a:xfrm>
          <a:prstGeom prst="straightConnector1">
            <a:avLst/>
          </a:prstGeom>
          <a:noFill/>
          <a:ln w="19050" cap="flat" cmpd="sng" algn="ctr">
            <a:solidFill>
              <a:srgbClr val="0070C0"/>
            </a:solidFill>
            <a:prstDash val="solid"/>
            <a:round/>
            <a:headEnd type="none" w="med" len="med"/>
            <a:tailEnd type="triangle"/>
          </a:ln>
          <a:effectLst/>
        </p:spPr>
      </p:cxnSp>
      <p:sp>
        <p:nvSpPr>
          <p:cNvPr id="10" name="Oval 9">
            <a:extLst>
              <a:ext uri="{FF2B5EF4-FFF2-40B4-BE49-F238E27FC236}">
                <a16:creationId xmlns:a16="http://schemas.microsoft.com/office/drawing/2014/main" id="{229CAF3B-C970-4FFE-B47E-A4C65D9E187F}"/>
              </a:ext>
            </a:extLst>
          </p:cNvPr>
          <p:cNvSpPr/>
          <p:nvPr/>
        </p:nvSpPr>
        <p:spPr bwMode="auto">
          <a:xfrm>
            <a:off x="2247900" y="3900672"/>
            <a:ext cx="336550" cy="341127"/>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1" name="TextBox 10">
            <a:extLst>
              <a:ext uri="{FF2B5EF4-FFF2-40B4-BE49-F238E27FC236}">
                <a16:creationId xmlns:a16="http://schemas.microsoft.com/office/drawing/2014/main" id="{4F57F51A-7981-4935-B8EC-F49719B6D902}"/>
              </a:ext>
            </a:extLst>
          </p:cNvPr>
          <p:cNvSpPr txBox="1"/>
          <p:nvPr/>
        </p:nvSpPr>
        <p:spPr>
          <a:xfrm>
            <a:off x="1756979" y="2840020"/>
            <a:ext cx="827471" cy="646331"/>
          </a:xfrm>
          <a:prstGeom prst="rect">
            <a:avLst/>
          </a:prstGeom>
          <a:noFill/>
        </p:spPr>
        <p:txBody>
          <a:bodyPr wrap="none" rtlCol="0">
            <a:spAutoFit/>
          </a:bodyPr>
          <a:lstStyle/>
          <a:p>
            <a:r>
              <a:rPr lang="en-US" dirty="0"/>
              <a:t>input</a:t>
            </a:r>
            <a:br>
              <a:rPr lang="en-US" dirty="0"/>
            </a:br>
            <a:r>
              <a:rPr lang="en-US" dirty="0"/>
              <a:t>matrix</a:t>
            </a:r>
          </a:p>
        </p:txBody>
      </p:sp>
      <p:cxnSp>
        <p:nvCxnSpPr>
          <p:cNvPr id="13" name="Straight Arrow Connector 12">
            <a:extLst>
              <a:ext uri="{FF2B5EF4-FFF2-40B4-BE49-F238E27FC236}">
                <a16:creationId xmlns:a16="http://schemas.microsoft.com/office/drawing/2014/main" id="{4E88AC51-BCA8-4EB0-B044-120A91760776}"/>
              </a:ext>
            </a:extLst>
          </p:cNvPr>
          <p:cNvCxnSpPr>
            <a:cxnSpLocks/>
            <a:stCxn id="11" idx="2"/>
            <a:endCxn id="10" idx="0"/>
          </p:cNvCxnSpPr>
          <p:nvPr/>
        </p:nvCxnSpPr>
        <p:spPr bwMode="auto">
          <a:xfrm>
            <a:off x="2170715" y="3486351"/>
            <a:ext cx="245460" cy="414321"/>
          </a:xfrm>
          <a:prstGeom prst="straightConnector1">
            <a:avLst/>
          </a:prstGeom>
          <a:noFill/>
          <a:ln w="19050" cap="flat" cmpd="sng" algn="ctr">
            <a:solidFill>
              <a:srgbClr val="0070C0"/>
            </a:solidFill>
            <a:prstDash val="solid"/>
            <a:round/>
            <a:headEnd type="none" w="med" len="med"/>
            <a:tailEnd type="triangle"/>
          </a:ln>
          <a:effectLst/>
        </p:spPr>
      </p:cxnSp>
      <p:sp>
        <p:nvSpPr>
          <p:cNvPr id="14" name="Oval 13">
            <a:extLst>
              <a:ext uri="{FF2B5EF4-FFF2-40B4-BE49-F238E27FC236}">
                <a16:creationId xmlns:a16="http://schemas.microsoft.com/office/drawing/2014/main" id="{52608BF2-999E-4584-B58C-48B4A25EDF6A}"/>
              </a:ext>
            </a:extLst>
          </p:cNvPr>
          <p:cNvSpPr/>
          <p:nvPr/>
        </p:nvSpPr>
        <p:spPr bwMode="auto">
          <a:xfrm>
            <a:off x="2673351" y="3900672"/>
            <a:ext cx="831849" cy="341127"/>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8" name="TextBox 17">
            <a:extLst>
              <a:ext uri="{FF2B5EF4-FFF2-40B4-BE49-F238E27FC236}">
                <a16:creationId xmlns:a16="http://schemas.microsoft.com/office/drawing/2014/main" id="{F0EA158E-459F-42CF-85AF-B2E5AF06B612}"/>
              </a:ext>
            </a:extLst>
          </p:cNvPr>
          <p:cNvSpPr txBox="1"/>
          <p:nvPr/>
        </p:nvSpPr>
        <p:spPr>
          <a:xfrm>
            <a:off x="3058729" y="2840020"/>
            <a:ext cx="848309" cy="646331"/>
          </a:xfrm>
          <a:prstGeom prst="rect">
            <a:avLst/>
          </a:prstGeom>
          <a:noFill/>
        </p:spPr>
        <p:txBody>
          <a:bodyPr wrap="none" rtlCol="0">
            <a:spAutoFit/>
          </a:bodyPr>
          <a:lstStyle/>
          <a:p>
            <a:r>
              <a:rPr lang="en-US" dirty="0"/>
              <a:t>output</a:t>
            </a:r>
            <a:br>
              <a:rPr lang="en-US" dirty="0"/>
            </a:br>
            <a:r>
              <a:rPr lang="en-US" dirty="0"/>
              <a:t>vector</a:t>
            </a:r>
          </a:p>
        </p:txBody>
      </p:sp>
      <p:cxnSp>
        <p:nvCxnSpPr>
          <p:cNvPr id="20" name="Straight Arrow Connector 19">
            <a:extLst>
              <a:ext uri="{FF2B5EF4-FFF2-40B4-BE49-F238E27FC236}">
                <a16:creationId xmlns:a16="http://schemas.microsoft.com/office/drawing/2014/main" id="{5CB8A413-9F77-49AD-B60A-F6F49BC7FF5F}"/>
              </a:ext>
            </a:extLst>
          </p:cNvPr>
          <p:cNvCxnSpPr>
            <a:stCxn id="18" idx="2"/>
            <a:endCxn id="14" idx="0"/>
          </p:cNvCxnSpPr>
          <p:nvPr/>
        </p:nvCxnSpPr>
        <p:spPr bwMode="auto">
          <a:xfrm flipH="1">
            <a:off x="3089276" y="3486351"/>
            <a:ext cx="393608" cy="414321"/>
          </a:xfrm>
          <a:prstGeom prst="straightConnector1">
            <a:avLst/>
          </a:prstGeom>
          <a:noFill/>
          <a:ln w="19050" cap="flat" cmpd="sng" algn="ctr">
            <a:solidFill>
              <a:srgbClr val="0070C0"/>
            </a:solidFill>
            <a:prstDash val="solid"/>
            <a:round/>
            <a:headEnd type="none" w="med" len="med"/>
            <a:tailEnd type="triangle"/>
          </a:ln>
          <a:effectLst/>
        </p:spPr>
      </p:cxnSp>
      <p:sp>
        <p:nvSpPr>
          <p:cNvPr id="26" name="Right Brace 25">
            <a:extLst>
              <a:ext uri="{FF2B5EF4-FFF2-40B4-BE49-F238E27FC236}">
                <a16:creationId xmlns:a16="http://schemas.microsoft.com/office/drawing/2014/main" id="{AF6FD5D4-AA3C-44E4-92DF-833379C891BF}"/>
              </a:ext>
            </a:extLst>
          </p:cNvPr>
          <p:cNvSpPr/>
          <p:nvPr/>
        </p:nvSpPr>
        <p:spPr bwMode="auto">
          <a:xfrm rot="5400000" flipV="1">
            <a:off x="4555638" y="2156315"/>
            <a:ext cx="299431" cy="4851399"/>
          </a:xfrm>
          <a:prstGeom prst="rightBrace">
            <a:avLst>
              <a:gd name="adj1" fmla="val 0"/>
              <a:gd name="adj2" fmla="val 50000"/>
            </a:avLst>
          </a:prstGeom>
          <a:no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27" name="TextBox 26">
            <a:extLst>
              <a:ext uri="{FF2B5EF4-FFF2-40B4-BE49-F238E27FC236}">
                <a16:creationId xmlns:a16="http://schemas.microsoft.com/office/drawing/2014/main" id="{6B75786A-68EF-4DF4-9F34-C6D1463CD6A9}"/>
              </a:ext>
            </a:extLst>
          </p:cNvPr>
          <p:cNvSpPr txBox="1"/>
          <p:nvPr/>
        </p:nvSpPr>
        <p:spPr>
          <a:xfrm>
            <a:off x="4483101" y="5348270"/>
            <a:ext cx="2151999" cy="369332"/>
          </a:xfrm>
          <a:prstGeom prst="rect">
            <a:avLst/>
          </a:prstGeom>
          <a:noFill/>
        </p:spPr>
        <p:txBody>
          <a:bodyPr wrap="none" rtlCol="0">
            <a:spAutoFit/>
          </a:bodyPr>
          <a:lstStyle/>
          <a:p>
            <a:r>
              <a:rPr lang="en-US" dirty="0"/>
              <a:t>arithmetic semiring</a:t>
            </a:r>
            <a:endParaRPr lang="en-US" b="1" dirty="0">
              <a:latin typeface="Courier New" panose="02070309020205020404" pitchFamily="49" charset="0"/>
              <a:cs typeface="Courier New" panose="02070309020205020404" pitchFamily="49" charset="0"/>
            </a:endParaRPr>
          </a:p>
        </p:txBody>
      </p:sp>
      <p:cxnSp>
        <p:nvCxnSpPr>
          <p:cNvPr id="28" name="Straight Arrow Connector 27">
            <a:extLst>
              <a:ext uri="{FF2B5EF4-FFF2-40B4-BE49-F238E27FC236}">
                <a16:creationId xmlns:a16="http://schemas.microsoft.com/office/drawing/2014/main" id="{3D3FD34B-3F09-49D8-A5C4-6B1DF7165436}"/>
              </a:ext>
            </a:extLst>
          </p:cNvPr>
          <p:cNvCxnSpPr>
            <a:cxnSpLocks/>
            <a:stCxn id="27" idx="0"/>
            <a:endCxn id="26" idx="1"/>
          </p:cNvCxnSpPr>
          <p:nvPr/>
        </p:nvCxnSpPr>
        <p:spPr bwMode="auto">
          <a:xfrm flipH="1" flipV="1">
            <a:off x="4705354" y="4731730"/>
            <a:ext cx="853747" cy="616540"/>
          </a:xfrm>
          <a:prstGeom prst="straightConnector1">
            <a:avLst/>
          </a:prstGeom>
          <a:noFill/>
          <a:ln w="19050" cap="flat" cmpd="sng" algn="ctr">
            <a:solidFill>
              <a:srgbClr val="0070C0"/>
            </a:solidFill>
            <a:prstDash val="solid"/>
            <a:round/>
            <a:headEnd type="none" w="med" len="med"/>
            <a:tailEnd type="triangle"/>
          </a:ln>
          <a:effectLst/>
        </p:spPr>
      </p:cxnSp>
    </p:spTree>
    <p:extLst>
      <p:ext uri="{BB962C8B-B14F-4D97-AF65-F5344CB8AC3E}">
        <p14:creationId xmlns:p14="http://schemas.microsoft.com/office/powerpoint/2010/main" val="2549320614"/>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6ACFE-B13A-4042-BC17-DCC66C19E0ED}"/>
              </a:ext>
            </a:extLst>
          </p:cNvPr>
          <p:cNvSpPr>
            <a:spLocks noGrp="1"/>
          </p:cNvSpPr>
          <p:nvPr>
            <p:ph type="title"/>
          </p:nvPr>
        </p:nvSpPr>
        <p:spPr/>
        <p:txBody>
          <a:bodyPr/>
          <a:lstStyle/>
          <a:p>
            <a:r>
              <a:rPr lang="en-US" dirty="0" err="1">
                <a:latin typeface="Courier New" panose="02070309020205020404" pitchFamily="49" charset="0"/>
                <a:cs typeface="Courier New" panose="02070309020205020404" pitchFamily="49" charset="0"/>
              </a:rPr>
              <a:t>vxm</a:t>
            </a:r>
            <a:r>
              <a:rPr lang="en-US" dirty="0"/>
              <a:t> </a:t>
            </a:r>
            <a:r>
              <a:rPr lang="en-US" i="1" dirty="0"/>
              <a:t>vs</a:t>
            </a:r>
            <a:r>
              <a:rPr lang="en-US" dirty="0"/>
              <a:t> </a:t>
            </a:r>
            <a:r>
              <a:rPr lang="en-US" dirty="0">
                <a:latin typeface="Courier New" panose="02070309020205020404" pitchFamily="49" charset="0"/>
                <a:cs typeface="Courier New" panose="02070309020205020404" pitchFamily="49" charset="0"/>
              </a:rPr>
              <a:t>mxv</a:t>
            </a:r>
          </a:p>
        </p:txBody>
      </p:sp>
      <p:sp>
        <p:nvSpPr>
          <p:cNvPr id="3" name="Content Placeholder 2">
            <a:extLst>
              <a:ext uri="{FF2B5EF4-FFF2-40B4-BE49-F238E27FC236}">
                <a16:creationId xmlns:a16="http://schemas.microsoft.com/office/drawing/2014/main" id="{F5CB67B0-0469-497A-B83E-757D04C87E00}"/>
              </a:ext>
            </a:extLst>
          </p:cNvPr>
          <p:cNvSpPr>
            <a:spLocks noGrp="1"/>
          </p:cNvSpPr>
          <p:nvPr>
            <p:ph idx="1"/>
          </p:nvPr>
        </p:nvSpPr>
        <p:spPr>
          <a:xfrm>
            <a:off x="1511301" y="3900673"/>
            <a:ext cx="5943600" cy="587983"/>
          </a:xfrm>
        </p:spPr>
        <p:txBody>
          <a:bodyPr/>
          <a:lstStyle/>
          <a:p>
            <a:pPr marL="0" lvl="0" indent="0">
              <a:spcBef>
                <a:spcPts val="0"/>
              </a:spcBef>
              <a:buNone/>
            </a:pPr>
            <a:r>
              <a:rPr lang="en-US" sz="1800" b="1" dirty="0" err="1">
                <a:solidFill>
                  <a:srgbClr val="000000"/>
                </a:solidFill>
                <a:latin typeface="Courier New" panose="02070309020205020404" pitchFamily="49" charset="0"/>
                <a:cs typeface="Courier New" panose="02070309020205020404" pitchFamily="49" charset="0"/>
              </a:rPr>
              <a:t>w.vxm</a:t>
            </a:r>
            <a:r>
              <a:rPr lang="en-US" sz="1800" b="1" dirty="0">
                <a:solidFill>
                  <a:srgbClr val="000000"/>
                </a:solidFill>
                <a:latin typeface="Courier New" panose="02070309020205020404" pitchFamily="49" charset="0"/>
                <a:cs typeface="Courier New" panose="02070309020205020404" pitchFamily="49" charset="0"/>
              </a:rPr>
              <a:t>(A, out</a:t>
            </a:r>
            <a:r>
              <a:rPr lang="en-US" sz="1800" b="1" dirty="0">
                <a:solidFill>
                  <a:srgbClr val="7030A0"/>
                </a:solidFill>
                <a:latin typeface="Courier New" panose="02070309020205020404" pitchFamily="49" charset="0"/>
                <a:cs typeface="Courier New" panose="02070309020205020404" pitchFamily="49" charset="0"/>
              </a:rPr>
              <a:t>=</a:t>
            </a:r>
            <a:r>
              <a:rPr lang="en-US" sz="1800" b="1" dirty="0">
                <a:solidFill>
                  <a:srgbClr val="000000"/>
                </a:solidFill>
                <a:latin typeface="Courier New" panose="02070309020205020404" pitchFamily="49" charset="0"/>
                <a:cs typeface="Courier New" panose="02070309020205020404" pitchFamily="49" charset="0"/>
              </a:rPr>
              <a:t>r, </a:t>
            </a:r>
            <a:r>
              <a:rPr lang="en-US" sz="1800" b="1" dirty="0" err="1">
                <a:solidFill>
                  <a:srgbClr val="000000"/>
                </a:solidFill>
                <a:latin typeface="Courier New" panose="02070309020205020404" pitchFamily="49" charset="0"/>
                <a:cs typeface="Courier New" panose="02070309020205020404" pitchFamily="49" charset="0"/>
              </a:rPr>
              <a:t>accum</a:t>
            </a:r>
            <a:r>
              <a:rPr lang="en-US" sz="1800" b="1" dirty="0">
                <a:solidFill>
                  <a:srgbClr val="7030A0"/>
                </a:solidFill>
                <a:latin typeface="Courier New" panose="02070309020205020404" pitchFamily="49" charset="0"/>
                <a:cs typeface="Courier New" panose="02070309020205020404" pitchFamily="49" charset="0"/>
              </a:rPr>
              <a:t>=</a:t>
            </a:r>
            <a:r>
              <a:rPr lang="en-US" sz="1800" b="1" dirty="0">
                <a:solidFill>
                  <a:srgbClr val="000000"/>
                </a:solidFill>
                <a:latin typeface="Courier New" panose="02070309020205020404" pitchFamily="49" charset="0"/>
                <a:cs typeface="Courier New" panose="02070309020205020404" pitchFamily="49" charset="0"/>
              </a:rPr>
              <a:t>grb.types.FP32.PLUS,</a:t>
            </a:r>
            <a:br>
              <a:rPr lang="en-US" sz="1800" b="1" dirty="0">
                <a:solidFill>
                  <a:srgbClr val="000000"/>
                </a:solidFill>
                <a:latin typeface="Courier New" panose="02070309020205020404" pitchFamily="49" charset="0"/>
                <a:cs typeface="Courier New" panose="02070309020205020404" pitchFamily="49" charset="0"/>
              </a:rPr>
            </a:br>
            <a:r>
              <a:rPr lang="en-US" sz="1800" b="1" dirty="0">
                <a:solidFill>
                  <a:srgbClr val="000000"/>
                </a:solidFill>
                <a:latin typeface="Courier New" panose="02070309020205020404" pitchFamily="49" charset="0"/>
                <a:cs typeface="Courier New" panose="02070309020205020404" pitchFamily="49" charset="0"/>
              </a:rPr>
              <a:t>      semiring</a:t>
            </a:r>
            <a:r>
              <a:rPr lang="en-US" sz="1800" b="1" dirty="0">
                <a:solidFill>
                  <a:srgbClr val="7030A0"/>
                </a:solidFill>
                <a:latin typeface="Courier New" panose="02070309020205020404" pitchFamily="49" charset="0"/>
                <a:cs typeface="Courier New" panose="02070309020205020404" pitchFamily="49" charset="0"/>
              </a:rPr>
              <a:t>=</a:t>
            </a:r>
            <a:r>
              <a:rPr lang="en-US" sz="1800" b="1" dirty="0">
                <a:solidFill>
                  <a:srgbClr val="000000"/>
                </a:solidFill>
                <a:latin typeface="Courier New" panose="02070309020205020404" pitchFamily="49" charset="0"/>
                <a:cs typeface="Courier New" panose="02070309020205020404" pitchFamily="49" charset="0"/>
              </a:rPr>
              <a:t>grb.types.FP32.PLUS_TIMES)</a:t>
            </a:r>
          </a:p>
          <a:p>
            <a:endParaRPr lang="en-US" sz="2800" dirty="0"/>
          </a:p>
        </p:txBody>
      </p:sp>
      <p:sp>
        <p:nvSpPr>
          <p:cNvPr id="4" name="Slide Number Placeholder 3">
            <a:extLst>
              <a:ext uri="{FF2B5EF4-FFF2-40B4-BE49-F238E27FC236}">
                <a16:creationId xmlns:a16="http://schemas.microsoft.com/office/drawing/2014/main" id="{D0090990-65A6-4473-B9AB-1F31710CE544}"/>
              </a:ext>
            </a:extLst>
          </p:cNvPr>
          <p:cNvSpPr>
            <a:spLocks noGrp="1"/>
          </p:cNvSpPr>
          <p:nvPr>
            <p:ph type="sldNum" sz="quarter" idx="10"/>
          </p:nvPr>
        </p:nvSpPr>
        <p:spPr>
          <a:xfrm>
            <a:off x="8541573" y="6551613"/>
            <a:ext cx="602428" cy="304800"/>
          </a:xfrm>
        </p:spPr>
        <p:txBody>
          <a:bodyPr/>
          <a:lstStyle/>
          <a:p>
            <a:pPr algn="r">
              <a:defRPr/>
            </a:pPr>
            <a:fld id="{0C933AAA-F64E-4748-8A99-DCC60F15C72A}" type="slidenum">
              <a:rPr lang="en-US" smtClean="0">
                <a:solidFill>
                  <a:srgbClr val="000000"/>
                </a:solidFill>
                <a:ea typeface="ＭＳ Ｐゴシック" pitchFamily="34" charset="-128"/>
              </a:rPr>
              <a:pPr algn="r">
                <a:defRPr/>
              </a:pPr>
              <a:t>139</a:t>
            </a:fld>
            <a:endParaRPr lang="en-US" dirty="0">
              <a:solidFill>
                <a:srgbClr val="000000"/>
              </a:solidFill>
              <a:ea typeface="ＭＳ Ｐゴシック" pitchFamily="34" charset="-128"/>
            </a:endParaRPr>
          </a:p>
        </p:txBody>
      </p:sp>
      <p:graphicFrame>
        <p:nvGraphicFramePr>
          <p:cNvPr id="5" name="Table 6">
            <a:extLst>
              <a:ext uri="{FF2B5EF4-FFF2-40B4-BE49-F238E27FC236}">
                <a16:creationId xmlns:a16="http://schemas.microsoft.com/office/drawing/2014/main" id="{BD0B1A9C-6F8A-4018-812C-D76E0CBB4445}"/>
              </a:ext>
            </a:extLst>
          </p:cNvPr>
          <p:cNvGraphicFramePr>
            <a:graphicFrameLocks noGrp="1"/>
          </p:cNvGraphicFramePr>
          <p:nvPr/>
        </p:nvGraphicFramePr>
        <p:xfrm>
          <a:off x="152400" y="1018540"/>
          <a:ext cx="8824912" cy="1407160"/>
        </p:xfrm>
        <a:graphic>
          <a:graphicData uri="http://schemas.openxmlformats.org/drawingml/2006/table">
            <a:tbl>
              <a:tblPr firstRow="1" bandRow="1">
                <a:tableStyleId>{5940675A-B579-460E-94D1-54222C63F5DA}</a:tableStyleId>
              </a:tblPr>
              <a:tblGrid>
                <a:gridCol w="1352397">
                  <a:extLst>
                    <a:ext uri="{9D8B030D-6E8A-4147-A177-3AD203B41FA5}">
                      <a16:colId xmlns:a16="http://schemas.microsoft.com/office/drawing/2014/main" val="1050946330"/>
                    </a:ext>
                  </a:extLst>
                </a:gridCol>
                <a:gridCol w="1655915">
                  <a:extLst>
                    <a:ext uri="{9D8B030D-6E8A-4147-A177-3AD203B41FA5}">
                      <a16:colId xmlns:a16="http://schemas.microsoft.com/office/drawing/2014/main" val="712031196"/>
                    </a:ext>
                  </a:extLst>
                </a:gridCol>
                <a:gridCol w="5816600">
                  <a:extLst>
                    <a:ext uri="{9D8B030D-6E8A-4147-A177-3AD203B41FA5}">
                      <a16:colId xmlns:a16="http://schemas.microsoft.com/office/drawing/2014/main" val="702449658"/>
                    </a:ext>
                  </a:extLst>
                </a:gridCol>
              </a:tblGrid>
              <a:tr h="370840">
                <a:tc>
                  <a:txBody>
                    <a:bodyPr/>
                    <a:lstStyle/>
                    <a:p>
                      <a:pPr algn="ctr"/>
                      <a:r>
                        <a:rPr lang="en-US" dirty="0"/>
                        <a:t>Name</a:t>
                      </a:r>
                    </a:p>
                  </a:txBody>
                  <a:tcPr>
                    <a:solidFill>
                      <a:srgbClr val="FFE8D5"/>
                    </a:solidFill>
                  </a:tcPr>
                </a:tc>
                <a:tc>
                  <a:txBody>
                    <a:bodyPr/>
                    <a:lstStyle/>
                    <a:p>
                      <a:pPr algn="ctr"/>
                      <a:r>
                        <a:rPr lang="en-US" dirty="0"/>
                        <a:t>Math</a:t>
                      </a:r>
                    </a:p>
                  </a:txBody>
                  <a:tcPr>
                    <a:solidFill>
                      <a:srgbClr val="FFE8D5"/>
                    </a:solidFill>
                  </a:tcPr>
                </a:tc>
                <a:tc>
                  <a:txBody>
                    <a:bodyPr/>
                    <a:lstStyle/>
                    <a:p>
                      <a:pPr algn="ctr"/>
                      <a:r>
                        <a:rPr lang="en-US" dirty="0" err="1"/>
                        <a:t>pygraphblas</a:t>
                      </a:r>
                      <a:r>
                        <a:rPr lang="en-US" dirty="0"/>
                        <a:t> examples (</a:t>
                      </a:r>
                      <a:r>
                        <a:rPr lang="en-US" sz="1400" b="1" i="0" u="none" strike="noStrike" kern="1200" dirty="0">
                          <a:solidFill>
                            <a:schemeClr val="tx1"/>
                          </a:solidFill>
                          <a:effectLst/>
                          <a:latin typeface="Courier" pitchFamily="2" charset="0"/>
                          <a:ea typeface="+mn-ea"/>
                          <a:cs typeface="+mn-cs"/>
                        </a:rPr>
                        <a:t>import </a:t>
                      </a:r>
                      <a:r>
                        <a:rPr lang="en-US" sz="1400" b="1" i="0" u="none" strike="noStrike" kern="1200" dirty="0" err="1">
                          <a:solidFill>
                            <a:schemeClr val="tx1"/>
                          </a:solidFill>
                          <a:effectLst/>
                          <a:latin typeface="Courier" pitchFamily="2" charset="0"/>
                          <a:ea typeface="+mn-ea"/>
                          <a:cs typeface="+mn-cs"/>
                        </a:rPr>
                        <a:t>pygraphblas</a:t>
                      </a:r>
                      <a:r>
                        <a:rPr lang="en-US" sz="1400" b="1" i="0" u="none" strike="noStrike" kern="1200" dirty="0">
                          <a:solidFill>
                            <a:schemeClr val="tx1"/>
                          </a:solidFill>
                          <a:effectLst/>
                          <a:latin typeface="Courier" pitchFamily="2" charset="0"/>
                          <a:ea typeface="+mn-ea"/>
                          <a:cs typeface="+mn-cs"/>
                        </a:rPr>
                        <a:t> as </a:t>
                      </a:r>
                      <a:r>
                        <a:rPr lang="en-US" sz="1400" b="1" i="0" u="none" strike="noStrike" kern="1200" dirty="0" err="1">
                          <a:solidFill>
                            <a:schemeClr val="tx1"/>
                          </a:solidFill>
                          <a:effectLst/>
                          <a:latin typeface="Courier" pitchFamily="2" charset="0"/>
                          <a:ea typeface="+mn-ea"/>
                          <a:cs typeface="+mn-cs"/>
                        </a:rPr>
                        <a:t>grb</a:t>
                      </a:r>
                      <a:r>
                        <a:rPr lang="en-US" dirty="0"/>
                        <a:t>)</a:t>
                      </a:r>
                    </a:p>
                  </a:txBody>
                  <a:tcPr>
                    <a:solidFill>
                      <a:srgbClr val="FFE8D5"/>
                    </a:solidFill>
                  </a:tcPr>
                </a:tc>
                <a:extLst>
                  <a:ext uri="{0D108BD9-81ED-4DB2-BD59-A6C34878D82A}">
                    <a16:rowId xmlns:a16="http://schemas.microsoft.com/office/drawing/2014/main" val="451765608"/>
                  </a:ext>
                </a:extLst>
              </a:tr>
              <a:tr h="370840">
                <a:tc>
                  <a:txBody>
                    <a:bodyPr/>
                    <a:lstStyle/>
                    <a:p>
                      <a:r>
                        <a:rPr lang="en-US" dirty="0"/>
                        <a:t>mxv</a:t>
                      </a:r>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 ⊙= A ⊕.⊗ w</a:t>
                      </a:r>
                    </a:p>
                  </a:txBody>
                  <a:tcPr/>
                </a:tc>
                <a:tc>
                  <a:txBody>
                    <a:bodyPr/>
                    <a:lstStyle/>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mxv(self, other, cast=None, out=None, semiring=None,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004527356"/>
                  </a:ext>
                </a:extLst>
              </a:tr>
              <a:tr h="370840">
                <a:tc>
                  <a:txBody>
                    <a:bodyPr/>
                    <a:lstStyle/>
                    <a:p>
                      <a:r>
                        <a:rPr lang="en-US" dirty="0" err="1"/>
                        <a:t>vxm</a:t>
                      </a:r>
                      <a:endParaRPr lang="en-US" dirty="0"/>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t>r</a:t>
                      </a:r>
                      <a:r>
                        <a:rPr lang="en-US" sz="1400" baseline="30000" dirty="0" err="1"/>
                        <a:t>T</a:t>
                      </a:r>
                      <a:r>
                        <a:rPr lang="en-US" sz="1400" dirty="0"/>
                        <a:t> ⊙= </a:t>
                      </a:r>
                      <a:r>
                        <a:rPr lang="en-US" sz="1400" dirty="0" err="1"/>
                        <a:t>w</a:t>
                      </a:r>
                      <a:r>
                        <a:rPr lang="en-US" sz="1400" baseline="30000" dirty="0" err="1"/>
                        <a:t>T</a:t>
                      </a:r>
                      <a:r>
                        <a:rPr lang="en-US" sz="1400" dirty="0"/>
                        <a:t> ⊕.⊗ A</a:t>
                      </a:r>
                    </a:p>
                  </a:txBody>
                  <a:tcPr/>
                </a:tc>
                <a:tc>
                  <a:txBody>
                    <a:bodyPr/>
                    <a:lstStyle/>
                    <a:p>
                      <a:pPr marL="0" algn="l" defTabSz="914400" rtl="0" eaLnBrk="1" latinLnBrk="0" hangingPunct="1"/>
                      <a:r>
                        <a:rPr lang="en-US" sz="1400" b="1" i="0" u="none" strike="noStrike" kern="1200" dirty="0" err="1">
                          <a:solidFill>
                            <a:schemeClr val="tx1"/>
                          </a:solidFill>
                          <a:effectLst/>
                          <a:latin typeface="Courier" pitchFamily="2" charset="0"/>
                          <a:ea typeface="+mn-ea"/>
                          <a:cs typeface="+mn-cs"/>
                        </a:rPr>
                        <a:t>vxm</a:t>
                      </a:r>
                      <a:r>
                        <a:rPr lang="en-US" sz="1400" b="1" i="0" u="none" strike="noStrike" kern="1200" dirty="0">
                          <a:solidFill>
                            <a:schemeClr val="tx1"/>
                          </a:solidFill>
                          <a:effectLst/>
                          <a:latin typeface="Courier" pitchFamily="2" charset="0"/>
                          <a:ea typeface="+mn-ea"/>
                          <a:cs typeface="+mn-cs"/>
                        </a:rPr>
                        <a:t>(self, other, cast=None, out=None, semiring=None,</a:t>
                      </a:r>
                    </a:p>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52739563"/>
                  </a:ext>
                </a:extLst>
              </a:tr>
            </a:tbl>
          </a:graphicData>
        </a:graphic>
      </p:graphicFrame>
      <p:sp>
        <p:nvSpPr>
          <p:cNvPr id="6" name="Oval 5">
            <a:extLst>
              <a:ext uri="{FF2B5EF4-FFF2-40B4-BE49-F238E27FC236}">
                <a16:creationId xmlns:a16="http://schemas.microsoft.com/office/drawing/2014/main" id="{EEEFCBEE-419D-4B11-9ADA-01A30F204C08}"/>
              </a:ext>
            </a:extLst>
          </p:cNvPr>
          <p:cNvSpPr/>
          <p:nvPr/>
        </p:nvSpPr>
        <p:spPr bwMode="auto">
          <a:xfrm>
            <a:off x="1422400" y="3900672"/>
            <a:ext cx="336550" cy="341127"/>
          </a:xfrm>
          <a:prstGeom prst="ellipse">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7" name="TextBox 6">
            <a:extLst>
              <a:ext uri="{FF2B5EF4-FFF2-40B4-BE49-F238E27FC236}">
                <a16:creationId xmlns:a16="http://schemas.microsoft.com/office/drawing/2014/main" id="{D6430EFC-ED5F-43CF-B861-0E274A00CE04}"/>
              </a:ext>
            </a:extLst>
          </p:cNvPr>
          <p:cNvSpPr txBox="1"/>
          <p:nvPr/>
        </p:nvSpPr>
        <p:spPr>
          <a:xfrm>
            <a:off x="296479" y="2840020"/>
            <a:ext cx="811248" cy="646331"/>
          </a:xfrm>
          <a:prstGeom prst="rect">
            <a:avLst/>
          </a:prstGeom>
          <a:noFill/>
        </p:spPr>
        <p:txBody>
          <a:bodyPr wrap="none" rtlCol="0">
            <a:spAutoFit/>
          </a:bodyPr>
          <a:lstStyle/>
          <a:p>
            <a:r>
              <a:rPr lang="en-US" dirty="0"/>
              <a:t>input</a:t>
            </a:r>
            <a:br>
              <a:rPr lang="en-US" dirty="0"/>
            </a:br>
            <a:r>
              <a:rPr lang="en-US" dirty="0"/>
              <a:t>vector</a:t>
            </a:r>
          </a:p>
        </p:txBody>
      </p:sp>
      <p:cxnSp>
        <p:nvCxnSpPr>
          <p:cNvPr id="9" name="Straight Arrow Connector 8">
            <a:extLst>
              <a:ext uri="{FF2B5EF4-FFF2-40B4-BE49-F238E27FC236}">
                <a16:creationId xmlns:a16="http://schemas.microsoft.com/office/drawing/2014/main" id="{398E758E-6640-4118-A84B-44B6F1E21C62}"/>
              </a:ext>
            </a:extLst>
          </p:cNvPr>
          <p:cNvCxnSpPr>
            <a:stCxn id="7" idx="2"/>
            <a:endCxn id="6" idx="1"/>
          </p:cNvCxnSpPr>
          <p:nvPr/>
        </p:nvCxnSpPr>
        <p:spPr bwMode="auto">
          <a:xfrm>
            <a:off x="702103" y="3486351"/>
            <a:ext cx="769584" cy="464278"/>
          </a:xfrm>
          <a:prstGeom prst="straightConnector1">
            <a:avLst/>
          </a:prstGeom>
          <a:noFill/>
          <a:ln w="19050" cap="flat" cmpd="sng" algn="ctr">
            <a:solidFill>
              <a:srgbClr val="0070C0"/>
            </a:solidFill>
            <a:prstDash val="solid"/>
            <a:round/>
            <a:headEnd type="none" w="med" len="med"/>
            <a:tailEnd type="triangle"/>
          </a:ln>
          <a:effectLst/>
        </p:spPr>
      </p:cxnSp>
      <p:sp>
        <p:nvSpPr>
          <p:cNvPr id="10" name="Oval 9">
            <a:extLst>
              <a:ext uri="{FF2B5EF4-FFF2-40B4-BE49-F238E27FC236}">
                <a16:creationId xmlns:a16="http://schemas.microsoft.com/office/drawing/2014/main" id="{229CAF3B-C970-4FFE-B47E-A4C65D9E187F}"/>
              </a:ext>
            </a:extLst>
          </p:cNvPr>
          <p:cNvSpPr/>
          <p:nvPr/>
        </p:nvSpPr>
        <p:spPr bwMode="auto">
          <a:xfrm>
            <a:off x="2247900" y="3900672"/>
            <a:ext cx="336550" cy="341127"/>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1" name="TextBox 10">
            <a:extLst>
              <a:ext uri="{FF2B5EF4-FFF2-40B4-BE49-F238E27FC236}">
                <a16:creationId xmlns:a16="http://schemas.microsoft.com/office/drawing/2014/main" id="{4F57F51A-7981-4935-B8EC-F49719B6D902}"/>
              </a:ext>
            </a:extLst>
          </p:cNvPr>
          <p:cNvSpPr txBox="1"/>
          <p:nvPr/>
        </p:nvSpPr>
        <p:spPr>
          <a:xfrm>
            <a:off x="1756979" y="2840020"/>
            <a:ext cx="827471" cy="646331"/>
          </a:xfrm>
          <a:prstGeom prst="rect">
            <a:avLst/>
          </a:prstGeom>
          <a:noFill/>
        </p:spPr>
        <p:txBody>
          <a:bodyPr wrap="none" rtlCol="0">
            <a:spAutoFit/>
          </a:bodyPr>
          <a:lstStyle/>
          <a:p>
            <a:r>
              <a:rPr lang="en-US" dirty="0"/>
              <a:t>input</a:t>
            </a:r>
            <a:br>
              <a:rPr lang="en-US" dirty="0"/>
            </a:br>
            <a:r>
              <a:rPr lang="en-US" dirty="0"/>
              <a:t>matrix</a:t>
            </a:r>
          </a:p>
        </p:txBody>
      </p:sp>
      <p:cxnSp>
        <p:nvCxnSpPr>
          <p:cNvPr id="13" name="Straight Arrow Connector 12">
            <a:extLst>
              <a:ext uri="{FF2B5EF4-FFF2-40B4-BE49-F238E27FC236}">
                <a16:creationId xmlns:a16="http://schemas.microsoft.com/office/drawing/2014/main" id="{4E88AC51-BCA8-4EB0-B044-120A91760776}"/>
              </a:ext>
            </a:extLst>
          </p:cNvPr>
          <p:cNvCxnSpPr>
            <a:cxnSpLocks/>
            <a:stCxn id="11" idx="2"/>
            <a:endCxn id="10" idx="0"/>
          </p:cNvCxnSpPr>
          <p:nvPr/>
        </p:nvCxnSpPr>
        <p:spPr bwMode="auto">
          <a:xfrm>
            <a:off x="2170715" y="3486351"/>
            <a:ext cx="245460" cy="414321"/>
          </a:xfrm>
          <a:prstGeom prst="straightConnector1">
            <a:avLst/>
          </a:prstGeom>
          <a:noFill/>
          <a:ln w="19050" cap="flat" cmpd="sng" algn="ctr">
            <a:solidFill>
              <a:srgbClr val="0070C0"/>
            </a:solidFill>
            <a:prstDash val="solid"/>
            <a:round/>
            <a:headEnd type="none" w="med" len="med"/>
            <a:tailEnd type="triangle"/>
          </a:ln>
          <a:effectLst/>
        </p:spPr>
      </p:cxnSp>
      <p:sp>
        <p:nvSpPr>
          <p:cNvPr id="14" name="Oval 13">
            <a:extLst>
              <a:ext uri="{FF2B5EF4-FFF2-40B4-BE49-F238E27FC236}">
                <a16:creationId xmlns:a16="http://schemas.microsoft.com/office/drawing/2014/main" id="{52608BF2-999E-4584-B58C-48B4A25EDF6A}"/>
              </a:ext>
            </a:extLst>
          </p:cNvPr>
          <p:cNvSpPr/>
          <p:nvPr/>
        </p:nvSpPr>
        <p:spPr bwMode="auto">
          <a:xfrm>
            <a:off x="2673351" y="3900672"/>
            <a:ext cx="831849" cy="341127"/>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8" name="TextBox 17">
            <a:extLst>
              <a:ext uri="{FF2B5EF4-FFF2-40B4-BE49-F238E27FC236}">
                <a16:creationId xmlns:a16="http://schemas.microsoft.com/office/drawing/2014/main" id="{F0EA158E-459F-42CF-85AF-B2E5AF06B612}"/>
              </a:ext>
            </a:extLst>
          </p:cNvPr>
          <p:cNvSpPr txBox="1"/>
          <p:nvPr/>
        </p:nvSpPr>
        <p:spPr>
          <a:xfrm>
            <a:off x="3058729" y="2840020"/>
            <a:ext cx="848309" cy="646331"/>
          </a:xfrm>
          <a:prstGeom prst="rect">
            <a:avLst/>
          </a:prstGeom>
          <a:noFill/>
        </p:spPr>
        <p:txBody>
          <a:bodyPr wrap="none" rtlCol="0">
            <a:spAutoFit/>
          </a:bodyPr>
          <a:lstStyle/>
          <a:p>
            <a:r>
              <a:rPr lang="en-US" dirty="0"/>
              <a:t>output</a:t>
            </a:r>
            <a:br>
              <a:rPr lang="en-US" dirty="0"/>
            </a:br>
            <a:r>
              <a:rPr lang="en-US" dirty="0"/>
              <a:t>vector</a:t>
            </a:r>
          </a:p>
        </p:txBody>
      </p:sp>
      <p:cxnSp>
        <p:nvCxnSpPr>
          <p:cNvPr id="20" name="Straight Arrow Connector 19">
            <a:extLst>
              <a:ext uri="{FF2B5EF4-FFF2-40B4-BE49-F238E27FC236}">
                <a16:creationId xmlns:a16="http://schemas.microsoft.com/office/drawing/2014/main" id="{5CB8A413-9F77-49AD-B60A-F6F49BC7FF5F}"/>
              </a:ext>
            </a:extLst>
          </p:cNvPr>
          <p:cNvCxnSpPr>
            <a:stCxn id="18" idx="2"/>
            <a:endCxn id="14" idx="0"/>
          </p:cNvCxnSpPr>
          <p:nvPr/>
        </p:nvCxnSpPr>
        <p:spPr bwMode="auto">
          <a:xfrm flipH="1">
            <a:off x="3089276" y="3486351"/>
            <a:ext cx="393608" cy="414321"/>
          </a:xfrm>
          <a:prstGeom prst="straightConnector1">
            <a:avLst/>
          </a:prstGeom>
          <a:noFill/>
          <a:ln w="19050" cap="flat" cmpd="sng" algn="ctr">
            <a:solidFill>
              <a:srgbClr val="0070C0"/>
            </a:solidFill>
            <a:prstDash val="solid"/>
            <a:round/>
            <a:headEnd type="none" w="med" len="med"/>
            <a:tailEnd type="triangle"/>
          </a:ln>
          <a:effectLst/>
        </p:spPr>
      </p:cxnSp>
      <p:sp>
        <p:nvSpPr>
          <p:cNvPr id="21" name="Right Brace 20">
            <a:extLst>
              <a:ext uri="{FF2B5EF4-FFF2-40B4-BE49-F238E27FC236}">
                <a16:creationId xmlns:a16="http://schemas.microsoft.com/office/drawing/2014/main" id="{DEFEF4D8-AD68-42B0-9BD0-15940CCE71AE}"/>
              </a:ext>
            </a:extLst>
          </p:cNvPr>
          <p:cNvSpPr/>
          <p:nvPr/>
        </p:nvSpPr>
        <p:spPr bwMode="auto">
          <a:xfrm rot="16200000">
            <a:off x="5263689" y="2083264"/>
            <a:ext cx="293029" cy="3441699"/>
          </a:xfrm>
          <a:prstGeom prst="rightBrace">
            <a:avLst>
              <a:gd name="adj1" fmla="val 0"/>
              <a:gd name="adj2" fmla="val 50000"/>
            </a:avLst>
          </a:prstGeom>
          <a:no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22" name="TextBox 21">
            <a:extLst>
              <a:ext uri="{FF2B5EF4-FFF2-40B4-BE49-F238E27FC236}">
                <a16:creationId xmlns:a16="http://schemas.microsoft.com/office/drawing/2014/main" id="{034099B8-AD9B-4B45-AAA3-68B5D50FB74A}"/>
              </a:ext>
            </a:extLst>
          </p:cNvPr>
          <p:cNvSpPr txBox="1"/>
          <p:nvPr/>
        </p:nvSpPr>
        <p:spPr>
          <a:xfrm>
            <a:off x="4554248" y="2840020"/>
            <a:ext cx="2759923" cy="369332"/>
          </a:xfrm>
          <a:prstGeom prst="rect">
            <a:avLst/>
          </a:prstGeom>
          <a:noFill/>
        </p:spPr>
        <p:txBody>
          <a:bodyPr wrap="none" rtlCol="0">
            <a:spAutoFit/>
          </a:bodyPr>
          <a:lstStyle/>
          <a:p>
            <a:r>
              <a:rPr lang="en-US" dirty="0"/>
              <a:t>add to present value of </a:t>
            </a:r>
            <a:r>
              <a:rPr lang="en-US" b="1" dirty="0">
                <a:latin typeface="Courier New" panose="02070309020205020404" pitchFamily="49" charset="0"/>
                <a:cs typeface="Courier New" panose="02070309020205020404" pitchFamily="49" charset="0"/>
              </a:rPr>
              <a:t>r</a:t>
            </a:r>
          </a:p>
        </p:txBody>
      </p:sp>
      <p:cxnSp>
        <p:nvCxnSpPr>
          <p:cNvPr id="24" name="Straight Arrow Connector 23">
            <a:extLst>
              <a:ext uri="{FF2B5EF4-FFF2-40B4-BE49-F238E27FC236}">
                <a16:creationId xmlns:a16="http://schemas.microsoft.com/office/drawing/2014/main" id="{B4B7A849-6C67-4A63-8D2A-4BD00ED314CB}"/>
              </a:ext>
            </a:extLst>
          </p:cNvPr>
          <p:cNvCxnSpPr>
            <a:cxnSpLocks/>
            <a:stCxn id="22" idx="2"/>
            <a:endCxn id="21" idx="1"/>
          </p:cNvCxnSpPr>
          <p:nvPr/>
        </p:nvCxnSpPr>
        <p:spPr bwMode="auto">
          <a:xfrm flipH="1">
            <a:off x="5410204" y="3209352"/>
            <a:ext cx="524006" cy="448247"/>
          </a:xfrm>
          <a:prstGeom prst="straightConnector1">
            <a:avLst/>
          </a:prstGeom>
          <a:noFill/>
          <a:ln w="19050" cap="flat" cmpd="sng" algn="ctr">
            <a:solidFill>
              <a:srgbClr val="0070C0"/>
            </a:solidFill>
            <a:prstDash val="solid"/>
            <a:round/>
            <a:headEnd type="none" w="med" len="med"/>
            <a:tailEnd type="triangle"/>
          </a:ln>
          <a:effectLst/>
        </p:spPr>
      </p:cxnSp>
      <p:sp>
        <p:nvSpPr>
          <p:cNvPr id="26" name="Right Brace 25">
            <a:extLst>
              <a:ext uri="{FF2B5EF4-FFF2-40B4-BE49-F238E27FC236}">
                <a16:creationId xmlns:a16="http://schemas.microsoft.com/office/drawing/2014/main" id="{AF6FD5D4-AA3C-44E4-92DF-833379C891BF}"/>
              </a:ext>
            </a:extLst>
          </p:cNvPr>
          <p:cNvSpPr/>
          <p:nvPr/>
        </p:nvSpPr>
        <p:spPr bwMode="auto">
          <a:xfrm rot="5400000" flipV="1">
            <a:off x="4555638" y="2156315"/>
            <a:ext cx="299431" cy="4851399"/>
          </a:xfrm>
          <a:prstGeom prst="rightBrace">
            <a:avLst>
              <a:gd name="adj1" fmla="val 0"/>
              <a:gd name="adj2" fmla="val 50000"/>
            </a:avLst>
          </a:prstGeom>
          <a:no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27" name="TextBox 26">
            <a:extLst>
              <a:ext uri="{FF2B5EF4-FFF2-40B4-BE49-F238E27FC236}">
                <a16:creationId xmlns:a16="http://schemas.microsoft.com/office/drawing/2014/main" id="{6B75786A-68EF-4DF4-9F34-C6D1463CD6A9}"/>
              </a:ext>
            </a:extLst>
          </p:cNvPr>
          <p:cNvSpPr txBox="1"/>
          <p:nvPr/>
        </p:nvSpPr>
        <p:spPr>
          <a:xfrm>
            <a:off x="4483101" y="5348270"/>
            <a:ext cx="2151999" cy="369332"/>
          </a:xfrm>
          <a:prstGeom prst="rect">
            <a:avLst/>
          </a:prstGeom>
          <a:noFill/>
        </p:spPr>
        <p:txBody>
          <a:bodyPr wrap="none" rtlCol="0">
            <a:spAutoFit/>
          </a:bodyPr>
          <a:lstStyle/>
          <a:p>
            <a:r>
              <a:rPr lang="en-US" dirty="0"/>
              <a:t>arithmetic semiring</a:t>
            </a:r>
            <a:endParaRPr lang="en-US" b="1" dirty="0">
              <a:latin typeface="Courier New" panose="02070309020205020404" pitchFamily="49" charset="0"/>
              <a:cs typeface="Courier New" panose="02070309020205020404" pitchFamily="49" charset="0"/>
            </a:endParaRPr>
          </a:p>
        </p:txBody>
      </p:sp>
      <p:cxnSp>
        <p:nvCxnSpPr>
          <p:cNvPr id="28" name="Straight Arrow Connector 27">
            <a:extLst>
              <a:ext uri="{FF2B5EF4-FFF2-40B4-BE49-F238E27FC236}">
                <a16:creationId xmlns:a16="http://schemas.microsoft.com/office/drawing/2014/main" id="{3D3FD34B-3F09-49D8-A5C4-6B1DF7165436}"/>
              </a:ext>
            </a:extLst>
          </p:cNvPr>
          <p:cNvCxnSpPr>
            <a:cxnSpLocks/>
            <a:stCxn id="27" idx="0"/>
            <a:endCxn id="26" idx="1"/>
          </p:cNvCxnSpPr>
          <p:nvPr/>
        </p:nvCxnSpPr>
        <p:spPr bwMode="auto">
          <a:xfrm flipH="1" flipV="1">
            <a:off x="4705354" y="4731730"/>
            <a:ext cx="853747" cy="616540"/>
          </a:xfrm>
          <a:prstGeom prst="straightConnector1">
            <a:avLst/>
          </a:prstGeom>
          <a:noFill/>
          <a:ln w="19050" cap="flat" cmpd="sng" algn="ctr">
            <a:solidFill>
              <a:srgbClr val="0070C0"/>
            </a:solidFill>
            <a:prstDash val="solid"/>
            <a:round/>
            <a:headEnd type="none" w="med" len="med"/>
            <a:tailEnd type="triangle"/>
          </a:ln>
          <a:effectLst/>
        </p:spPr>
      </p:cxnSp>
    </p:spTree>
    <p:extLst>
      <p:ext uri="{BB962C8B-B14F-4D97-AF65-F5344CB8AC3E}">
        <p14:creationId xmlns:p14="http://schemas.microsoft.com/office/powerpoint/2010/main" val="261691085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ACC3A-460A-264A-86C3-D2B8494FC957}"/>
              </a:ext>
            </a:extLst>
          </p:cNvPr>
          <p:cNvSpPr>
            <a:spLocks noGrp="1"/>
          </p:cNvSpPr>
          <p:nvPr>
            <p:ph type="title"/>
          </p:nvPr>
        </p:nvSpPr>
        <p:spPr>
          <a:xfrm>
            <a:off x="181928" y="37073"/>
            <a:ext cx="8816298" cy="889000"/>
          </a:xfrm>
        </p:spPr>
        <p:txBody>
          <a:bodyPr/>
          <a:lstStyle/>
          <a:p>
            <a:r>
              <a:rPr lang="en-US" sz="2800" dirty="0"/>
              <a:t>GraphBLAS Implementations</a:t>
            </a:r>
          </a:p>
        </p:txBody>
      </p:sp>
      <p:sp>
        <p:nvSpPr>
          <p:cNvPr id="3" name="Content Placeholder 2">
            <a:extLst>
              <a:ext uri="{FF2B5EF4-FFF2-40B4-BE49-F238E27FC236}">
                <a16:creationId xmlns:a16="http://schemas.microsoft.com/office/drawing/2014/main" id="{9F31A054-3E69-CD48-A2E7-A95367F77992}"/>
              </a:ext>
            </a:extLst>
          </p:cNvPr>
          <p:cNvSpPr>
            <a:spLocks noGrp="1"/>
          </p:cNvSpPr>
          <p:nvPr>
            <p:ph idx="1"/>
          </p:nvPr>
        </p:nvSpPr>
        <p:spPr>
          <a:xfrm>
            <a:off x="281694" y="745067"/>
            <a:ext cx="8816297" cy="5636659"/>
          </a:xfrm>
        </p:spPr>
        <p:txBody>
          <a:bodyPr>
            <a:normAutofit fontScale="92500" lnSpcReduction="20000"/>
          </a:bodyPr>
          <a:lstStyle/>
          <a:p>
            <a:r>
              <a:rPr lang="en-US" sz="1900" dirty="0"/>
              <a:t>SuiteSparse library (Texas A&amp;M): First fully conforming GraphBLAS release.</a:t>
            </a:r>
          </a:p>
          <a:p>
            <a:pPr lvl="1"/>
            <a:r>
              <a:rPr lang="en-US" sz="1700" dirty="0"/>
              <a:t> </a:t>
            </a:r>
            <a:r>
              <a:rPr lang="en-US" sz="1700" dirty="0">
                <a:hlinkClick r:id="rId3"/>
              </a:rPr>
              <a:t>http://faculty.cse.tamu.edu/davis/suitesparse.html</a:t>
            </a:r>
            <a:endParaRPr lang="en-US" sz="1700" dirty="0"/>
          </a:p>
          <a:p>
            <a:pPr lvl="6"/>
            <a:endParaRPr lang="en-US" sz="1100" dirty="0"/>
          </a:p>
          <a:p>
            <a:r>
              <a:rPr lang="en-US" sz="1900" dirty="0"/>
              <a:t>GraphBLAS C (IBM): the second fully conforming release,</a:t>
            </a:r>
          </a:p>
          <a:p>
            <a:pPr lvl="1"/>
            <a:r>
              <a:rPr lang="en-US" sz="1700" dirty="0">
                <a:hlinkClick r:id="rId4"/>
              </a:rPr>
              <a:t>https://github.com/IBM/ibmgraphblas</a:t>
            </a:r>
            <a:endParaRPr lang="en-US" sz="1700" dirty="0"/>
          </a:p>
          <a:p>
            <a:pPr lvl="8"/>
            <a:endParaRPr lang="en-US" sz="1100" dirty="0"/>
          </a:p>
          <a:p>
            <a:r>
              <a:rPr lang="en-US" sz="1900" dirty="0"/>
              <a:t>GBTL: GraphBLAS Template Library  (CMU/PNNL): Pushing GraphBLAS into C++</a:t>
            </a:r>
          </a:p>
          <a:p>
            <a:pPr lvl="1"/>
            <a:r>
              <a:rPr lang="en-US" sz="1700" dirty="0">
                <a:hlinkClick r:id="rId5"/>
              </a:rPr>
              <a:t>https://github.com/cmu-sei/gbtl</a:t>
            </a:r>
            <a:r>
              <a:rPr lang="en-US" sz="1700" dirty="0"/>
              <a:t>  </a:t>
            </a:r>
          </a:p>
          <a:p>
            <a:pPr marL="3254375" lvl="8" indent="0">
              <a:buNone/>
            </a:pPr>
            <a:endParaRPr lang="en-US" sz="1100" dirty="0"/>
          </a:p>
          <a:p>
            <a:r>
              <a:rPr lang="en-US" sz="1900" dirty="0"/>
              <a:t>GraphBLAST: A C++ implementation for GraphBLAS for GPUs (UC Davis),</a:t>
            </a:r>
          </a:p>
          <a:p>
            <a:pPr lvl="1"/>
            <a:r>
              <a:rPr lang="en-US" sz="1700" dirty="0"/>
              <a:t> </a:t>
            </a:r>
            <a:r>
              <a:rPr lang="en-US" sz="1700" dirty="0">
                <a:hlinkClick r:id="rId6"/>
              </a:rPr>
              <a:t>https://github.com/gunrock/graphblast</a:t>
            </a:r>
            <a:endParaRPr lang="en-US" sz="1700" dirty="0"/>
          </a:p>
          <a:p>
            <a:pPr lvl="8"/>
            <a:endParaRPr lang="en-US" sz="1100" dirty="0"/>
          </a:p>
          <a:p>
            <a:r>
              <a:rPr lang="en-US" sz="1900" dirty="0"/>
              <a:t>Python bindings:</a:t>
            </a:r>
          </a:p>
          <a:p>
            <a:pPr lvl="1"/>
            <a:r>
              <a:rPr lang="en-US" sz="1500" dirty="0"/>
              <a:t>pygraphblas: A Python Wrapper around SuiteSparse GraphBLAS</a:t>
            </a:r>
          </a:p>
          <a:p>
            <a:pPr lvl="2"/>
            <a:r>
              <a:rPr lang="en-US" sz="1500" dirty="0">
                <a:hlinkClick r:id="rId7"/>
              </a:rPr>
              <a:t>https://github.com/Graphegon/pygraphblas</a:t>
            </a:r>
            <a:r>
              <a:rPr lang="en-US" sz="1500" dirty="0"/>
              <a:t>   </a:t>
            </a:r>
          </a:p>
          <a:p>
            <a:pPr lvl="1"/>
            <a:r>
              <a:rPr lang="en-US" sz="1500" dirty="0"/>
              <a:t>grblas: Python wrapper around GraphBLAS (part of Anaconda’s </a:t>
            </a:r>
            <a:r>
              <a:rPr lang="en-US" sz="1500" dirty="0" err="1"/>
              <a:t>MetaGraph</a:t>
            </a:r>
            <a:r>
              <a:rPr lang="en-US" sz="1500" dirty="0"/>
              <a:t> work)</a:t>
            </a:r>
          </a:p>
          <a:p>
            <a:pPr lvl="2"/>
            <a:r>
              <a:rPr lang="en-US" sz="1500" dirty="0">
                <a:hlinkClick r:id="rId8"/>
              </a:rPr>
              <a:t>https://github.com/metagraph-dev/grblas</a:t>
            </a:r>
            <a:r>
              <a:rPr lang="en-US" sz="1500" dirty="0"/>
              <a:t> </a:t>
            </a:r>
          </a:p>
          <a:p>
            <a:pPr lvl="1"/>
            <a:r>
              <a:rPr lang="en-US" sz="1500" dirty="0" err="1"/>
              <a:t>pyGB</a:t>
            </a:r>
            <a:r>
              <a:rPr lang="en-US" sz="1500" dirty="0"/>
              <a:t>: A Python Wrapper around GBTL (UW/PNNL/CMU)</a:t>
            </a:r>
          </a:p>
          <a:p>
            <a:pPr lvl="2"/>
            <a:r>
              <a:rPr lang="en-US" sz="1500" dirty="0">
                <a:hlinkClick r:id="rId9"/>
              </a:rPr>
              <a:t>https://github.com/jessecoleman/gbtl-python-binding</a:t>
            </a:r>
            <a:endParaRPr lang="en-US" sz="1500" dirty="0"/>
          </a:p>
          <a:p>
            <a:pPr lvl="8"/>
            <a:endParaRPr lang="en-US" sz="1100" dirty="0"/>
          </a:p>
          <a:p>
            <a:r>
              <a:rPr lang="en-US" sz="1900" dirty="0" err="1"/>
              <a:t>pgGraphBLAS</a:t>
            </a:r>
            <a:r>
              <a:rPr lang="en-US" sz="1900" dirty="0"/>
              <a:t>: A PostgreSQL wrapper around Suite Sparse GraphBLAS</a:t>
            </a:r>
          </a:p>
          <a:p>
            <a:pPr lvl="1"/>
            <a:r>
              <a:rPr lang="en-US" sz="1700" dirty="0">
                <a:hlinkClick r:id="rId10"/>
              </a:rPr>
              <a:t>https://github.com/michelp</a:t>
            </a:r>
            <a:r>
              <a:rPr lang="en-US" sz="1700" dirty="0"/>
              <a:t>/pggraphblas  </a:t>
            </a:r>
          </a:p>
          <a:p>
            <a:pPr lvl="8"/>
            <a:endParaRPr lang="en-US" sz="1100" dirty="0"/>
          </a:p>
          <a:p>
            <a:r>
              <a:rPr lang="en-US" sz="1900" dirty="0" err="1"/>
              <a:t>Matlab</a:t>
            </a:r>
            <a:r>
              <a:rPr lang="en-US" sz="1900" dirty="0"/>
              <a:t> and Julia wrappers around </a:t>
            </a:r>
            <a:r>
              <a:rPr lang="en-US" sz="1900" dirty="0" err="1"/>
              <a:t>SuiteSparse</a:t>
            </a:r>
            <a:r>
              <a:rPr lang="en-US" sz="1900" dirty="0"/>
              <a:t> </a:t>
            </a:r>
            <a:r>
              <a:rPr lang="en-US" sz="1900" dirty="0" err="1"/>
              <a:t>GraphBLAS</a:t>
            </a:r>
            <a:endParaRPr lang="en-US" sz="1900" dirty="0"/>
          </a:p>
          <a:p>
            <a:pPr lvl="1"/>
            <a:r>
              <a:rPr lang="en-US" sz="1600" dirty="0">
                <a:hlinkClick r:id="rId11"/>
              </a:rPr>
              <a:t>https://aldenmath.com</a:t>
            </a:r>
            <a:r>
              <a:rPr lang="en-US" sz="1600" dirty="0"/>
              <a:t> </a:t>
            </a:r>
          </a:p>
          <a:p>
            <a:pPr lvl="1"/>
            <a:endParaRPr lang="en-US" dirty="0"/>
          </a:p>
        </p:txBody>
      </p:sp>
      <p:sp>
        <p:nvSpPr>
          <p:cNvPr id="4" name="Slide Number Placeholder 3">
            <a:extLst>
              <a:ext uri="{FF2B5EF4-FFF2-40B4-BE49-F238E27FC236}">
                <a16:creationId xmlns:a16="http://schemas.microsoft.com/office/drawing/2014/main" id="{419FD6FE-B075-0D4D-BE8A-480B48E58ADD}"/>
              </a:ext>
            </a:extLst>
          </p:cNvPr>
          <p:cNvSpPr>
            <a:spLocks noGrp="1"/>
          </p:cNvSpPr>
          <p:nvPr>
            <p:ph type="sldNum" sz="quarter" idx="10"/>
          </p:nvPr>
        </p:nvSpPr>
        <p:spPr>
          <a:xfrm>
            <a:off x="7010400" y="6492875"/>
            <a:ext cx="2133600" cy="365125"/>
          </a:xfrm>
        </p:spPr>
        <p:txBody>
          <a:bodyPr/>
          <a:lstStyle/>
          <a:p>
            <a:pPr algn="r">
              <a:defRPr/>
            </a:pPr>
            <a:fld id="{0C933AAA-F64E-4748-8A99-DCC60F15C72A}" type="slidenum">
              <a:rPr lang="en-US" smtClean="0">
                <a:solidFill>
                  <a:srgbClr val="000000"/>
                </a:solidFill>
                <a:ea typeface="ＭＳ Ｐゴシック" pitchFamily="34" charset="-128"/>
              </a:rPr>
              <a:pPr algn="r">
                <a:defRPr/>
              </a:pPr>
              <a:t>14</a:t>
            </a:fld>
            <a:endParaRPr lang="en-US" dirty="0">
              <a:solidFill>
                <a:srgbClr val="000000"/>
              </a:solidFill>
              <a:ea typeface="ＭＳ Ｐゴシック" pitchFamily="34" charset="-128"/>
            </a:endParaRPr>
          </a:p>
        </p:txBody>
      </p:sp>
      <p:sp>
        <p:nvSpPr>
          <p:cNvPr id="5" name="TextBox 4">
            <a:extLst>
              <a:ext uri="{FF2B5EF4-FFF2-40B4-BE49-F238E27FC236}">
                <a16:creationId xmlns:a16="http://schemas.microsoft.com/office/drawing/2014/main" id="{8D7FB325-DA70-9347-9056-4DE85C66742D}"/>
              </a:ext>
            </a:extLst>
          </p:cNvPr>
          <p:cNvSpPr txBox="1"/>
          <p:nvPr/>
        </p:nvSpPr>
        <p:spPr>
          <a:xfrm>
            <a:off x="0" y="6502345"/>
            <a:ext cx="3762103" cy="276999"/>
          </a:xfrm>
          <a:prstGeom prst="rect">
            <a:avLst/>
          </a:prstGeom>
          <a:noFill/>
        </p:spPr>
        <p:txBody>
          <a:bodyPr wrap="square" rtlCol="0">
            <a:spAutoFit/>
          </a:bodyPr>
          <a:lstStyle/>
          <a:p>
            <a:r>
              <a:rPr lang="en-US" sz="1200" dirty="0"/>
              <a:t>Third Party names are the property of their owners</a:t>
            </a:r>
          </a:p>
        </p:txBody>
      </p:sp>
    </p:spTree>
    <p:extLst>
      <p:ext uri="{BB962C8B-B14F-4D97-AF65-F5344CB8AC3E}">
        <p14:creationId xmlns:p14="http://schemas.microsoft.com/office/powerpoint/2010/main" val="3262513417"/>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6BFD1-9DBF-4782-BD56-2AA429C26781}"/>
              </a:ext>
            </a:extLst>
          </p:cNvPr>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apply</a:t>
            </a:r>
            <a:r>
              <a:rPr lang="en-US" dirty="0"/>
              <a:t> operation</a:t>
            </a:r>
          </a:p>
        </p:txBody>
      </p:sp>
      <p:sp>
        <p:nvSpPr>
          <p:cNvPr id="4" name="Slide Number Placeholder 3">
            <a:extLst>
              <a:ext uri="{FF2B5EF4-FFF2-40B4-BE49-F238E27FC236}">
                <a16:creationId xmlns:a16="http://schemas.microsoft.com/office/drawing/2014/main" id="{48D89823-BD76-4C82-87B5-70F9BA4FB218}"/>
              </a:ext>
            </a:extLst>
          </p:cNvPr>
          <p:cNvSpPr>
            <a:spLocks noGrp="1"/>
          </p:cNvSpPr>
          <p:nvPr>
            <p:ph type="sldNum" sz="quarter" idx="10"/>
          </p:nvPr>
        </p:nvSpPr>
        <p:spPr>
          <a:xfrm>
            <a:off x="8638391" y="6551613"/>
            <a:ext cx="505609" cy="304800"/>
          </a:xfrm>
        </p:spPr>
        <p:txBody>
          <a:bodyPr/>
          <a:lstStyle/>
          <a:p>
            <a:pPr algn="r">
              <a:defRPr/>
            </a:pPr>
            <a:fld id="{0C933AAA-F64E-4748-8A99-DCC60F15C72A}" type="slidenum">
              <a:rPr lang="en-US" smtClean="0">
                <a:solidFill>
                  <a:srgbClr val="000000"/>
                </a:solidFill>
                <a:ea typeface="ＭＳ Ｐゴシック" pitchFamily="34" charset="-128"/>
              </a:rPr>
              <a:pPr algn="r">
                <a:defRPr/>
              </a:pPr>
              <a:t>140</a:t>
            </a:fld>
            <a:endParaRPr lang="en-US" dirty="0">
              <a:solidFill>
                <a:srgbClr val="000000"/>
              </a:solidFill>
              <a:ea typeface="ＭＳ Ｐゴシック" pitchFamily="34" charset="-128"/>
            </a:endParaRPr>
          </a:p>
        </p:txBody>
      </p:sp>
      <p:graphicFrame>
        <p:nvGraphicFramePr>
          <p:cNvPr id="5" name="Table 6">
            <a:extLst>
              <a:ext uri="{FF2B5EF4-FFF2-40B4-BE49-F238E27FC236}">
                <a16:creationId xmlns:a16="http://schemas.microsoft.com/office/drawing/2014/main" id="{8C96D654-6936-45DA-8992-8D4C12BC9A02}"/>
              </a:ext>
            </a:extLst>
          </p:cNvPr>
          <p:cNvGraphicFramePr>
            <a:graphicFrameLocks noGrp="1"/>
          </p:cNvGraphicFramePr>
          <p:nvPr>
            <p:ph idx="1"/>
          </p:nvPr>
        </p:nvGraphicFramePr>
        <p:xfrm>
          <a:off x="182563" y="1201738"/>
          <a:ext cx="8824912" cy="1651000"/>
        </p:xfrm>
        <a:graphic>
          <a:graphicData uri="http://schemas.openxmlformats.org/drawingml/2006/table">
            <a:tbl>
              <a:tblPr firstRow="1" bandRow="1">
                <a:tableStyleId>{5940675A-B579-460E-94D1-54222C63F5DA}</a:tableStyleId>
              </a:tblPr>
              <a:tblGrid>
                <a:gridCol w="1093787">
                  <a:extLst>
                    <a:ext uri="{9D8B030D-6E8A-4147-A177-3AD203B41FA5}">
                      <a16:colId xmlns:a16="http://schemas.microsoft.com/office/drawing/2014/main" val="1050946330"/>
                    </a:ext>
                  </a:extLst>
                </a:gridCol>
                <a:gridCol w="1270000">
                  <a:extLst>
                    <a:ext uri="{9D8B030D-6E8A-4147-A177-3AD203B41FA5}">
                      <a16:colId xmlns:a16="http://schemas.microsoft.com/office/drawing/2014/main" val="712031196"/>
                    </a:ext>
                  </a:extLst>
                </a:gridCol>
                <a:gridCol w="6461125">
                  <a:extLst>
                    <a:ext uri="{9D8B030D-6E8A-4147-A177-3AD203B41FA5}">
                      <a16:colId xmlns:a16="http://schemas.microsoft.com/office/drawing/2014/main" val="702449658"/>
                    </a:ext>
                  </a:extLst>
                </a:gridCol>
              </a:tblGrid>
              <a:tr h="370840">
                <a:tc>
                  <a:txBody>
                    <a:bodyPr/>
                    <a:lstStyle/>
                    <a:p>
                      <a:pPr algn="ctr"/>
                      <a:r>
                        <a:rPr lang="en-US" dirty="0"/>
                        <a:t>Name</a:t>
                      </a:r>
                    </a:p>
                  </a:txBody>
                  <a:tcPr>
                    <a:solidFill>
                      <a:srgbClr val="FFE8D5"/>
                    </a:solidFill>
                  </a:tcPr>
                </a:tc>
                <a:tc>
                  <a:txBody>
                    <a:bodyPr/>
                    <a:lstStyle/>
                    <a:p>
                      <a:pPr algn="ctr"/>
                      <a:r>
                        <a:rPr lang="en-US" dirty="0"/>
                        <a:t>Math</a:t>
                      </a:r>
                    </a:p>
                  </a:txBody>
                  <a:tcPr>
                    <a:solidFill>
                      <a:srgbClr val="FFE8D5"/>
                    </a:solidFill>
                  </a:tcPr>
                </a:tc>
                <a:tc>
                  <a:txBody>
                    <a:bodyPr/>
                    <a:lstStyle/>
                    <a:p>
                      <a:pPr algn="ctr"/>
                      <a:r>
                        <a:rPr lang="en-US" dirty="0" err="1"/>
                        <a:t>pygraphblas</a:t>
                      </a:r>
                      <a:r>
                        <a:rPr lang="en-US" dirty="0"/>
                        <a:t> examples (</a:t>
                      </a:r>
                      <a:r>
                        <a:rPr lang="en-US" sz="1400" b="1" i="0" u="none" strike="noStrike" kern="1200" dirty="0">
                          <a:solidFill>
                            <a:schemeClr val="tx1"/>
                          </a:solidFill>
                          <a:effectLst/>
                          <a:latin typeface="Courier" pitchFamily="2" charset="0"/>
                          <a:ea typeface="+mn-ea"/>
                          <a:cs typeface="+mn-cs"/>
                        </a:rPr>
                        <a:t>import </a:t>
                      </a:r>
                      <a:r>
                        <a:rPr lang="en-US" sz="1400" b="1" i="0" u="none" strike="noStrike" kern="1200" dirty="0" err="1">
                          <a:solidFill>
                            <a:schemeClr val="tx1"/>
                          </a:solidFill>
                          <a:effectLst/>
                          <a:latin typeface="Courier" pitchFamily="2" charset="0"/>
                          <a:ea typeface="+mn-ea"/>
                          <a:cs typeface="+mn-cs"/>
                        </a:rPr>
                        <a:t>pygraphblas</a:t>
                      </a:r>
                      <a:r>
                        <a:rPr lang="en-US" sz="1400" b="1" i="0" u="none" strike="noStrike" kern="1200" dirty="0">
                          <a:solidFill>
                            <a:schemeClr val="tx1"/>
                          </a:solidFill>
                          <a:effectLst/>
                          <a:latin typeface="Courier" pitchFamily="2" charset="0"/>
                          <a:ea typeface="+mn-ea"/>
                          <a:cs typeface="+mn-cs"/>
                        </a:rPr>
                        <a:t> as </a:t>
                      </a:r>
                      <a:r>
                        <a:rPr lang="en-US" sz="1400" b="1" i="0" u="none" strike="noStrike" kern="1200" dirty="0" err="1">
                          <a:solidFill>
                            <a:schemeClr val="tx1"/>
                          </a:solidFill>
                          <a:effectLst/>
                          <a:latin typeface="Courier" pitchFamily="2" charset="0"/>
                          <a:ea typeface="+mn-ea"/>
                          <a:cs typeface="+mn-cs"/>
                        </a:rPr>
                        <a:t>grb</a:t>
                      </a:r>
                      <a:r>
                        <a:rPr lang="en-US" dirty="0"/>
                        <a:t>)</a:t>
                      </a:r>
                    </a:p>
                  </a:txBody>
                  <a:tcPr>
                    <a:solidFill>
                      <a:srgbClr val="FFE8D5"/>
                    </a:solidFill>
                  </a:tcPr>
                </a:tc>
                <a:extLst>
                  <a:ext uri="{0D108BD9-81ED-4DB2-BD59-A6C34878D82A}">
                    <a16:rowId xmlns:a16="http://schemas.microsoft.com/office/drawing/2014/main" val="451765608"/>
                  </a:ext>
                </a:extLst>
              </a:tr>
              <a:tr h="370840">
                <a:tc>
                  <a:txBody>
                    <a:bodyPr/>
                    <a:lstStyle/>
                    <a:p>
                      <a:r>
                        <a:rPr lang="en-US" dirty="0"/>
                        <a:t>apply</a:t>
                      </a:r>
                      <a:br>
                        <a:rPr lang="en-US" dirty="0"/>
                      </a:br>
                      <a:r>
                        <a:rPr lang="en-US" dirty="0"/>
                        <a:t>(vector)</a:t>
                      </a:r>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u ⊙= </a:t>
                      </a:r>
                      <a:r>
                        <a:rPr lang="en-US" sz="1400" i="1" dirty="0"/>
                        <a:t>f</a:t>
                      </a:r>
                      <a:r>
                        <a:rPr lang="en-US" sz="1400" dirty="0"/>
                        <a:t>(v)</a:t>
                      </a:r>
                    </a:p>
                  </a:txBody>
                  <a:tcPr/>
                </a:tc>
                <a:tc>
                  <a:txBody>
                    <a:bodyPr/>
                    <a:lstStyle/>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apply(self, op, out=None,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004527356"/>
                  </a:ext>
                </a:extLst>
              </a:tr>
              <a:tr h="370840">
                <a:tc>
                  <a:txBody>
                    <a:bodyPr/>
                    <a:lstStyle/>
                    <a:p>
                      <a:r>
                        <a:rPr lang="en-US" dirty="0"/>
                        <a:t>apply</a:t>
                      </a:r>
                      <a:br>
                        <a:rPr lang="en-US" dirty="0"/>
                      </a:br>
                      <a:r>
                        <a:rPr lang="en-US" dirty="0"/>
                        <a:t>(matrix)</a:t>
                      </a:r>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 ⊙= </a:t>
                      </a:r>
                      <a:r>
                        <a:rPr lang="en-US" sz="1400" i="1" dirty="0"/>
                        <a:t>f</a:t>
                      </a:r>
                      <a:r>
                        <a:rPr lang="en-US" sz="1400" dirty="0"/>
                        <a:t>(A)</a:t>
                      </a:r>
                    </a:p>
                  </a:txBody>
                  <a:tcPr/>
                </a:tc>
                <a:tc>
                  <a:txBody>
                    <a:bodyPr/>
                    <a:lstStyle/>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apply(self, op, out=None,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52739563"/>
                  </a:ext>
                </a:extLst>
              </a:tr>
            </a:tbl>
          </a:graphicData>
        </a:graphic>
      </p:graphicFrame>
      <p:sp>
        <p:nvSpPr>
          <p:cNvPr id="6" name="TextBox 5">
            <a:extLst>
              <a:ext uri="{FF2B5EF4-FFF2-40B4-BE49-F238E27FC236}">
                <a16:creationId xmlns:a16="http://schemas.microsoft.com/office/drawing/2014/main" id="{30FA1F6C-59CB-474C-8941-A995E95D0732}"/>
              </a:ext>
            </a:extLst>
          </p:cNvPr>
          <p:cNvSpPr txBox="1"/>
          <p:nvPr/>
        </p:nvSpPr>
        <p:spPr>
          <a:xfrm>
            <a:off x="2457450" y="4038600"/>
            <a:ext cx="4871847" cy="369332"/>
          </a:xfrm>
          <a:prstGeom prst="rect">
            <a:avLst/>
          </a:prstGeom>
          <a:noFill/>
        </p:spPr>
        <p:txBody>
          <a:bodyPr wrap="none" rtlCol="0">
            <a:spAutoFit/>
          </a:bodyPr>
          <a:lstStyle/>
          <a:p>
            <a:r>
              <a:rPr lang="en-US" b="1" dirty="0" err="1">
                <a:latin typeface="Courier New" panose="02070309020205020404" pitchFamily="49" charset="0"/>
                <a:cs typeface="Courier New" panose="02070309020205020404" pitchFamily="49" charset="0"/>
              </a:rPr>
              <a:t>t.apply</a:t>
            </a:r>
            <a:r>
              <a:rPr lang="en-US" b="1" dirty="0">
                <a:latin typeface="Courier New" panose="02070309020205020404" pitchFamily="49" charset="0"/>
                <a:cs typeface="Courier New" panose="02070309020205020404" pitchFamily="49" charset="0"/>
              </a:rPr>
              <a:t>(grb.types.FP32.ABS, out</a:t>
            </a:r>
            <a:r>
              <a:rPr lang="en-US" b="1" dirty="0">
                <a:solidFill>
                  <a:srgbClr val="7030A0"/>
                </a:solidFill>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t)</a:t>
            </a:r>
          </a:p>
        </p:txBody>
      </p:sp>
      <p:sp>
        <p:nvSpPr>
          <p:cNvPr id="7" name="Oval 6">
            <a:extLst>
              <a:ext uri="{FF2B5EF4-FFF2-40B4-BE49-F238E27FC236}">
                <a16:creationId xmlns:a16="http://schemas.microsoft.com/office/drawing/2014/main" id="{CAC17700-E263-4296-89A5-846EE61524E0}"/>
              </a:ext>
            </a:extLst>
          </p:cNvPr>
          <p:cNvSpPr/>
          <p:nvPr/>
        </p:nvSpPr>
        <p:spPr bwMode="auto">
          <a:xfrm>
            <a:off x="2432050" y="4053072"/>
            <a:ext cx="336550" cy="341127"/>
          </a:xfrm>
          <a:prstGeom prst="ellipse">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8" name="TextBox 7">
            <a:extLst>
              <a:ext uri="{FF2B5EF4-FFF2-40B4-BE49-F238E27FC236}">
                <a16:creationId xmlns:a16="http://schemas.microsoft.com/office/drawing/2014/main" id="{D53D918F-2E7A-4313-8E8E-60F5213AA2DD}"/>
              </a:ext>
            </a:extLst>
          </p:cNvPr>
          <p:cNvSpPr txBox="1"/>
          <p:nvPr/>
        </p:nvSpPr>
        <p:spPr>
          <a:xfrm>
            <a:off x="1306129" y="2992420"/>
            <a:ext cx="811248" cy="646331"/>
          </a:xfrm>
          <a:prstGeom prst="rect">
            <a:avLst/>
          </a:prstGeom>
          <a:noFill/>
        </p:spPr>
        <p:txBody>
          <a:bodyPr wrap="none" rtlCol="0">
            <a:spAutoFit/>
          </a:bodyPr>
          <a:lstStyle/>
          <a:p>
            <a:r>
              <a:rPr lang="en-US" dirty="0"/>
              <a:t>input</a:t>
            </a:r>
            <a:br>
              <a:rPr lang="en-US" dirty="0"/>
            </a:br>
            <a:r>
              <a:rPr lang="en-US" dirty="0"/>
              <a:t>vector</a:t>
            </a:r>
          </a:p>
        </p:txBody>
      </p:sp>
      <p:cxnSp>
        <p:nvCxnSpPr>
          <p:cNvPr id="9" name="Straight Arrow Connector 8">
            <a:extLst>
              <a:ext uri="{FF2B5EF4-FFF2-40B4-BE49-F238E27FC236}">
                <a16:creationId xmlns:a16="http://schemas.microsoft.com/office/drawing/2014/main" id="{D7C2B792-24F9-4192-9703-9EF7A38B46C9}"/>
              </a:ext>
            </a:extLst>
          </p:cNvPr>
          <p:cNvCxnSpPr>
            <a:stCxn id="8" idx="2"/>
            <a:endCxn id="7" idx="1"/>
          </p:cNvCxnSpPr>
          <p:nvPr/>
        </p:nvCxnSpPr>
        <p:spPr bwMode="auto">
          <a:xfrm>
            <a:off x="1711753" y="3638751"/>
            <a:ext cx="769584" cy="464278"/>
          </a:xfrm>
          <a:prstGeom prst="straightConnector1">
            <a:avLst/>
          </a:prstGeom>
          <a:noFill/>
          <a:ln w="19050" cap="flat" cmpd="sng" algn="ctr">
            <a:solidFill>
              <a:srgbClr val="0070C0"/>
            </a:solidFill>
            <a:prstDash val="solid"/>
            <a:round/>
            <a:headEnd type="none" w="med" len="med"/>
            <a:tailEnd type="triangle"/>
          </a:ln>
          <a:effectLst/>
        </p:spPr>
      </p:cxnSp>
    </p:spTree>
    <p:extLst>
      <p:ext uri="{BB962C8B-B14F-4D97-AF65-F5344CB8AC3E}">
        <p14:creationId xmlns:p14="http://schemas.microsoft.com/office/powerpoint/2010/main" val="3518892990"/>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6BFD1-9DBF-4782-BD56-2AA429C26781}"/>
              </a:ext>
            </a:extLst>
          </p:cNvPr>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apply</a:t>
            </a:r>
            <a:r>
              <a:rPr lang="en-US" dirty="0"/>
              <a:t> operation</a:t>
            </a:r>
          </a:p>
        </p:txBody>
      </p:sp>
      <p:sp>
        <p:nvSpPr>
          <p:cNvPr id="4" name="Slide Number Placeholder 3">
            <a:extLst>
              <a:ext uri="{FF2B5EF4-FFF2-40B4-BE49-F238E27FC236}">
                <a16:creationId xmlns:a16="http://schemas.microsoft.com/office/drawing/2014/main" id="{48D89823-BD76-4C82-87B5-70F9BA4FB218}"/>
              </a:ext>
            </a:extLst>
          </p:cNvPr>
          <p:cNvSpPr>
            <a:spLocks noGrp="1"/>
          </p:cNvSpPr>
          <p:nvPr>
            <p:ph type="sldNum" sz="quarter" idx="10"/>
          </p:nvPr>
        </p:nvSpPr>
        <p:spPr>
          <a:xfrm>
            <a:off x="8530815" y="6551613"/>
            <a:ext cx="613186" cy="304800"/>
          </a:xfrm>
        </p:spPr>
        <p:txBody>
          <a:bodyPr/>
          <a:lstStyle/>
          <a:p>
            <a:pPr algn="r">
              <a:defRPr/>
            </a:pPr>
            <a:fld id="{0C933AAA-F64E-4748-8A99-DCC60F15C72A}" type="slidenum">
              <a:rPr lang="en-US" smtClean="0">
                <a:solidFill>
                  <a:srgbClr val="000000"/>
                </a:solidFill>
                <a:ea typeface="ＭＳ Ｐゴシック" pitchFamily="34" charset="-128"/>
              </a:rPr>
              <a:pPr algn="r">
                <a:defRPr/>
              </a:pPr>
              <a:t>141</a:t>
            </a:fld>
            <a:endParaRPr lang="en-US" dirty="0">
              <a:solidFill>
                <a:srgbClr val="000000"/>
              </a:solidFill>
              <a:ea typeface="ＭＳ Ｐゴシック" pitchFamily="34" charset="-128"/>
            </a:endParaRPr>
          </a:p>
        </p:txBody>
      </p:sp>
      <p:graphicFrame>
        <p:nvGraphicFramePr>
          <p:cNvPr id="5" name="Table 6">
            <a:extLst>
              <a:ext uri="{FF2B5EF4-FFF2-40B4-BE49-F238E27FC236}">
                <a16:creationId xmlns:a16="http://schemas.microsoft.com/office/drawing/2014/main" id="{8C96D654-6936-45DA-8992-8D4C12BC9A02}"/>
              </a:ext>
            </a:extLst>
          </p:cNvPr>
          <p:cNvGraphicFramePr>
            <a:graphicFrameLocks noGrp="1"/>
          </p:cNvGraphicFramePr>
          <p:nvPr>
            <p:ph idx="1"/>
          </p:nvPr>
        </p:nvGraphicFramePr>
        <p:xfrm>
          <a:off x="182563" y="1201738"/>
          <a:ext cx="8824912" cy="1651000"/>
        </p:xfrm>
        <a:graphic>
          <a:graphicData uri="http://schemas.openxmlformats.org/drawingml/2006/table">
            <a:tbl>
              <a:tblPr firstRow="1" bandRow="1">
                <a:tableStyleId>{5940675A-B579-460E-94D1-54222C63F5DA}</a:tableStyleId>
              </a:tblPr>
              <a:tblGrid>
                <a:gridCol w="1093787">
                  <a:extLst>
                    <a:ext uri="{9D8B030D-6E8A-4147-A177-3AD203B41FA5}">
                      <a16:colId xmlns:a16="http://schemas.microsoft.com/office/drawing/2014/main" val="1050946330"/>
                    </a:ext>
                  </a:extLst>
                </a:gridCol>
                <a:gridCol w="1270000">
                  <a:extLst>
                    <a:ext uri="{9D8B030D-6E8A-4147-A177-3AD203B41FA5}">
                      <a16:colId xmlns:a16="http://schemas.microsoft.com/office/drawing/2014/main" val="712031196"/>
                    </a:ext>
                  </a:extLst>
                </a:gridCol>
                <a:gridCol w="6461125">
                  <a:extLst>
                    <a:ext uri="{9D8B030D-6E8A-4147-A177-3AD203B41FA5}">
                      <a16:colId xmlns:a16="http://schemas.microsoft.com/office/drawing/2014/main" val="702449658"/>
                    </a:ext>
                  </a:extLst>
                </a:gridCol>
              </a:tblGrid>
              <a:tr h="370840">
                <a:tc>
                  <a:txBody>
                    <a:bodyPr/>
                    <a:lstStyle/>
                    <a:p>
                      <a:pPr algn="ctr"/>
                      <a:r>
                        <a:rPr lang="en-US" dirty="0"/>
                        <a:t>Name</a:t>
                      </a:r>
                    </a:p>
                  </a:txBody>
                  <a:tcPr>
                    <a:solidFill>
                      <a:srgbClr val="FFE8D5"/>
                    </a:solidFill>
                  </a:tcPr>
                </a:tc>
                <a:tc>
                  <a:txBody>
                    <a:bodyPr/>
                    <a:lstStyle/>
                    <a:p>
                      <a:pPr algn="ctr"/>
                      <a:r>
                        <a:rPr lang="en-US" dirty="0"/>
                        <a:t>Math</a:t>
                      </a:r>
                    </a:p>
                  </a:txBody>
                  <a:tcPr>
                    <a:solidFill>
                      <a:srgbClr val="FFE8D5"/>
                    </a:solidFill>
                  </a:tcPr>
                </a:tc>
                <a:tc>
                  <a:txBody>
                    <a:bodyPr/>
                    <a:lstStyle/>
                    <a:p>
                      <a:pPr algn="ctr"/>
                      <a:r>
                        <a:rPr lang="en-US" dirty="0" err="1"/>
                        <a:t>pygraphblas</a:t>
                      </a:r>
                      <a:r>
                        <a:rPr lang="en-US" dirty="0"/>
                        <a:t> examples (</a:t>
                      </a:r>
                      <a:r>
                        <a:rPr lang="en-US" sz="1400" b="1" i="0" u="none" strike="noStrike" kern="1200" dirty="0">
                          <a:solidFill>
                            <a:schemeClr val="tx1"/>
                          </a:solidFill>
                          <a:effectLst/>
                          <a:latin typeface="Courier" pitchFamily="2" charset="0"/>
                          <a:ea typeface="+mn-ea"/>
                          <a:cs typeface="+mn-cs"/>
                        </a:rPr>
                        <a:t>import </a:t>
                      </a:r>
                      <a:r>
                        <a:rPr lang="en-US" sz="1400" b="1" i="0" u="none" strike="noStrike" kern="1200" dirty="0" err="1">
                          <a:solidFill>
                            <a:schemeClr val="tx1"/>
                          </a:solidFill>
                          <a:effectLst/>
                          <a:latin typeface="Courier" pitchFamily="2" charset="0"/>
                          <a:ea typeface="+mn-ea"/>
                          <a:cs typeface="+mn-cs"/>
                        </a:rPr>
                        <a:t>pygraphblas</a:t>
                      </a:r>
                      <a:r>
                        <a:rPr lang="en-US" sz="1400" b="1" i="0" u="none" strike="noStrike" kern="1200" dirty="0">
                          <a:solidFill>
                            <a:schemeClr val="tx1"/>
                          </a:solidFill>
                          <a:effectLst/>
                          <a:latin typeface="Courier" pitchFamily="2" charset="0"/>
                          <a:ea typeface="+mn-ea"/>
                          <a:cs typeface="+mn-cs"/>
                        </a:rPr>
                        <a:t> as </a:t>
                      </a:r>
                      <a:r>
                        <a:rPr lang="en-US" sz="1400" b="1" i="0" u="none" strike="noStrike" kern="1200" dirty="0" err="1">
                          <a:solidFill>
                            <a:schemeClr val="tx1"/>
                          </a:solidFill>
                          <a:effectLst/>
                          <a:latin typeface="Courier" pitchFamily="2" charset="0"/>
                          <a:ea typeface="+mn-ea"/>
                          <a:cs typeface="+mn-cs"/>
                        </a:rPr>
                        <a:t>grb</a:t>
                      </a:r>
                      <a:r>
                        <a:rPr lang="en-US" dirty="0"/>
                        <a:t>)</a:t>
                      </a:r>
                    </a:p>
                  </a:txBody>
                  <a:tcPr>
                    <a:solidFill>
                      <a:srgbClr val="FFE8D5"/>
                    </a:solidFill>
                  </a:tcPr>
                </a:tc>
                <a:extLst>
                  <a:ext uri="{0D108BD9-81ED-4DB2-BD59-A6C34878D82A}">
                    <a16:rowId xmlns:a16="http://schemas.microsoft.com/office/drawing/2014/main" val="451765608"/>
                  </a:ext>
                </a:extLst>
              </a:tr>
              <a:tr h="370840">
                <a:tc>
                  <a:txBody>
                    <a:bodyPr/>
                    <a:lstStyle/>
                    <a:p>
                      <a:r>
                        <a:rPr lang="en-US" dirty="0"/>
                        <a:t>apply</a:t>
                      </a:r>
                      <a:br>
                        <a:rPr lang="en-US" dirty="0"/>
                      </a:br>
                      <a:r>
                        <a:rPr lang="en-US" dirty="0"/>
                        <a:t>(vector)</a:t>
                      </a:r>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u ⊙= </a:t>
                      </a:r>
                      <a:r>
                        <a:rPr lang="en-US" sz="1400" i="1" dirty="0"/>
                        <a:t>f</a:t>
                      </a:r>
                      <a:r>
                        <a:rPr lang="en-US" sz="1400" dirty="0"/>
                        <a:t>(v)</a:t>
                      </a:r>
                    </a:p>
                  </a:txBody>
                  <a:tcPr/>
                </a:tc>
                <a:tc>
                  <a:txBody>
                    <a:bodyPr/>
                    <a:lstStyle/>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apply(self, op, out=None,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004527356"/>
                  </a:ext>
                </a:extLst>
              </a:tr>
              <a:tr h="370840">
                <a:tc>
                  <a:txBody>
                    <a:bodyPr/>
                    <a:lstStyle/>
                    <a:p>
                      <a:r>
                        <a:rPr lang="en-US" dirty="0"/>
                        <a:t>apply</a:t>
                      </a:r>
                      <a:br>
                        <a:rPr lang="en-US" dirty="0"/>
                      </a:br>
                      <a:r>
                        <a:rPr lang="en-US" dirty="0"/>
                        <a:t>(matrix)</a:t>
                      </a:r>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 ⊙= </a:t>
                      </a:r>
                      <a:r>
                        <a:rPr lang="en-US" sz="1400" i="1" dirty="0"/>
                        <a:t>f</a:t>
                      </a:r>
                      <a:r>
                        <a:rPr lang="en-US" sz="1400" dirty="0"/>
                        <a:t>(A)</a:t>
                      </a:r>
                    </a:p>
                  </a:txBody>
                  <a:tcPr/>
                </a:tc>
                <a:tc>
                  <a:txBody>
                    <a:bodyPr/>
                    <a:lstStyle/>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apply(self, op, out=None,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52739563"/>
                  </a:ext>
                </a:extLst>
              </a:tr>
            </a:tbl>
          </a:graphicData>
        </a:graphic>
      </p:graphicFrame>
      <p:sp>
        <p:nvSpPr>
          <p:cNvPr id="6" name="TextBox 5">
            <a:extLst>
              <a:ext uri="{FF2B5EF4-FFF2-40B4-BE49-F238E27FC236}">
                <a16:creationId xmlns:a16="http://schemas.microsoft.com/office/drawing/2014/main" id="{30FA1F6C-59CB-474C-8941-A995E95D0732}"/>
              </a:ext>
            </a:extLst>
          </p:cNvPr>
          <p:cNvSpPr txBox="1"/>
          <p:nvPr/>
        </p:nvSpPr>
        <p:spPr>
          <a:xfrm>
            <a:off x="2457450" y="4038600"/>
            <a:ext cx="4871847" cy="369332"/>
          </a:xfrm>
          <a:prstGeom prst="rect">
            <a:avLst/>
          </a:prstGeom>
          <a:noFill/>
        </p:spPr>
        <p:txBody>
          <a:bodyPr wrap="none" rtlCol="0">
            <a:spAutoFit/>
          </a:bodyPr>
          <a:lstStyle/>
          <a:p>
            <a:r>
              <a:rPr lang="en-US" b="1" dirty="0" err="1">
                <a:latin typeface="Courier New" panose="02070309020205020404" pitchFamily="49" charset="0"/>
                <a:cs typeface="Courier New" panose="02070309020205020404" pitchFamily="49" charset="0"/>
              </a:rPr>
              <a:t>t.apply</a:t>
            </a:r>
            <a:r>
              <a:rPr lang="en-US" b="1" dirty="0">
                <a:latin typeface="Courier New" panose="02070309020205020404" pitchFamily="49" charset="0"/>
                <a:cs typeface="Courier New" panose="02070309020205020404" pitchFamily="49" charset="0"/>
              </a:rPr>
              <a:t>(grb.types.FP32.ABS, out</a:t>
            </a:r>
            <a:r>
              <a:rPr lang="en-US" b="1" dirty="0">
                <a:solidFill>
                  <a:srgbClr val="7030A0"/>
                </a:solidFill>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t)</a:t>
            </a:r>
          </a:p>
        </p:txBody>
      </p:sp>
      <p:sp>
        <p:nvSpPr>
          <p:cNvPr id="7" name="Oval 6">
            <a:extLst>
              <a:ext uri="{FF2B5EF4-FFF2-40B4-BE49-F238E27FC236}">
                <a16:creationId xmlns:a16="http://schemas.microsoft.com/office/drawing/2014/main" id="{CAC17700-E263-4296-89A5-846EE61524E0}"/>
              </a:ext>
            </a:extLst>
          </p:cNvPr>
          <p:cNvSpPr/>
          <p:nvPr/>
        </p:nvSpPr>
        <p:spPr bwMode="auto">
          <a:xfrm>
            <a:off x="2432050" y="4053072"/>
            <a:ext cx="336550" cy="341127"/>
          </a:xfrm>
          <a:prstGeom prst="ellipse">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8" name="TextBox 7">
            <a:extLst>
              <a:ext uri="{FF2B5EF4-FFF2-40B4-BE49-F238E27FC236}">
                <a16:creationId xmlns:a16="http://schemas.microsoft.com/office/drawing/2014/main" id="{D53D918F-2E7A-4313-8E8E-60F5213AA2DD}"/>
              </a:ext>
            </a:extLst>
          </p:cNvPr>
          <p:cNvSpPr txBox="1"/>
          <p:nvPr/>
        </p:nvSpPr>
        <p:spPr>
          <a:xfrm>
            <a:off x="1306129" y="2992420"/>
            <a:ext cx="811248" cy="646331"/>
          </a:xfrm>
          <a:prstGeom prst="rect">
            <a:avLst/>
          </a:prstGeom>
          <a:noFill/>
        </p:spPr>
        <p:txBody>
          <a:bodyPr wrap="none" rtlCol="0">
            <a:spAutoFit/>
          </a:bodyPr>
          <a:lstStyle/>
          <a:p>
            <a:r>
              <a:rPr lang="en-US" dirty="0"/>
              <a:t>input</a:t>
            </a:r>
            <a:br>
              <a:rPr lang="en-US" dirty="0"/>
            </a:br>
            <a:r>
              <a:rPr lang="en-US" dirty="0"/>
              <a:t>vector</a:t>
            </a:r>
          </a:p>
        </p:txBody>
      </p:sp>
      <p:cxnSp>
        <p:nvCxnSpPr>
          <p:cNvPr id="9" name="Straight Arrow Connector 8">
            <a:extLst>
              <a:ext uri="{FF2B5EF4-FFF2-40B4-BE49-F238E27FC236}">
                <a16:creationId xmlns:a16="http://schemas.microsoft.com/office/drawing/2014/main" id="{D7C2B792-24F9-4192-9703-9EF7A38B46C9}"/>
              </a:ext>
            </a:extLst>
          </p:cNvPr>
          <p:cNvCxnSpPr>
            <a:stCxn id="8" idx="2"/>
            <a:endCxn id="7" idx="1"/>
          </p:cNvCxnSpPr>
          <p:nvPr/>
        </p:nvCxnSpPr>
        <p:spPr bwMode="auto">
          <a:xfrm>
            <a:off x="1711753" y="3638751"/>
            <a:ext cx="769584" cy="464278"/>
          </a:xfrm>
          <a:prstGeom prst="straightConnector1">
            <a:avLst/>
          </a:prstGeom>
          <a:noFill/>
          <a:ln w="19050" cap="flat" cmpd="sng" algn="ctr">
            <a:solidFill>
              <a:srgbClr val="0070C0"/>
            </a:solidFill>
            <a:prstDash val="solid"/>
            <a:round/>
            <a:headEnd type="none" w="med" len="med"/>
            <a:tailEnd type="triangle"/>
          </a:ln>
          <a:effectLst/>
        </p:spPr>
      </p:cxnSp>
      <p:sp>
        <p:nvSpPr>
          <p:cNvPr id="13" name="Right Brace 12">
            <a:extLst>
              <a:ext uri="{FF2B5EF4-FFF2-40B4-BE49-F238E27FC236}">
                <a16:creationId xmlns:a16="http://schemas.microsoft.com/office/drawing/2014/main" id="{94FAFFC9-630D-4B68-968F-C8C76F57F598}"/>
              </a:ext>
            </a:extLst>
          </p:cNvPr>
          <p:cNvSpPr/>
          <p:nvPr/>
        </p:nvSpPr>
        <p:spPr bwMode="auto">
          <a:xfrm rot="5400000" flipV="1">
            <a:off x="4781550" y="3194050"/>
            <a:ext cx="228601" cy="2565400"/>
          </a:xfrm>
          <a:prstGeom prst="rightBrace">
            <a:avLst>
              <a:gd name="adj1" fmla="val 0"/>
              <a:gd name="adj2" fmla="val 50000"/>
            </a:avLst>
          </a:prstGeom>
          <a:no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4" name="TextBox 13">
            <a:extLst>
              <a:ext uri="{FF2B5EF4-FFF2-40B4-BE49-F238E27FC236}">
                <a16:creationId xmlns:a16="http://schemas.microsoft.com/office/drawing/2014/main" id="{1E1FBB93-43AC-47B8-8DB2-A2563F013EDC}"/>
              </a:ext>
            </a:extLst>
          </p:cNvPr>
          <p:cNvSpPr txBox="1"/>
          <p:nvPr/>
        </p:nvSpPr>
        <p:spPr>
          <a:xfrm>
            <a:off x="4483101" y="5348270"/>
            <a:ext cx="1695529" cy="369332"/>
          </a:xfrm>
          <a:prstGeom prst="rect">
            <a:avLst/>
          </a:prstGeom>
          <a:noFill/>
        </p:spPr>
        <p:txBody>
          <a:bodyPr wrap="none" rtlCol="0">
            <a:spAutoFit/>
          </a:bodyPr>
          <a:lstStyle/>
          <a:p>
            <a:r>
              <a:rPr lang="en-US" dirty="0"/>
              <a:t>unary operator</a:t>
            </a:r>
            <a:endParaRPr lang="en-US" b="1" dirty="0">
              <a:latin typeface="Courier New" panose="02070309020205020404" pitchFamily="49" charset="0"/>
              <a:cs typeface="Courier New" panose="02070309020205020404" pitchFamily="49" charset="0"/>
            </a:endParaRPr>
          </a:p>
        </p:txBody>
      </p:sp>
      <p:cxnSp>
        <p:nvCxnSpPr>
          <p:cNvPr id="15" name="Straight Arrow Connector 14">
            <a:extLst>
              <a:ext uri="{FF2B5EF4-FFF2-40B4-BE49-F238E27FC236}">
                <a16:creationId xmlns:a16="http://schemas.microsoft.com/office/drawing/2014/main" id="{3454D086-564B-4022-BA2D-2371404D74A5}"/>
              </a:ext>
            </a:extLst>
          </p:cNvPr>
          <p:cNvCxnSpPr>
            <a:cxnSpLocks/>
            <a:stCxn id="14" idx="0"/>
            <a:endCxn id="13" idx="1"/>
          </p:cNvCxnSpPr>
          <p:nvPr/>
        </p:nvCxnSpPr>
        <p:spPr bwMode="auto">
          <a:xfrm flipH="1" flipV="1">
            <a:off x="4895851" y="4591051"/>
            <a:ext cx="435015" cy="757219"/>
          </a:xfrm>
          <a:prstGeom prst="straightConnector1">
            <a:avLst/>
          </a:prstGeom>
          <a:noFill/>
          <a:ln w="19050" cap="flat" cmpd="sng" algn="ctr">
            <a:solidFill>
              <a:srgbClr val="0070C0"/>
            </a:solidFill>
            <a:prstDash val="solid"/>
            <a:round/>
            <a:headEnd type="none" w="med" len="med"/>
            <a:tailEnd type="triangle"/>
          </a:ln>
          <a:effectLst/>
        </p:spPr>
      </p:cxnSp>
    </p:spTree>
    <p:extLst>
      <p:ext uri="{BB962C8B-B14F-4D97-AF65-F5344CB8AC3E}">
        <p14:creationId xmlns:p14="http://schemas.microsoft.com/office/powerpoint/2010/main" val="525071345"/>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6BFD1-9DBF-4782-BD56-2AA429C26781}"/>
              </a:ext>
            </a:extLst>
          </p:cNvPr>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apply</a:t>
            </a:r>
            <a:r>
              <a:rPr lang="en-US" dirty="0"/>
              <a:t> operation</a:t>
            </a:r>
          </a:p>
        </p:txBody>
      </p:sp>
      <p:sp>
        <p:nvSpPr>
          <p:cNvPr id="4" name="Slide Number Placeholder 3">
            <a:extLst>
              <a:ext uri="{FF2B5EF4-FFF2-40B4-BE49-F238E27FC236}">
                <a16:creationId xmlns:a16="http://schemas.microsoft.com/office/drawing/2014/main" id="{48D89823-BD76-4C82-87B5-70F9BA4FB218}"/>
              </a:ext>
            </a:extLst>
          </p:cNvPr>
          <p:cNvSpPr>
            <a:spLocks noGrp="1"/>
          </p:cNvSpPr>
          <p:nvPr>
            <p:ph type="sldNum" sz="quarter" idx="10"/>
          </p:nvPr>
        </p:nvSpPr>
        <p:spPr>
          <a:xfrm>
            <a:off x="8530815" y="6551613"/>
            <a:ext cx="613186" cy="304800"/>
          </a:xfrm>
        </p:spPr>
        <p:txBody>
          <a:bodyPr/>
          <a:lstStyle/>
          <a:p>
            <a:pPr algn="r">
              <a:defRPr/>
            </a:pPr>
            <a:fld id="{0C933AAA-F64E-4748-8A99-DCC60F15C72A}" type="slidenum">
              <a:rPr lang="en-US" smtClean="0">
                <a:solidFill>
                  <a:srgbClr val="000000"/>
                </a:solidFill>
                <a:ea typeface="ＭＳ Ｐゴシック" pitchFamily="34" charset="-128"/>
              </a:rPr>
              <a:pPr algn="r">
                <a:defRPr/>
              </a:pPr>
              <a:t>142</a:t>
            </a:fld>
            <a:endParaRPr lang="en-US" dirty="0">
              <a:solidFill>
                <a:srgbClr val="000000"/>
              </a:solidFill>
              <a:ea typeface="ＭＳ Ｐゴシック" pitchFamily="34" charset="-128"/>
            </a:endParaRPr>
          </a:p>
        </p:txBody>
      </p:sp>
      <p:graphicFrame>
        <p:nvGraphicFramePr>
          <p:cNvPr id="5" name="Table 6">
            <a:extLst>
              <a:ext uri="{FF2B5EF4-FFF2-40B4-BE49-F238E27FC236}">
                <a16:creationId xmlns:a16="http://schemas.microsoft.com/office/drawing/2014/main" id="{8C96D654-6936-45DA-8992-8D4C12BC9A02}"/>
              </a:ext>
            </a:extLst>
          </p:cNvPr>
          <p:cNvGraphicFramePr>
            <a:graphicFrameLocks noGrp="1"/>
          </p:cNvGraphicFramePr>
          <p:nvPr>
            <p:ph idx="1"/>
          </p:nvPr>
        </p:nvGraphicFramePr>
        <p:xfrm>
          <a:off x="182563" y="1201738"/>
          <a:ext cx="8824912" cy="1651000"/>
        </p:xfrm>
        <a:graphic>
          <a:graphicData uri="http://schemas.openxmlformats.org/drawingml/2006/table">
            <a:tbl>
              <a:tblPr firstRow="1" bandRow="1">
                <a:tableStyleId>{5940675A-B579-460E-94D1-54222C63F5DA}</a:tableStyleId>
              </a:tblPr>
              <a:tblGrid>
                <a:gridCol w="1093787">
                  <a:extLst>
                    <a:ext uri="{9D8B030D-6E8A-4147-A177-3AD203B41FA5}">
                      <a16:colId xmlns:a16="http://schemas.microsoft.com/office/drawing/2014/main" val="1050946330"/>
                    </a:ext>
                  </a:extLst>
                </a:gridCol>
                <a:gridCol w="1270000">
                  <a:extLst>
                    <a:ext uri="{9D8B030D-6E8A-4147-A177-3AD203B41FA5}">
                      <a16:colId xmlns:a16="http://schemas.microsoft.com/office/drawing/2014/main" val="712031196"/>
                    </a:ext>
                  </a:extLst>
                </a:gridCol>
                <a:gridCol w="6461125">
                  <a:extLst>
                    <a:ext uri="{9D8B030D-6E8A-4147-A177-3AD203B41FA5}">
                      <a16:colId xmlns:a16="http://schemas.microsoft.com/office/drawing/2014/main" val="702449658"/>
                    </a:ext>
                  </a:extLst>
                </a:gridCol>
              </a:tblGrid>
              <a:tr h="370840">
                <a:tc>
                  <a:txBody>
                    <a:bodyPr/>
                    <a:lstStyle/>
                    <a:p>
                      <a:pPr algn="ctr"/>
                      <a:r>
                        <a:rPr lang="en-US" dirty="0"/>
                        <a:t>Name</a:t>
                      </a:r>
                    </a:p>
                  </a:txBody>
                  <a:tcPr>
                    <a:solidFill>
                      <a:srgbClr val="FFE8D5"/>
                    </a:solidFill>
                  </a:tcPr>
                </a:tc>
                <a:tc>
                  <a:txBody>
                    <a:bodyPr/>
                    <a:lstStyle/>
                    <a:p>
                      <a:pPr algn="ctr"/>
                      <a:r>
                        <a:rPr lang="en-US" dirty="0"/>
                        <a:t>Math</a:t>
                      </a:r>
                    </a:p>
                  </a:txBody>
                  <a:tcPr>
                    <a:solidFill>
                      <a:srgbClr val="FFE8D5"/>
                    </a:solidFill>
                  </a:tcPr>
                </a:tc>
                <a:tc>
                  <a:txBody>
                    <a:bodyPr/>
                    <a:lstStyle/>
                    <a:p>
                      <a:pPr algn="ctr"/>
                      <a:r>
                        <a:rPr lang="en-US" dirty="0" err="1"/>
                        <a:t>pygraphblas</a:t>
                      </a:r>
                      <a:r>
                        <a:rPr lang="en-US" dirty="0"/>
                        <a:t> examples (</a:t>
                      </a:r>
                      <a:r>
                        <a:rPr lang="en-US" sz="1400" b="1" i="0" u="none" strike="noStrike" kern="1200" dirty="0">
                          <a:solidFill>
                            <a:schemeClr val="tx1"/>
                          </a:solidFill>
                          <a:effectLst/>
                          <a:latin typeface="Courier" pitchFamily="2" charset="0"/>
                          <a:ea typeface="+mn-ea"/>
                          <a:cs typeface="+mn-cs"/>
                        </a:rPr>
                        <a:t>import </a:t>
                      </a:r>
                      <a:r>
                        <a:rPr lang="en-US" sz="1400" b="1" i="0" u="none" strike="noStrike" kern="1200" dirty="0" err="1">
                          <a:solidFill>
                            <a:schemeClr val="tx1"/>
                          </a:solidFill>
                          <a:effectLst/>
                          <a:latin typeface="Courier" pitchFamily="2" charset="0"/>
                          <a:ea typeface="+mn-ea"/>
                          <a:cs typeface="+mn-cs"/>
                        </a:rPr>
                        <a:t>pygraphblas</a:t>
                      </a:r>
                      <a:r>
                        <a:rPr lang="en-US" sz="1400" b="1" i="0" u="none" strike="noStrike" kern="1200" dirty="0">
                          <a:solidFill>
                            <a:schemeClr val="tx1"/>
                          </a:solidFill>
                          <a:effectLst/>
                          <a:latin typeface="Courier" pitchFamily="2" charset="0"/>
                          <a:ea typeface="+mn-ea"/>
                          <a:cs typeface="+mn-cs"/>
                        </a:rPr>
                        <a:t> as </a:t>
                      </a:r>
                      <a:r>
                        <a:rPr lang="en-US" sz="1400" b="1" i="0" u="none" strike="noStrike" kern="1200" dirty="0" err="1">
                          <a:solidFill>
                            <a:schemeClr val="tx1"/>
                          </a:solidFill>
                          <a:effectLst/>
                          <a:latin typeface="Courier" pitchFamily="2" charset="0"/>
                          <a:ea typeface="+mn-ea"/>
                          <a:cs typeface="+mn-cs"/>
                        </a:rPr>
                        <a:t>grb</a:t>
                      </a:r>
                      <a:r>
                        <a:rPr lang="en-US" dirty="0"/>
                        <a:t>)</a:t>
                      </a:r>
                    </a:p>
                  </a:txBody>
                  <a:tcPr>
                    <a:solidFill>
                      <a:srgbClr val="FFE8D5"/>
                    </a:solidFill>
                  </a:tcPr>
                </a:tc>
                <a:extLst>
                  <a:ext uri="{0D108BD9-81ED-4DB2-BD59-A6C34878D82A}">
                    <a16:rowId xmlns:a16="http://schemas.microsoft.com/office/drawing/2014/main" val="451765608"/>
                  </a:ext>
                </a:extLst>
              </a:tr>
              <a:tr h="370840">
                <a:tc>
                  <a:txBody>
                    <a:bodyPr/>
                    <a:lstStyle/>
                    <a:p>
                      <a:r>
                        <a:rPr lang="en-US" dirty="0"/>
                        <a:t>apply</a:t>
                      </a:r>
                      <a:br>
                        <a:rPr lang="en-US" dirty="0"/>
                      </a:br>
                      <a:r>
                        <a:rPr lang="en-US" dirty="0"/>
                        <a:t>(vector)</a:t>
                      </a:r>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u ⊙= </a:t>
                      </a:r>
                      <a:r>
                        <a:rPr lang="en-US" sz="1400" i="1" dirty="0"/>
                        <a:t>f</a:t>
                      </a:r>
                      <a:r>
                        <a:rPr lang="en-US" sz="1400" dirty="0"/>
                        <a:t>(v)</a:t>
                      </a:r>
                    </a:p>
                  </a:txBody>
                  <a:tcPr/>
                </a:tc>
                <a:tc>
                  <a:txBody>
                    <a:bodyPr/>
                    <a:lstStyle/>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apply(self, op, out=None,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004527356"/>
                  </a:ext>
                </a:extLst>
              </a:tr>
              <a:tr h="370840">
                <a:tc>
                  <a:txBody>
                    <a:bodyPr/>
                    <a:lstStyle/>
                    <a:p>
                      <a:r>
                        <a:rPr lang="en-US" dirty="0"/>
                        <a:t>apply</a:t>
                      </a:r>
                      <a:br>
                        <a:rPr lang="en-US" dirty="0"/>
                      </a:br>
                      <a:r>
                        <a:rPr lang="en-US" dirty="0"/>
                        <a:t>(matrix)</a:t>
                      </a:r>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 ⊙= </a:t>
                      </a:r>
                      <a:r>
                        <a:rPr lang="en-US" sz="1400" i="1" dirty="0"/>
                        <a:t>f</a:t>
                      </a:r>
                      <a:r>
                        <a:rPr lang="en-US" sz="1400" dirty="0"/>
                        <a:t>(A)</a:t>
                      </a:r>
                    </a:p>
                  </a:txBody>
                  <a:tcPr/>
                </a:tc>
                <a:tc>
                  <a:txBody>
                    <a:bodyPr/>
                    <a:lstStyle/>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apply(self, op, out=None,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52739563"/>
                  </a:ext>
                </a:extLst>
              </a:tr>
            </a:tbl>
          </a:graphicData>
        </a:graphic>
      </p:graphicFrame>
      <p:sp>
        <p:nvSpPr>
          <p:cNvPr id="6" name="TextBox 5">
            <a:extLst>
              <a:ext uri="{FF2B5EF4-FFF2-40B4-BE49-F238E27FC236}">
                <a16:creationId xmlns:a16="http://schemas.microsoft.com/office/drawing/2014/main" id="{30FA1F6C-59CB-474C-8941-A995E95D0732}"/>
              </a:ext>
            </a:extLst>
          </p:cNvPr>
          <p:cNvSpPr txBox="1"/>
          <p:nvPr/>
        </p:nvSpPr>
        <p:spPr>
          <a:xfrm>
            <a:off x="2457450" y="4038600"/>
            <a:ext cx="4871847" cy="369332"/>
          </a:xfrm>
          <a:prstGeom prst="rect">
            <a:avLst/>
          </a:prstGeom>
          <a:noFill/>
        </p:spPr>
        <p:txBody>
          <a:bodyPr wrap="none" rtlCol="0">
            <a:spAutoFit/>
          </a:bodyPr>
          <a:lstStyle/>
          <a:p>
            <a:r>
              <a:rPr lang="en-US" b="1" dirty="0" err="1">
                <a:latin typeface="Courier New" panose="02070309020205020404" pitchFamily="49" charset="0"/>
                <a:cs typeface="Courier New" panose="02070309020205020404" pitchFamily="49" charset="0"/>
              </a:rPr>
              <a:t>t.apply</a:t>
            </a:r>
            <a:r>
              <a:rPr lang="en-US" b="1" dirty="0">
                <a:latin typeface="Courier New" panose="02070309020205020404" pitchFamily="49" charset="0"/>
                <a:cs typeface="Courier New" panose="02070309020205020404" pitchFamily="49" charset="0"/>
              </a:rPr>
              <a:t>(grb.types.FP32.ABS, out</a:t>
            </a:r>
            <a:r>
              <a:rPr lang="en-US" b="1" dirty="0">
                <a:solidFill>
                  <a:srgbClr val="7030A0"/>
                </a:solidFill>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t)</a:t>
            </a:r>
          </a:p>
        </p:txBody>
      </p:sp>
      <p:sp>
        <p:nvSpPr>
          <p:cNvPr id="7" name="Oval 6">
            <a:extLst>
              <a:ext uri="{FF2B5EF4-FFF2-40B4-BE49-F238E27FC236}">
                <a16:creationId xmlns:a16="http://schemas.microsoft.com/office/drawing/2014/main" id="{CAC17700-E263-4296-89A5-846EE61524E0}"/>
              </a:ext>
            </a:extLst>
          </p:cNvPr>
          <p:cNvSpPr/>
          <p:nvPr/>
        </p:nvSpPr>
        <p:spPr bwMode="auto">
          <a:xfrm>
            <a:off x="2432050" y="4053072"/>
            <a:ext cx="336550" cy="341127"/>
          </a:xfrm>
          <a:prstGeom prst="ellipse">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8" name="TextBox 7">
            <a:extLst>
              <a:ext uri="{FF2B5EF4-FFF2-40B4-BE49-F238E27FC236}">
                <a16:creationId xmlns:a16="http://schemas.microsoft.com/office/drawing/2014/main" id="{D53D918F-2E7A-4313-8E8E-60F5213AA2DD}"/>
              </a:ext>
            </a:extLst>
          </p:cNvPr>
          <p:cNvSpPr txBox="1"/>
          <p:nvPr/>
        </p:nvSpPr>
        <p:spPr>
          <a:xfrm>
            <a:off x="1306129" y="2992420"/>
            <a:ext cx="811248" cy="646331"/>
          </a:xfrm>
          <a:prstGeom prst="rect">
            <a:avLst/>
          </a:prstGeom>
          <a:noFill/>
        </p:spPr>
        <p:txBody>
          <a:bodyPr wrap="none" rtlCol="0">
            <a:spAutoFit/>
          </a:bodyPr>
          <a:lstStyle/>
          <a:p>
            <a:r>
              <a:rPr lang="en-US" dirty="0"/>
              <a:t>input</a:t>
            </a:r>
            <a:br>
              <a:rPr lang="en-US" dirty="0"/>
            </a:br>
            <a:r>
              <a:rPr lang="en-US" dirty="0"/>
              <a:t>vector</a:t>
            </a:r>
          </a:p>
        </p:txBody>
      </p:sp>
      <p:cxnSp>
        <p:nvCxnSpPr>
          <p:cNvPr id="9" name="Straight Arrow Connector 8">
            <a:extLst>
              <a:ext uri="{FF2B5EF4-FFF2-40B4-BE49-F238E27FC236}">
                <a16:creationId xmlns:a16="http://schemas.microsoft.com/office/drawing/2014/main" id="{D7C2B792-24F9-4192-9703-9EF7A38B46C9}"/>
              </a:ext>
            </a:extLst>
          </p:cNvPr>
          <p:cNvCxnSpPr>
            <a:stCxn id="8" idx="2"/>
            <a:endCxn id="7" idx="1"/>
          </p:cNvCxnSpPr>
          <p:nvPr/>
        </p:nvCxnSpPr>
        <p:spPr bwMode="auto">
          <a:xfrm>
            <a:off x="1711753" y="3638751"/>
            <a:ext cx="769584" cy="464278"/>
          </a:xfrm>
          <a:prstGeom prst="straightConnector1">
            <a:avLst/>
          </a:prstGeom>
          <a:noFill/>
          <a:ln w="19050" cap="flat" cmpd="sng" algn="ctr">
            <a:solidFill>
              <a:srgbClr val="0070C0"/>
            </a:solidFill>
            <a:prstDash val="solid"/>
            <a:round/>
            <a:headEnd type="none" w="med" len="med"/>
            <a:tailEnd type="triangle"/>
          </a:ln>
          <a:effectLst/>
        </p:spPr>
      </p:cxnSp>
      <p:sp>
        <p:nvSpPr>
          <p:cNvPr id="10" name="Oval 9">
            <a:extLst>
              <a:ext uri="{FF2B5EF4-FFF2-40B4-BE49-F238E27FC236}">
                <a16:creationId xmlns:a16="http://schemas.microsoft.com/office/drawing/2014/main" id="{0E89D7ED-3073-4926-83E4-DE27E8D77C6E}"/>
              </a:ext>
            </a:extLst>
          </p:cNvPr>
          <p:cNvSpPr/>
          <p:nvPr/>
        </p:nvSpPr>
        <p:spPr bwMode="auto">
          <a:xfrm>
            <a:off x="6280151" y="4053072"/>
            <a:ext cx="831849" cy="341127"/>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1" name="TextBox 10">
            <a:extLst>
              <a:ext uri="{FF2B5EF4-FFF2-40B4-BE49-F238E27FC236}">
                <a16:creationId xmlns:a16="http://schemas.microsoft.com/office/drawing/2014/main" id="{8E593678-DEEE-4BF5-87F3-8067AA4BAEC8}"/>
              </a:ext>
            </a:extLst>
          </p:cNvPr>
          <p:cNvSpPr txBox="1"/>
          <p:nvPr/>
        </p:nvSpPr>
        <p:spPr>
          <a:xfrm>
            <a:off x="6665529" y="2992420"/>
            <a:ext cx="848309" cy="646331"/>
          </a:xfrm>
          <a:prstGeom prst="rect">
            <a:avLst/>
          </a:prstGeom>
          <a:noFill/>
        </p:spPr>
        <p:txBody>
          <a:bodyPr wrap="none" rtlCol="0">
            <a:spAutoFit/>
          </a:bodyPr>
          <a:lstStyle/>
          <a:p>
            <a:r>
              <a:rPr lang="en-US" dirty="0"/>
              <a:t>output</a:t>
            </a:r>
            <a:br>
              <a:rPr lang="en-US" dirty="0"/>
            </a:br>
            <a:r>
              <a:rPr lang="en-US" dirty="0"/>
              <a:t>vector</a:t>
            </a:r>
          </a:p>
        </p:txBody>
      </p:sp>
      <p:cxnSp>
        <p:nvCxnSpPr>
          <p:cNvPr id="12" name="Straight Arrow Connector 11">
            <a:extLst>
              <a:ext uri="{FF2B5EF4-FFF2-40B4-BE49-F238E27FC236}">
                <a16:creationId xmlns:a16="http://schemas.microsoft.com/office/drawing/2014/main" id="{1F0B8B43-3520-4D92-A756-E70D278530EB}"/>
              </a:ext>
            </a:extLst>
          </p:cNvPr>
          <p:cNvCxnSpPr>
            <a:stCxn id="11" idx="2"/>
            <a:endCxn id="10" idx="0"/>
          </p:cNvCxnSpPr>
          <p:nvPr/>
        </p:nvCxnSpPr>
        <p:spPr bwMode="auto">
          <a:xfrm flipH="1">
            <a:off x="6696076" y="3638751"/>
            <a:ext cx="393608" cy="414321"/>
          </a:xfrm>
          <a:prstGeom prst="straightConnector1">
            <a:avLst/>
          </a:prstGeom>
          <a:noFill/>
          <a:ln w="19050" cap="flat" cmpd="sng" algn="ctr">
            <a:solidFill>
              <a:srgbClr val="0070C0"/>
            </a:solidFill>
            <a:prstDash val="solid"/>
            <a:round/>
            <a:headEnd type="none" w="med" len="med"/>
            <a:tailEnd type="triangle"/>
          </a:ln>
          <a:effectLst/>
        </p:spPr>
      </p:cxnSp>
      <p:sp>
        <p:nvSpPr>
          <p:cNvPr id="13" name="Right Brace 12">
            <a:extLst>
              <a:ext uri="{FF2B5EF4-FFF2-40B4-BE49-F238E27FC236}">
                <a16:creationId xmlns:a16="http://schemas.microsoft.com/office/drawing/2014/main" id="{94FAFFC9-630D-4B68-968F-C8C76F57F598}"/>
              </a:ext>
            </a:extLst>
          </p:cNvPr>
          <p:cNvSpPr/>
          <p:nvPr/>
        </p:nvSpPr>
        <p:spPr bwMode="auto">
          <a:xfrm rot="5400000" flipV="1">
            <a:off x="4781550" y="3194050"/>
            <a:ext cx="228601" cy="2565400"/>
          </a:xfrm>
          <a:prstGeom prst="rightBrace">
            <a:avLst>
              <a:gd name="adj1" fmla="val 0"/>
              <a:gd name="adj2" fmla="val 50000"/>
            </a:avLst>
          </a:prstGeom>
          <a:no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4" name="TextBox 13">
            <a:extLst>
              <a:ext uri="{FF2B5EF4-FFF2-40B4-BE49-F238E27FC236}">
                <a16:creationId xmlns:a16="http://schemas.microsoft.com/office/drawing/2014/main" id="{1E1FBB93-43AC-47B8-8DB2-A2563F013EDC}"/>
              </a:ext>
            </a:extLst>
          </p:cNvPr>
          <p:cNvSpPr txBox="1"/>
          <p:nvPr/>
        </p:nvSpPr>
        <p:spPr>
          <a:xfrm>
            <a:off x="4483101" y="5348270"/>
            <a:ext cx="1695529" cy="369332"/>
          </a:xfrm>
          <a:prstGeom prst="rect">
            <a:avLst/>
          </a:prstGeom>
          <a:noFill/>
        </p:spPr>
        <p:txBody>
          <a:bodyPr wrap="none" rtlCol="0">
            <a:spAutoFit/>
          </a:bodyPr>
          <a:lstStyle/>
          <a:p>
            <a:r>
              <a:rPr lang="en-US" dirty="0"/>
              <a:t>unary operator</a:t>
            </a:r>
            <a:endParaRPr lang="en-US" b="1" dirty="0">
              <a:latin typeface="Courier New" panose="02070309020205020404" pitchFamily="49" charset="0"/>
              <a:cs typeface="Courier New" panose="02070309020205020404" pitchFamily="49" charset="0"/>
            </a:endParaRPr>
          </a:p>
        </p:txBody>
      </p:sp>
      <p:cxnSp>
        <p:nvCxnSpPr>
          <p:cNvPr id="15" name="Straight Arrow Connector 14">
            <a:extLst>
              <a:ext uri="{FF2B5EF4-FFF2-40B4-BE49-F238E27FC236}">
                <a16:creationId xmlns:a16="http://schemas.microsoft.com/office/drawing/2014/main" id="{3454D086-564B-4022-BA2D-2371404D74A5}"/>
              </a:ext>
            </a:extLst>
          </p:cNvPr>
          <p:cNvCxnSpPr>
            <a:cxnSpLocks/>
            <a:stCxn id="14" idx="0"/>
            <a:endCxn id="13" idx="1"/>
          </p:cNvCxnSpPr>
          <p:nvPr/>
        </p:nvCxnSpPr>
        <p:spPr bwMode="auto">
          <a:xfrm flipH="1" flipV="1">
            <a:off x="4895851" y="4591051"/>
            <a:ext cx="435015" cy="757219"/>
          </a:xfrm>
          <a:prstGeom prst="straightConnector1">
            <a:avLst/>
          </a:prstGeom>
          <a:noFill/>
          <a:ln w="19050" cap="flat" cmpd="sng" algn="ctr">
            <a:solidFill>
              <a:srgbClr val="0070C0"/>
            </a:solidFill>
            <a:prstDash val="solid"/>
            <a:round/>
            <a:headEnd type="none" w="med" len="med"/>
            <a:tailEnd type="triangle"/>
          </a:ln>
          <a:effectLst/>
        </p:spPr>
      </p:cxnSp>
    </p:spTree>
    <p:extLst>
      <p:ext uri="{BB962C8B-B14F-4D97-AF65-F5344CB8AC3E}">
        <p14:creationId xmlns:p14="http://schemas.microsoft.com/office/powerpoint/2010/main" val="289869644"/>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48D73-6D27-6141-B3FC-73BB5C86AF7F}"/>
              </a:ext>
            </a:extLst>
          </p:cNvPr>
          <p:cNvSpPr>
            <a:spLocks noGrp="1"/>
          </p:cNvSpPr>
          <p:nvPr>
            <p:ph type="title"/>
          </p:nvPr>
        </p:nvSpPr>
        <p:spPr>
          <a:xfrm>
            <a:off x="238128" y="192088"/>
            <a:ext cx="8201022" cy="889000"/>
          </a:xfrm>
        </p:spPr>
        <p:txBody>
          <a:bodyPr/>
          <a:lstStyle/>
          <a:p>
            <a:r>
              <a:rPr lang="en-US" dirty="0"/>
              <a:t>Exercise 14: Solution</a:t>
            </a:r>
            <a:endParaRPr lang="en-US" sz="2400" dirty="0"/>
          </a:p>
        </p:txBody>
      </p:sp>
      <p:sp>
        <p:nvSpPr>
          <p:cNvPr id="3" name="Content Placeholder 2">
            <a:extLst>
              <a:ext uri="{FF2B5EF4-FFF2-40B4-BE49-F238E27FC236}">
                <a16:creationId xmlns:a16="http://schemas.microsoft.com/office/drawing/2014/main" id="{D0EF4AC2-76CA-5342-8885-9916A5AEF109}"/>
              </a:ext>
            </a:extLst>
          </p:cNvPr>
          <p:cNvSpPr>
            <a:spLocks noGrp="1"/>
          </p:cNvSpPr>
          <p:nvPr>
            <p:ph idx="1"/>
          </p:nvPr>
        </p:nvSpPr>
        <p:spPr>
          <a:xfrm>
            <a:off x="156753" y="984069"/>
            <a:ext cx="8908869" cy="5416731"/>
          </a:xfrm>
        </p:spPr>
        <p:txBody>
          <a:bodyPr/>
          <a:lstStyle/>
          <a:p>
            <a:pPr marL="0" indent="0">
              <a:spcBef>
                <a:spcPts val="0"/>
              </a:spcBef>
              <a:buNone/>
            </a:pPr>
            <a:r>
              <a:rPr lang="en-US" sz="1600" b="1" dirty="0">
                <a:solidFill>
                  <a:srgbClr val="00B050"/>
                </a:solidFill>
                <a:latin typeface="Courier New" panose="02070309020205020404" pitchFamily="49" charset="0"/>
                <a:cs typeface="Courier New" panose="02070309020205020404" pitchFamily="49" charset="0"/>
              </a:rPr>
              <a:t>def</a:t>
            </a:r>
            <a:r>
              <a:rPr lang="en-US" sz="1600" b="1" dirty="0">
                <a:latin typeface="Courier New" panose="02070309020205020404" pitchFamily="49" charset="0"/>
                <a:cs typeface="Courier New" panose="02070309020205020404" pitchFamily="49" charset="0"/>
              </a:rPr>
              <a:t> </a:t>
            </a:r>
            <a:r>
              <a:rPr lang="en-US" sz="1600" b="1" dirty="0" err="1">
                <a:solidFill>
                  <a:srgbClr val="0070C0"/>
                </a:solidFill>
                <a:latin typeface="Courier New" panose="02070309020205020404" pitchFamily="49" charset="0"/>
                <a:cs typeface="Courier New" panose="02070309020205020404" pitchFamily="49" charset="0"/>
              </a:rPr>
              <a:t>pagerank</a:t>
            </a:r>
            <a:r>
              <a:rPr lang="en-US" sz="1600" b="1" dirty="0">
                <a:latin typeface="Courier New" panose="02070309020205020404" pitchFamily="49" charset="0"/>
                <a:cs typeface="Courier New" panose="02070309020205020404" pitchFamily="49" charset="0"/>
              </a:rPr>
              <a:t>(A, damping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a:t>
            </a:r>
            <a:r>
              <a:rPr lang="en-US" sz="1600" b="1" dirty="0">
                <a:solidFill>
                  <a:srgbClr val="00B050"/>
                </a:solidFill>
                <a:latin typeface="Courier New" panose="02070309020205020404" pitchFamily="49" charset="0"/>
                <a:cs typeface="Courier New" panose="02070309020205020404" pitchFamily="49" charset="0"/>
              </a:rPr>
              <a:t>0.85</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tol</a:t>
            </a:r>
            <a:r>
              <a:rPr lang="en-US" sz="1600" b="1" dirty="0">
                <a:latin typeface="Courier New" panose="02070309020205020404" pitchFamily="49" charset="0"/>
                <a:cs typeface="Courier New" panose="02070309020205020404" pitchFamily="49" charset="0"/>
              </a:rPr>
              <a:t>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a:t>
            </a:r>
            <a:r>
              <a:rPr lang="en-US" sz="1600" b="1" dirty="0">
                <a:solidFill>
                  <a:srgbClr val="00B050"/>
                </a:solidFill>
                <a:latin typeface="Courier New" panose="02070309020205020404" pitchFamily="49" charset="0"/>
                <a:cs typeface="Courier New" panose="02070309020205020404" pitchFamily="49" charset="0"/>
              </a:rPr>
              <a:t>1e-4</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itermax</a:t>
            </a:r>
            <a:r>
              <a:rPr lang="en-US" sz="1600" b="1" dirty="0">
                <a:latin typeface="Courier New" panose="02070309020205020404" pitchFamily="49" charset="0"/>
                <a:cs typeface="Courier New" panose="02070309020205020404" pitchFamily="49" charset="0"/>
              </a:rPr>
              <a:t>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a:t>
            </a:r>
            <a:r>
              <a:rPr lang="en-US" sz="1600" b="1" dirty="0">
                <a:solidFill>
                  <a:srgbClr val="00B050"/>
                </a:solidFill>
                <a:latin typeface="Courier New" panose="02070309020205020404" pitchFamily="49" charset="0"/>
                <a:cs typeface="Courier New" panose="02070309020205020404" pitchFamily="49" charset="0"/>
              </a:rPr>
              <a:t>100</a:t>
            </a:r>
            <a:r>
              <a:rPr lang="en-US" sz="1600" b="1" dirty="0">
                <a:latin typeface="Courier New" panose="02070309020205020404" pitchFamily="49" charset="0"/>
                <a:cs typeface="Courier New" panose="02070309020205020404" pitchFamily="49" charset="0"/>
              </a:rPr>
              <a:t>):</a:t>
            </a:r>
          </a:p>
          <a:p>
            <a:pPr marL="0" indent="0">
              <a:spcBef>
                <a:spcPts val="0"/>
              </a:spcBef>
              <a:buNone/>
            </a:pPr>
            <a:r>
              <a:rPr lang="en-US" sz="1600" b="1" dirty="0">
                <a:latin typeface="Courier New" panose="02070309020205020404" pitchFamily="49" charset="0"/>
                <a:cs typeface="Courier New" panose="02070309020205020404" pitchFamily="49" charset="0"/>
              </a:rPr>
              <a:t>    n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A.nrows</a:t>
            </a:r>
            <a:endParaRPr lang="en-US" sz="1600" b="1" dirty="0">
              <a:latin typeface="Courier New" panose="02070309020205020404" pitchFamily="49" charset="0"/>
              <a:cs typeface="Courier New" panose="02070309020205020404" pitchFamily="49" charset="0"/>
            </a:endParaRPr>
          </a:p>
          <a:p>
            <a:pPr marL="0" indent="0">
              <a:spcBef>
                <a:spcPts val="0"/>
              </a:spcBef>
              <a:buNone/>
            </a:pPr>
            <a:r>
              <a:rPr lang="en-US" sz="1600" b="1" dirty="0">
                <a:latin typeface="Courier New" panose="02070309020205020404" pitchFamily="49" charset="0"/>
                <a:cs typeface="Courier New" panose="02070309020205020404" pitchFamily="49" charset="0"/>
              </a:rPr>
              <a:t>    t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grb.Vector.dense</a:t>
            </a:r>
            <a:r>
              <a:rPr lang="en-US" sz="1600" b="1" dirty="0">
                <a:latin typeface="Courier New" panose="02070309020205020404" pitchFamily="49" charset="0"/>
                <a:cs typeface="Courier New" panose="02070309020205020404" pitchFamily="49" charset="0"/>
              </a:rPr>
              <a:t>(grb.types.FP32, n)</a:t>
            </a:r>
          </a:p>
          <a:p>
            <a:pPr marL="0" indent="0">
              <a:spcBef>
                <a:spcPts val="0"/>
              </a:spcBef>
              <a:buNone/>
            </a:pPr>
            <a:r>
              <a:rPr lang="en-US" sz="1600" b="1" dirty="0">
                <a:latin typeface="Courier New" panose="02070309020205020404" pitchFamily="49" charset="0"/>
                <a:cs typeface="Courier New" panose="02070309020205020404" pitchFamily="49" charset="0"/>
              </a:rPr>
              <a:t>    r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grb.Vector.dense</a:t>
            </a:r>
            <a:r>
              <a:rPr lang="en-US" sz="1600" b="1" dirty="0">
                <a:latin typeface="Courier New" panose="02070309020205020404" pitchFamily="49" charset="0"/>
                <a:cs typeface="Courier New" panose="02070309020205020404" pitchFamily="49" charset="0"/>
              </a:rPr>
              <a:t>(grb.types.FP32, n, fill = 1.0/n) </a:t>
            </a:r>
            <a:r>
              <a:rPr lang="en-US" sz="1600" b="1" dirty="0">
                <a:solidFill>
                  <a:srgbClr val="008000"/>
                </a:solidFill>
                <a:latin typeface="Courier New" panose="02070309020205020404" pitchFamily="49" charset="0"/>
                <a:cs typeface="Courier New" panose="02070309020205020404" pitchFamily="49" charset="0"/>
              </a:rPr>
              <a:t># r[:]=1.0/n</a:t>
            </a:r>
          </a:p>
          <a:p>
            <a:pPr marL="0" indent="0">
              <a:spcBef>
                <a:spcPts val="0"/>
              </a:spcBef>
              <a:buNone/>
            </a:pPr>
            <a:r>
              <a:rPr lang="en-US" sz="1600" b="1" dirty="0">
                <a:latin typeface="Courier New" panose="02070309020205020404" pitchFamily="49" charset="0"/>
                <a:cs typeface="Courier New" panose="02070309020205020404" pitchFamily="49" charset="0"/>
              </a:rPr>
              <a:t>    d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grb.Vector.dense</a:t>
            </a:r>
            <a:r>
              <a:rPr lang="en-US" sz="1600" b="1" dirty="0">
                <a:latin typeface="Courier New" panose="02070309020205020404" pitchFamily="49" charset="0"/>
                <a:cs typeface="Courier New" panose="02070309020205020404" pitchFamily="49" charset="0"/>
              </a:rPr>
              <a:t>(grb.types.FP32, n, fill=damping) </a:t>
            </a:r>
            <a:r>
              <a:rPr lang="en-US" sz="1600" b="1" dirty="0">
                <a:solidFill>
                  <a:srgbClr val="008000"/>
                </a:solidFill>
                <a:latin typeface="Courier New" panose="02070309020205020404" pitchFamily="49" charset="0"/>
                <a:cs typeface="Courier New" panose="02070309020205020404" pitchFamily="49" charset="0"/>
              </a:rPr>
              <a:t># d[:]=damping</a:t>
            </a:r>
          </a:p>
          <a:p>
            <a:pPr marL="0" indent="0">
              <a:spcBef>
                <a:spcPts val="0"/>
              </a:spcBef>
              <a:buNone/>
            </a:pP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A.reduce_vector</a:t>
            </a:r>
            <a:r>
              <a:rPr lang="en-US" sz="1600" b="1" dirty="0">
                <a:latin typeface="Courier New" panose="02070309020205020404" pitchFamily="49" charset="0"/>
                <a:cs typeface="Courier New" panose="02070309020205020404" pitchFamily="49" charset="0"/>
              </a:rPr>
              <a:t>(out</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d, </a:t>
            </a:r>
            <a:r>
              <a:rPr lang="en-US" sz="1600" b="1" dirty="0" err="1">
                <a:latin typeface="Courier New" panose="02070309020205020404" pitchFamily="49" charset="0"/>
                <a:cs typeface="Courier New" panose="02070309020205020404" pitchFamily="49" charset="0"/>
              </a:rPr>
              <a:t>accum</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grb.types.FP32.DIV,</a:t>
            </a:r>
            <a:br>
              <a:rPr lang="en-US" sz="1600" b="1" dirty="0">
                <a:latin typeface="Courier New" panose="02070309020205020404" pitchFamily="49" charset="0"/>
                <a:cs typeface="Courier New" panose="02070309020205020404" pitchFamily="49" charset="0"/>
              </a:rPr>
            </a:br>
            <a:r>
              <a:rPr lang="en-US" sz="1600" b="1" dirty="0">
                <a:latin typeface="Courier New" panose="02070309020205020404" pitchFamily="49" charset="0"/>
                <a:cs typeface="Courier New" panose="02070309020205020404" pitchFamily="49" charset="0"/>
              </a:rPr>
              <a:t>                    mon</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grb.types.FP32.PLUS_MONOID)</a:t>
            </a:r>
          </a:p>
          <a:p>
            <a:pPr marL="0" indent="0">
              <a:spcBef>
                <a:spcPts val="0"/>
              </a:spcBef>
              <a:buNone/>
            </a:pPr>
            <a:endParaRPr lang="en-US" sz="1600" b="1" dirty="0">
              <a:solidFill>
                <a:srgbClr val="00B050"/>
              </a:solidFill>
              <a:latin typeface="Courier New" panose="02070309020205020404" pitchFamily="49" charset="0"/>
              <a:cs typeface="Courier New" panose="02070309020205020404" pitchFamily="49" charset="0"/>
            </a:endParaRPr>
          </a:p>
          <a:p>
            <a:pPr marL="0" indent="0">
              <a:spcBef>
                <a:spcPts val="0"/>
              </a:spcBef>
              <a:buNone/>
            </a:pPr>
            <a:r>
              <a:rPr lang="en-US" sz="1600" b="1" dirty="0">
                <a:solidFill>
                  <a:srgbClr val="00B050"/>
                </a:solidFill>
                <a:latin typeface="Courier New" panose="02070309020205020404" pitchFamily="49" charset="0"/>
                <a:cs typeface="Courier New" panose="02070309020205020404" pitchFamily="49" charset="0"/>
              </a:rPr>
              <a:t>    for</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a:t>
            </a:r>
            <a:r>
              <a:rPr lang="en-US" sz="1600" b="1" dirty="0">
                <a:solidFill>
                  <a:srgbClr val="00B050"/>
                </a:solidFill>
                <a:latin typeface="Courier New" panose="02070309020205020404" pitchFamily="49" charset="0"/>
                <a:cs typeface="Courier New" panose="02070309020205020404" pitchFamily="49" charset="0"/>
              </a:rPr>
              <a:t>in</a:t>
            </a:r>
            <a:r>
              <a:rPr lang="en-US" sz="1600" b="1" dirty="0">
                <a:latin typeface="Courier New" panose="02070309020205020404" pitchFamily="49" charset="0"/>
                <a:cs typeface="Courier New" panose="02070309020205020404" pitchFamily="49" charset="0"/>
              </a:rPr>
              <a:t> </a:t>
            </a:r>
            <a:r>
              <a:rPr lang="en-US" sz="1600" b="1" dirty="0">
                <a:solidFill>
                  <a:srgbClr val="00B050"/>
                </a:solidFill>
                <a:latin typeface="Courier New" panose="02070309020205020404" pitchFamily="49" charset="0"/>
                <a:cs typeface="Courier New" panose="02070309020205020404" pitchFamily="49" charset="0"/>
              </a:rPr>
              <a:t>range</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itermax</a:t>
            </a:r>
            <a:r>
              <a:rPr lang="en-US" sz="1600" b="1" dirty="0">
                <a:latin typeface="Courier New" panose="02070309020205020404" pitchFamily="49" charset="0"/>
                <a:cs typeface="Courier New" panose="02070309020205020404" pitchFamily="49" charset="0"/>
              </a:rPr>
              <a:t>):</a:t>
            </a:r>
          </a:p>
          <a:p>
            <a:pPr marL="0" indent="0">
              <a:spcBef>
                <a:spcPts val="0"/>
              </a:spcBef>
              <a:buNone/>
            </a:pPr>
            <a:r>
              <a:rPr lang="en-US" sz="1600" b="1" dirty="0">
                <a:latin typeface="Courier New" panose="02070309020205020404" pitchFamily="49" charset="0"/>
                <a:cs typeface="Courier New" panose="02070309020205020404" pitchFamily="49" charset="0"/>
              </a:rPr>
              <a:t>        t[:]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r[:]</a:t>
            </a:r>
          </a:p>
          <a:p>
            <a:pPr marL="0" indent="0">
              <a:spcBef>
                <a:spcPts val="0"/>
              </a:spcBef>
              <a:buNone/>
            </a:pPr>
            <a:r>
              <a:rPr lang="en-US" sz="1600" b="1" dirty="0">
                <a:latin typeface="Courier New" panose="02070309020205020404" pitchFamily="49" charset="0"/>
                <a:cs typeface="Courier New" panose="02070309020205020404" pitchFamily="49" charset="0"/>
              </a:rPr>
              <a:t>        w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t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d</a:t>
            </a:r>
          </a:p>
          <a:p>
            <a:pPr marL="0" indent="0">
              <a:spcBef>
                <a:spcPts val="0"/>
              </a:spcBef>
              <a:buNone/>
            </a:pPr>
            <a:r>
              <a:rPr lang="en-US" sz="1600" b="1" dirty="0">
                <a:latin typeface="Courier New" panose="02070309020205020404" pitchFamily="49" charset="0"/>
                <a:cs typeface="Courier New" panose="02070309020205020404" pitchFamily="49" charset="0"/>
              </a:rPr>
              <a:t>        r[:]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a:t>
            </a:r>
            <a:r>
              <a:rPr lang="en-US" sz="1600" b="1" dirty="0">
                <a:solidFill>
                  <a:srgbClr val="00B050"/>
                </a:solidFill>
                <a:latin typeface="Courier New" panose="02070309020205020404" pitchFamily="49" charset="0"/>
                <a:cs typeface="Courier New" panose="02070309020205020404" pitchFamily="49" charset="0"/>
              </a:rPr>
              <a:t>1</a:t>
            </a:r>
            <a:r>
              <a:rPr lang="en-US" sz="1600" b="1" dirty="0">
                <a:latin typeface="Courier New" panose="02070309020205020404" pitchFamily="49" charset="0"/>
                <a:cs typeface="Courier New" panose="02070309020205020404" pitchFamily="49" charset="0"/>
              </a:rPr>
              <a:t>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damping)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n</a:t>
            </a:r>
          </a:p>
          <a:p>
            <a:pPr marL="0" indent="0">
              <a:spcBef>
                <a:spcPts val="0"/>
              </a:spcBef>
              <a:buNone/>
            </a:pP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w.vxm</a:t>
            </a:r>
            <a:r>
              <a:rPr lang="en-US" sz="1600" b="1" dirty="0">
                <a:latin typeface="Courier New" panose="02070309020205020404" pitchFamily="49" charset="0"/>
                <a:cs typeface="Courier New" panose="02070309020205020404" pitchFamily="49" charset="0"/>
              </a:rPr>
              <a:t>(A, out</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r, </a:t>
            </a:r>
            <a:r>
              <a:rPr lang="en-US" sz="1600" b="1" dirty="0" err="1">
                <a:latin typeface="Courier New" panose="02070309020205020404" pitchFamily="49" charset="0"/>
                <a:cs typeface="Courier New" panose="02070309020205020404" pitchFamily="49" charset="0"/>
              </a:rPr>
              <a:t>accum</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grb.types.FP32.PLUS,</a:t>
            </a:r>
            <a:br>
              <a:rPr lang="en-US" sz="1600" b="1" dirty="0">
                <a:latin typeface="Courier New" panose="02070309020205020404" pitchFamily="49" charset="0"/>
                <a:cs typeface="Courier New" panose="02070309020205020404" pitchFamily="49" charset="0"/>
              </a:rPr>
            </a:br>
            <a:r>
              <a:rPr lang="en-US" sz="1600" b="1" dirty="0">
                <a:latin typeface="Courier New" panose="02070309020205020404" pitchFamily="49" charset="0"/>
                <a:cs typeface="Courier New" panose="02070309020205020404" pitchFamily="49" charset="0"/>
              </a:rPr>
              <a:t>              semiring</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grb.types.FP32.PLUS_TIMES)</a:t>
            </a:r>
          </a:p>
          <a:p>
            <a:pPr marL="0" indent="0">
              <a:spcBef>
                <a:spcPts val="0"/>
              </a:spcBef>
              <a:buNone/>
            </a:pPr>
            <a:endParaRPr lang="en-US" sz="1600" b="1" dirty="0">
              <a:latin typeface="Courier New" panose="02070309020205020404" pitchFamily="49" charset="0"/>
              <a:cs typeface="Courier New" panose="02070309020205020404" pitchFamily="49" charset="0"/>
            </a:endParaRPr>
          </a:p>
          <a:p>
            <a:pPr marL="0" indent="0">
              <a:spcBef>
                <a:spcPts val="0"/>
              </a:spcBef>
              <a:buNone/>
            </a:pPr>
            <a:r>
              <a:rPr lang="en-US" sz="1600" b="1" dirty="0">
                <a:latin typeface="Courier New" panose="02070309020205020404" pitchFamily="49" charset="0"/>
                <a:cs typeface="Courier New" panose="02070309020205020404" pitchFamily="49" charset="0"/>
              </a:rPr>
              <a:t>        </a:t>
            </a:r>
            <a:r>
              <a:rPr lang="en-US" sz="1600" b="1" dirty="0">
                <a:solidFill>
                  <a:srgbClr val="008000"/>
                </a:solidFill>
                <a:latin typeface="Courier New" panose="02070309020205020404" pitchFamily="49" charset="0"/>
                <a:cs typeface="Courier New" panose="02070309020205020404" pitchFamily="49" charset="0"/>
              </a:rPr>
              <a:t># test for convergence </a:t>
            </a:r>
          </a:p>
          <a:p>
            <a:pPr marL="0" indent="0">
              <a:spcBef>
                <a:spcPts val="0"/>
              </a:spcBef>
              <a:buNone/>
            </a:pPr>
            <a:r>
              <a:rPr lang="en-US" sz="1600" b="1" dirty="0">
                <a:latin typeface="Courier New" panose="02070309020205020404" pitchFamily="49" charset="0"/>
                <a:cs typeface="Courier New" panose="02070309020205020404" pitchFamily="49" charset="0"/>
              </a:rPr>
              <a:t>        t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t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r</a:t>
            </a:r>
          </a:p>
          <a:p>
            <a:pPr marL="0" indent="0">
              <a:spcBef>
                <a:spcPts val="0"/>
              </a:spcBef>
              <a:buNone/>
            </a:pP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t.apply</a:t>
            </a:r>
            <a:r>
              <a:rPr lang="en-US" sz="1600" b="1" dirty="0">
                <a:latin typeface="Courier New" panose="02070309020205020404" pitchFamily="49" charset="0"/>
                <a:cs typeface="Courier New" panose="02070309020205020404" pitchFamily="49" charset="0"/>
              </a:rPr>
              <a:t>(grb.types.FP32.ABS, out</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t)</a:t>
            </a:r>
          </a:p>
          <a:p>
            <a:pPr marL="0" indent="0">
              <a:spcBef>
                <a:spcPts val="0"/>
              </a:spcBef>
              <a:buNone/>
            </a:pP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rdiff</a:t>
            </a:r>
            <a:r>
              <a:rPr lang="en-US" sz="1600" b="1" dirty="0">
                <a:latin typeface="Courier New" panose="02070309020205020404" pitchFamily="49" charset="0"/>
                <a:cs typeface="Courier New" panose="02070309020205020404" pitchFamily="49" charset="0"/>
              </a:rPr>
              <a:t>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t.reduce_float</a:t>
            </a:r>
            <a:r>
              <a:rPr lang="en-US" sz="1600" b="1" dirty="0">
                <a:latin typeface="Courier New" panose="02070309020205020404" pitchFamily="49" charset="0"/>
                <a:cs typeface="Courier New" panose="02070309020205020404" pitchFamily="49" charset="0"/>
              </a:rPr>
              <a:t>(grb.types.FP32.PLUS_MONOID)</a:t>
            </a:r>
          </a:p>
          <a:p>
            <a:pPr marL="0" indent="0">
              <a:spcBef>
                <a:spcPts val="0"/>
              </a:spcBef>
              <a:buNone/>
            </a:pPr>
            <a:r>
              <a:rPr lang="en-US" sz="1600" b="1" dirty="0">
                <a:latin typeface="Courier New" panose="02070309020205020404" pitchFamily="49" charset="0"/>
                <a:cs typeface="Courier New" panose="02070309020205020404" pitchFamily="49" charset="0"/>
              </a:rPr>
              <a:t>        </a:t>
            </a:r>
            <a:r>
              <a:rPr lang="en-US" sz="1600" b="1" dirty="0">
                <a:solidFill>
                  <a:srgbClr val="00B050"/>
                </a:solidFill>
                <a:latin typeface="Courier New" panose="02070309020205020404" pitchFamily="49" charset="0"/>
                <a:cs typeface="Courier New" panose="02070309020205020404" pitchFamily="49" charset="0"/>
              </a:rPr>
              <a:t>if</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rdiff</a:t>
            </a:r>
            <a:r>
              <a:rPr lang="en-US" sz="1600" b="1" dirty="0">
                <a:latin typeface="Courier New" panose="02070309020205020404" pitchFamily="49" charset="0"/>
                <a:cs typeface="Courier New" panose="02070309020205020404" pitchFamily="49" charset="0"/>
              </a:rPr>
              <a:t> </a:t>
            </a:r>
            <a:r>
              <a:rPr lang="en-US" sz="1600" b="1" dirty="0">
                <a:solidFill>
                  <a:srgbClr val="7030A0"/>
                </a:solidFill>
                <a:latin typeface="Courier New" panose="02070309020205020404" pitchFamily="49" charset="0"/>
                <a:cs typeface="Courier New" panose="02070309020205020404" pitchFamily="49" charset="0"/>
              </a:rPr>
              <a:t>&lt;=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tol</a:t>
            </a:r>
            <a:r>
              <a:rPr lang="en-US" sz="1600" b="1" dirty="0">
                <a:latin typeface="Courier New" panose="02070309020205020404" pitchFamily="49" charset="0"/>
                <a:cs typeface="Courier New" panose="02070309020205020404" pitchFamily="49" charset="0"/>
              </a:rPr>
              <a:t>:</a:t>
            </a:r>
          </a:p>
          <a:p>
            <a:pPr marL="0" indent="0">
              <a:spcBef>
                <a:spcPts val="0"/>
              </a:spcBef>
              <a:buNone/>
            </a:pPr>
            <a:r>
              <a:rPr lang="en-US" sz="1600" b="1" dirty="0">
                <a:latin typeface="Courier New" panose="02070309020205020404" pitchFamily="49" charset="0"/>
                <a:cs typeface="Courier New" panose="02070309020205020404" pitchFamily="49" charset="0"/>
              </a:rPr>
              <a:t>            </a:t>
            </a:r>
            <a:r>
              <a:rPr lang="en-US" sz="1600" b="1" dirty="0">
                <a:solidFill>
                  <a:srgbClr val="00B050"/>
                </a:solidFill>
                <a:latin typeface="Courier New" panose="02070309020205020404" pitchFamily="49" charset="0"/>
                <a:cs typeface="Courier New" panose="02070309020205020404" pitchFamily="49" charset="0"/>
              </a:rPr>
              <a:t>break</a:t>
            </a:r>
          </a:p>
          <a:p>
            <a:pPr marL="0" indent="0">
              <a:spcBef>
                <a:spcPts val="0"/>
              </a:spcBef>
              <a:buNone/>
            </a:pPr>
            <a:r>
              <a:rPr lang="en-US" sz="1600" b="1" dirty="0">
                <a:latin typeface="Courier New" panose="02070309020205020404" pitchFamily="49" charset="0"/>
                <a:cs typeface="Courier New" panose="02070309020205020404" pitchFamily="49" charset="0"/>
              </a:rPr>
              <a:t>    </a:t>
            </a:r>
            <a:r>
              <a:rPr lang="en-US" sz="1600" b="1" dirty="0">
                <a:solidFill>
                  <a:srgbClr val="00B050"/>
                </a:solidFill>
                <a:latin typeface="Courier New" panose="02070309020205020404" pitchFamily="49" charset="0"/>
                <a:cs typeface="Courier New" panose="02070309020205020404" pitchFamily="49" charset="0"/>
              </a:rPr>
              <a:t>return</a:t>
            </a:r>
            <a:r>
              <a:rPr lang="en-US" sz="1600" b="1" dirty="0">
                <a:latin typeface="Courier New" panose="02070309020205020404" pitchFamily="49" charset="0"/>
                <a:cs typeface="Courier New" panose="02070309020205020404" pitchFamily="49" charset="0"/>
              </a:rPr>
              <a:t> r</a:t>
            </a:r>
          </a:p>
        </p:txBody>
      </p:sp>
      <p:sp>
        <p:nvSpPr>
          <p:cNvPr id="4" name="Slide Number Placeholder 3">
            <a:extLst>
              <a:ext uri="{FF2B5EF4-FFF2-40B4-BE49-F238E27FC236}">
                <a16:creationId xmlns:a16="http://schemas.microsoft.com/office/drawing/2014/main" id="{96099601-BE5A-7146-9621-688B65E28564}"/>
              </a:ext>
            </a:extLst>
          </p:cNvPr>
          <p:cNvSpPr>
            <a:spLocks noGrp="1"/>
          </p:cNvSpPr>
          <p:nvPr>
            <p:ph type="sldNum" sz="quarter" idx="10"/>
          </p:nvPr>
        </p:nvSpPr>
        <p:spPr>
          <a:xfrm>
            <a:off x="8606119" y="6551613"/>
            <a:ext cx="537882" cy="304800"/>
          </a:xfrm>
        </p:spPr>
        <p:txBody>
          <a:bodyPr/>
          <a:lstStyle/>
          <a:p>
            <a:pPr algn="r">
              <a:defRPr/>
            </a:pPr>
            <a:fld id="{0C933AAA-F64E-4748-8A99-DCC60F15C72A}" type="slidenum">
              <a:rPr lang="en-US" smtClean="0">
                <a:solidFill>
                  <a:srgbClr val="000000"/>
                </a:solidFill>
                <a:ea typeface="ＭＳ Ｐゴシック" pitchFamily="34" charset="-128"/>
              </a:rPr>
              <a:pPr algn="r">
                <a:defRPr/>
              </a:pPr>
              <a:t>143</a:t>
            </a:fld>
            <a:endParaRPr lang="en-US" dirty="0">
              <a:solidFill>
                <a:srgbClr val="000000"/>
              </a:solidFill>
              <a:ea typeface="ＭＳ Ｐゴシック" pitchFamily="34" charset="-128"/>
            </a:endParaRPr>
          </a:p>
        </p:txBody>
      </p:sp>
    </p:spTree>
    <p:extLst>
      <p:ext uri="{BB962C8B-B14F-4D97-AF65-F5344CB8AC3E}">
        <p14:creationId xmlns:p14="http://schemas.microsoft.com/office/powerpoint/2010/main" val="467068028"/>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C2B6-446E-0943-B0FB-82B2E4AE9D17}"/>
              </a:ext>
            </a:extLst>
          </p:cNvPr>
          <p:cNvSpPr>
            <a:spLocks noGrp="1"/>
          </p:cNvSpPr>
          <p:nvPr>
            <p:ph type="title"/>
          </p:nvPr>
        </p:nvSpPr>
        <p:spPr>
          <a:xfrm>
            <a:off x="166688" y="27164"/>
            <a:ext cx="8237537" cy="889000"/>
          </a:xfrm>
        </p:spPr>
        <p:txBody>
          <a:bodyPr/>
          <a:lstStyle/>
          <a:p>
            <a:r>
              <a:rPr lang="en-US" dirty="0"/>
              <a:t>The </a:t>
            </a:r>
            <a:r>
              <a:rPr lang="en-US" dirty="0" err="1"/>
              <a:t>GraphBLAS</a:t>
            </a:r>
            <a:r>
              <a:rPr lang="en-US" dirty="0"/>
              <a:t> Operations of PageRank</a:t>
            </a:r>
          </a:p>
        </p:txBody>
      </p:sp>
      <p:sp>
        <p:nvSpPr>
          <p:cNvPr id="4" name="Slide Number Placeholder 3">
            <a:extLst>
              <a:ext uri="{FF2B5EF4-FFF2-40B4-BE49-F238E27FC236}">
                <a16:creationId xmlns:a16="http://schemas.microsoft.com/office/drawing/2014/main" id="{F2553680-84FE-1F40-BDA6-3D8448A7DC11}"/>
              </a:ext>
            </a:extLst>
          </p:cNvPr>
          <p:cNvSpPr>
            <a:spLocks noGrp="1"/>
          </p:cNvSpPr>
          <p:nvPr>
            <p:ph type="sldNum" sz="quarter" idx="10"/>
          </p:nvPr>
        </p:nvSpPr>
        <p:spPr>
          <a:xfrm>
            <a:off x="8618323" y="6470260"/>
            <a:ext cx="525677" cy="3048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144</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pic>
        <p:nvPicPr>
          <p:cNvPr id="6" name="Picture 5">
            <a:extLst>
              <a:ext uri="{FF2B5EF4-FFF2-40B4-BE49-F238E27FC236}">
                <a16:creationId xmlns:a16="http://schemas.microsoft.com/office/drawing/2014/main" id="{3C37BCA5-D0D7-1848-8A3D-12961887BD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220" y="487430"/>
            <a:ext cx="7213600" cy="5651500"/>
          </a:xfrm>
          <a:prstGeom prst="rect">
            <a:avLst/>
          </a:prstGeom>
        </p:spPr>
      </p:pic>
      <p:sp>
        <p:nvSpPr>
          <p:cNvPr id="7" name="Rectangle 6">
            <a:extLst>
              <a:ext uri="{FF2B5EF4-FFF2-40B4-BE49-F238E27FC236}">
                <a16:creationId xmlns:a16="http://schemas.microsoft.com/office/drawing/2014/main" id="{D9A9D4E4-1FA6-DC46-8F39-95A85F458566}"/>
              </a:ext>
            </a:extLst>
          </p:cNvPr>
          <p:cNvSpPr/>
          <p:nvPr/>
        </p:nvSpPr>
        <p:spPr bwMode="auto">
          <a:xfrm>
            <a:off x="504092" y="1487332"/>
            <a:ext cx="6977856" cy="309966"/>
          </a:xfrm>
          <a:prstGeom prst="rect">
            <a:avLst/>
          </a:prstGeom>
          <a:noFill/>
          <a:ln w="2857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Arial" pitchFamily="34" charset="0"/>
            </a:endParaRPr>
          </a:p>
        </p:txBody>
      </p:sp>
      <p:sp>
        <p:nvSpPr>
          <p:cNvPr id="8" name="Rectangle 7">
            <a:extLst>
              <a:ext uri="{FF2B5EF4-FFF2-40B4-BE49-F238E27FC236}">
                <a16:creationId xmlns:a16="http://schemas.microsoft.com/office/drawing/2014/main" id="{2500F64B-1065-334F-AAC8-DAF51F50A346}"/>
              </a:ext>
            </a:extLst>
          </p:cNvPr>
          <p:cNvSpPr/>
          <p:nvPr/>
        </p:nvSpPr>
        <p:spPr bwMode="auto">
          <a:xfrm>
            <a:off x="504092" y="5713372"/>
            <a:ext cx="6977856" cy="309966"/>
          </a:xfrm>
          <a:prstGeom prst="rect">
            <a:avLst/>
          </a:prstGeom>
          <a:noFill/>
          <a:ln w="2857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Arial" pitchFamily="34" charset="0"/>
            </a:endParaRPr>
          </a:p>
        </p:txBody>
      </p:sp>
      <p:sp>
        <p:nvSpPr>
          <p:cNvPr id="10" name="TextBox 9">
            <a:extLst>
              <a:ext uri="{FF2B5EF4-FFF2-40B4-BE49-F238E27FC236}">
                <a16:creationId xmlns:a16="http://schemas.microsoft.com/office/drawing/2014/main" id="{ADB761DA-D7D2-C147-9D2E-9E75104DEBD4}"/>
              </a:ext>
            </a:extLst>
          </p:cNvPr>
          <p:cNvSpPr txBox="1"/>
          <p:nvPr/>
        </p:nvSpPr>
        <p:spPr>
          <a:xfrm>
            <a:off x="7548664" y="2261665"/>
            <a:ext cx="1595335" cy="1477328"/>
          </a:xfrm>
          <a:prstGeom prst="rect">
            <a:avLst/>
          </a:prstGeom>
          <a:noFill/>
          <a:ln w="25400">
            <a:solidFill>
              <a:srgbClr val="0070C0"/>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We’ve expanded our repertoire of </a:t>
            </a:r>
            <a:r>
              <a:rPr kumimoji="0" lang="en-US" sz="1800" b="0"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GraphBLAS</a:t>
            </a: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 operations</a:t>
            </a:r>
          </a:p>
        </p:txBody>
      </p:sp>
      <p:sp>
        <p:nvSpPr>
          <p:cNvPr id="12" name="TextBox 11">
            <a:extLst>
              <a:ext uri="{FF2B5EF4-FFF2-40B4-BE49-F238E27FC236}">
                <a16:creationId xmlns:a16="http://schemas.microsoft.com/office/drawing/2014/main" id="{DE4B2E3D-1F95-2A45-A613-72B4582C6CEB}"/>
              </a:ext>
            </a:extLst>
          </p:cNvPr>
          <p:cNvSpPr txBox="1"/>
          <p:nvPr/>
        </p:nvSpPr>
        <p:spPr>
          <a:xfrm>
            <a:off x="-129185" y="6128729"/>
            <a:ext cx="8709360" cy="646331"/>
          </a:xfrm>
          <a:prstGeom prst="rect">
            <a:avLst/>
          </a:prstGeom>
          <a:noFill/>
          <a:ln>
            <a:no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The same conventions are used across all operations so the operations we did not cover are straightforward to pick up</a:t>
            </a:r>
          </a:p>
        </p:txBody>
      </p:sp>
      <p:sp>
        <p:nvSpPr>
          <p:cNvPr id="11" name="Rectangle 10">
            <a:extLst>
              <a:ext uri="{FF2B5EF4-FFF2-40B4-BE49-F238E27FC236}">
                <a16:creationId xmlns:a16="http://schemas.microsoft.com/office/drawing/2014/main" id="{28FCA832-BCE4-42B3-8BDD-4B37D0EEAB18}"/>
              </a:ext>
            </a:extLst>
          </p:cNvPr>
          <p:cNvSpPr/>
          <p:nvPr/>
        </p:nvSpPr>
        <p:spPr bwMode="auto">
          <a:xfrm>
            <a:off x="504092" y="2139088"/>
            <a:ext cx="6977856" cy="309966"/>
          </a:xfrm>
          <a:prstGeom prst="rect">
            <a:avLst/>
          </a:prstGeom>
          <a:noFill/>
          <a:ln w="2857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Arial" pitchFamily="34" charset="0"/>
            </a:endParaRPr>
          </a:p>
        </p:txBody>
      </p:sp>
      <p:sp>
        <p:nvSpPr>
          <p:cNvPr id="13" name="Rectangle 12">
            <a:extLst>
              <a:ext uri="{FF2B5EF4-FFF2-40B4-BE49-F238E27FC236}">
                <a16:creationId xmlns:a16="http://schemas.microsoft.com/office/drawing/2014/main" id="{9A6BEF8F-8507-4EB6-9326-51B75283ACFE}"/>
              </a:ext>
            </a:extLst>
          </p:cNvPr>
          <p:cNvSpPr/>
          <p:nvPr/>
        </p:nvSpPr>
        <p:spPr bwMode="auto">
          <a:xfrm>
            <a:off x="504092" y="3042780"/>
            <a:ext cx="6977856" cy="309966"/>
          </a:xfrm>
          <a:prstGeom prst="rect">
            <a:avLst/>
          </a:prstGeom>
          <a:noFill/>
          <a:ln w="2857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Arial" pitchFamily="34" charset="0"/>
            </a:endParaRPr>
          </a:p>
        </p:txBody>
      </p:sp>
      <p:sp>
        <p:nvSpPr>
          <p:cNvPr id="14" name="Rectangle 13">
            <a:extLst>
              <a:ext uri="{FF2B5EF4-FFF2-40B4-BE49-F238E27FC236}">
                <a16:creationId xmlns:a16="http://schemas.microsoft.com/office/drawing/2014/main" id="{FB601985-A0A0-4CA7-AB7F-C8E27B19A496}"/>
              </a:ext>
            </a:extLst>
          </p:cNvPr>
          <p:cNvSpPr/>
          <p:nvPr/>
        </p:nvSpPr>
        <p:spPr bwMode="auto">
          <a:xfrm>
            <a:off x="504092" y="3629675"/>
            <a:ext cx="6977856" cy="309966"/>
          </a:xfrm>
          <a:prstGeom prst="rect">
            <a:avLst/>
          </a:prstGeom>
          <a:noFill/>
          <a:ln w="2857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Arial" pitchFamily="34" charset="0"/>
            </a:endParaRPr>
          </a:p>
        </p:txBody>
      </p:sp>
      <p:sp>
        <p:nvSpPr>
          <p:cNvPr id="15" name="Rectangle 14">
            <a:extLst>
              <a:ext uri="{FF2B5EF4-FFF2-40B4-BE49-F238E27FC236}">
                <a16:creationId xmlns:a16="http://schemas.microsoft.com/office/drawing/2014/main" id="{9E2D4FD3-9582-438F-8C02-D930E71338DF}"/>
              </a:ext>
            </a:extLst>
          </p:cNvPr>
          <p:cNvSpPr/>
          <p:nvPr/>
        </p:nvSpPr>
        <p:spPr bwMode="auto">
          <a:xfrm>
            <a:off x="504092" y="4242510"/>
            <a:ext cx="6977856" cy="309966"/>
          </a:xfrm>
          <a:prstGeom prst="rect">
            <a:avLst/>
          </a:prstGeom>
          <a:noFill/>
          <a:ln w="2857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Arial" pitchFamily="34" charset="0"/>
            </a:endParaRPr>
          </a:p>
        </p:txBody>
      </p:sp>
    </p:spTree>
    <p:extLst>
      <p:ext uri="{BB962C8B-B14F-4D97-AF65-F5344CB8AC3E}">
        <p14:creationId xmlns:p14="http://schemas.microsoft.com/office/powerpoint/2010/main" val="3382620584"/>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69DC4-8277-434C-81D5-A89E2A390BB8}"/>
              </a:ext>
            </a:extLst>
          </p:cNvPr>
          <p:cNvSpPr>
            <a:spLocks noGrp="1"/>
          </p:cNvSpPr>
          <p:nvPr>
            <p:ph type="title"/>
          </p:nvPr>
        </p:nvSpPr>
        <p:spPr/>
        <p:txBody>
          <a:bodyPr/>
          <a:lstStyle/>
          <a:p>
            <a:r>
              <a:rPr lang="en-US" dirty="0"/>
              <a:t>Conclusion and next steps</a:t>
            </a:r>
          </a:p>
        </p:txBody>
      </p:sp>
      <p:sp>
        <p:nvSpPr>
          <p:cNvPr id="3" name="Content Placeholder 2">
            <a:extLst>
              <a:ext uri="{FF2B5EF4-FFF2-40B4-BE49-F238E27FC236}">
                <a16:creationId xmlns:a16="http://schemas.microsoft.com/office/drawing/2014/main" id="{ABE8FE02-1320-3046-9949-83F1A6F6B28D}"/>
              </a:ext>
            </a:extLst>
          </p:cNvPr>
          <p:cNvSpPr>
            <a:spLocks noGrp="1"/>
          </p:cNvSpPr>
          <p:nvPr>
            <p:ph idx="1"/>
          </p:nvPr>
        </p:nvSpPr>
        <p:spPr>
          <a:xfrm>
            <a:off x="377031" y="774036"/>
            <a:ext cx="8237537" cy="1659240"/>
          </a:xfrm>
        </p:spPr>
        <p:txBody>
          <a:bodyPr/>
          <a:lstStyle/>
          <a:p>
            <a:r>
              <a:rPr lang="en-US" dirty="0"/>
              <a:t>The GraphBLAS define a standard API for “Graph Algorithms in the Language of Linear Algebra”.</a:t>
            </a:r>
          </a:p>
          <a:p>
            <a:r>
              <a:rPr lang="en-US" dirty="0"/>
              <a:t>A wide range of algorithms are variations of the basic breadth first traversal for a graph.</a:t>
            </a:r>
          </a:p>
          <a:p>
            <a:pPr lvl="1"/>
            <a:endParaRPr lang="en-US" dirty="0"/>
          </a:p>
        </p:txBody>
      </p:sp>
      <p:sp>
        <p:nvSpPr>
          <p:cNvPr id="4" name="Slide Number Placeholder 3">
            <a:extLst>
              <a:ext uri="{FF2B5EF4-FFF2-40B4-BE49-F238E27FC236}">
                <a16:creationId xmlns:a16="http://schemas.microsoft.com/office/drawing/2014/main" id="{6D166FBE-DF46-9647-ABCD-6F75B82046B2}"/>
              </a:ext>
            </a:extLst>
          </p:cNvPr>
          <p:cNvSpPr>
            <a:spLocks noGrp="1"/>
          </p:cNvSpPr>
          <p:nvPr>
            <p:ph type="sldNum" sz="quarter" idx="10"/>
          </p:nvPr>
        </p:nvSpPr>
        <p:spPr>
          <a:xfrm>
            <a:off x="8614569" y="6551612"/>
            <a:ext cx="529432" cy="306387"/>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145</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pic>
        <p:nvPicPr>
          <p:cNvPr id="5" name="Picture 2">
            <a:extLst>
              <a:ext uri="{FF2B5EF4-FFF2-40B4-BE49-F238E27FC236}">
                <a16:creationId xmlns:a16="http://schemas.microsoft.com/office/drawing/2014/main" id="{6F67D0DD-F4CB-8B4F-BF54-191F346359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9509" y="3057737"/>
            <a:ext cx="2074104" cy="29743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Content Placeholder 2">
            <a:extLst>
              <a:ext uri="{FF2B5EF4-FFF2-40B4-BE49-F238E27FC236}">
                <a16:creationId xmlns:a16="http://schemas.microsoft.com/office/drawing/2014/main" id="{9DA497FB-432C-6545-93F1-6A3D0E5F5DEA}"/>
              </a:ext>
            </a:extLst>
          </p:cNvPr>
          <p:cNvSpPr txBox="1">
            <a:spLocks/>
          </p:cNvSpPr>
          <p:nvPr/>
        </p:nvSpPr>
        <p:spPr bwMode="auto">
          <a:xfrm>
            <a:off x="377030" y="2433069"/>
            <a:ext cx="6392479" cy="359902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225425" marR="0" lvl="0" indent="-225425" algn="l" defTabSz="914400" rtl="0" eaLnBrk="0" fontAlgn="base" latinLnBrk="0" hangingPunct="0">
              <a:lnSpc>
                <a:spcPct val="100000"/>
              </a:lnSpc>
              <a:spcBef>
                <a:spcPct val="20000"/>
              </a:spcBef>
              <a:spcAft>
                <a:spcPct val="0"/>
              </a:spcAft>
              <a:buClrTx/>
              <a:buSzTx/>
              <a:buFontTx/>
              <a:buChar char="•"/>
              <a:tabLst/>
              <a:defRPr/>
            </a:pPr>
            <a:r>
              <a:rPr kumimoji="0" lang="en-US" sz="2400" b="0" i="0" u="none" strike="noStrike" kern="0" cap="none" spc="0" normalizeH="0" baseline="0" noProof="0" dirty="0">
                <a:ln>
                  <a:noFill/>
                </a:ln>
                <a:solidFill>
                  <a:srgbClr val="000000"/>
                </a:solidFill>
                <a:effectLst/>
                <a:uLnTx/>
                <a:uFillTx/>
                <a:latin typeface="Arial" pitchFamily="34" charset="0"/>
                <a:ea typeface="+mn-ea"/>
                <a:cs typeface="+mn-cs"/>
              </a:rPr>
              <a:t>To reach </a:t>
            </a:r>
            <a:r>
              <a:rPr kumimoji="0" lang="en-US" sz="2400" b="0" i="0" u="none" strike="noStrike" kern="0" cap="none" spc="0" normalizeH="0" baseline="0" noProof="0" dirty="0" err="1">
                <a:ln>
                  <a:noFill/>
                </a:ln>
                <a:solidFill>
                  <a:srgbClr val="000000"/>
                </a:solidFill>
                <a:effectLst/>
                <a:uLnTx/>
                <a:uFillTx/>
                <a:latin typeface="Arial" pitchFamily="34" charset="0"/>
                <a:ea typeface="+mn-ea"/>
                <a:cs typeface="+mn-cs"/>
              </a:rPr>
              <a:t>GraphBLAS</a:t>
            </a:r>
            <a:r>
              <a:rPr kumimoji="0" lang="en-US" sz="2400" b="0" i="0" u="none" strike="noStrike" kern="0" cap="none" spc="0" normalizeH="0" baseline="0" noProof="0" dirty="0">
                <a:ln>
                  <a:noFill/>
                </a:ln>
                <a:solidFill>
                  <a:srgbClr val="000000"/>
                </a:solidFill>
                <a:effectLst/>
                <a:uLnTx/>
                <a:uFillTx/>
                <a:latin typeface="Arial" pitchFamily="34" charset="0"/>
                <a:ea typeface="+mn-ea"/>
                <a:cs typeface="+mn-cs"/>
              </a:rPr>
              <a:t> mastery</a:t>
            </a:r>
          </a:p>
          <a:p>
            <a:pPr marL="576263" marR="0" lvl="1" indent="-236538" algn="l" defTabSz="914400" rtl="0" eaLnBrk="0" fontAlgn="base" latinLnBrk="0" hangingPunct="0">
              <a:lnSpc>
                <a:spcPct val="100000"/>
              </a:lnSpc>
              <a:spcBef>
                <a:spcPct val="20000"/>
              </a:spcBef>
              <a:spcAft>
                <a:spcPct val="0"/>
              </a:spcAft>
              <a:buClrTx/>
              <a:buSzTx/>
              <a:buFont typeface="Verdana" pitchFamily="34" charset="0"/>
              <a:buChar char="–"/>
              <a:tabLst/>
              <a:defRPr/>
            </a:pPr>
            <a:r>
              <a:rPr kumimoji="0" lang="en-US" sz="2000" b="0" i="0" u="none" strike="noStrike" kern="0" cap="none" spc="0" normalizeH="0" baseline="0" noProof="0" dirty="0">
                <a:ln>
                  <a:noFill/>
                </a:ln>
                <a:solidFill>
                  <a:srgbClr val="000000"/>
                </a:solidFill>
                <a:effectLst/>
                <a:uLnTx/>
                <a:uFillTx/>
                <a:latin typeface="Arial" pitchFamily="34" charset="0"/>
                <a:ea typeface="+mn-ea"/>
                <a:cs typeface="Arial" pitchFamily="34" charset="0"/>
              </a:rPr>
              <a:t>Attend the Graph Architectures Programming and Learning (</a:t>
            </a:r>
            <a:r>
              <a:rPr kumimoji="0" lang="en-US" sz="2000" b="0" i="0" u="none" strike="noStrike" kern="0" cap="none" spc="0" normalizeH="0" baseline="0" noProof="0" dirty="0" err="1">
                <a:ln>
                  <a:noFill/>
                </a:ln>
                <a:solidFill>
                  <a:srgbClr val="000000"/>
                </a:solidFill>
                <a:effectLst/>
                <a:uLnTx/>
                <a:uFillTx/>
                <a:latin typeface="Arial" pitchFamily="34" charset="0"/>
                <a:ea typeface="+mn-ea"/>
                <a:cs typeface="Arial" pitchFamily="34" charset="0"/>
              </a:rPr>
              <a:t>GrAPL</a:t>
            </a:r>
            <a:r>
              <a:rPr kumimoji="0" lang="en-US" sz="2000" b="0" i="0" u="none" strike="noStrike" kern="0" cap="none" spc="0" normalizeH="0" baseline="0" noProof="0" dirty="0">
                <a:ln>
                  <a:noFill/>
                </a:ln>
                <a:solidFill>
                  <a:srgbClr val="000000"/>
                </a:solidFill>
                <a:effectLst/>
                <a:uLnTx/>
                <a:uFillTx/>
                <a:latin typeface="Arial" pitchFamily="34" charset="0"/>
                <a:ea typeface="+mn-ea"/>
                <a:cs typeface="Arial" pitchFamily="34" charset="0"/>
              </a:rPr>
              <a:t>) workshop at IPDPS</a:t>
            </a:r>
          </a:p>
          <a:p>
            <a:pPr marL="576263" marR="0" lvl="1" indent="-236538" algn="l" defTabSz="914400" rtl="0" eaLnBrk="0" fontAlgn="base" latinLnBrk="0" hangingPunct="0">
              <a:lnSpc>
                <a:spcPct val="100000"/>
              </a:lnSpc>
              <a:spcBef>
                <a:spcPct val="20000"/>
              </a:spcBef>
              <a:spcAft>
                <a:spcPct val="0"/>
              </a:spcAft>
              <a:buClrTx/>
              <a:buSzTx/>
              <a:buFont typeface="Verdana" pitchFamily="34" charset="0"/>
              <a:buChar char="–"/>
              <a:tabLst/>
              <a:defRPr/>
            </a:pPr>
            <a:r>
              <a:rPr kumimoji="0" lang="en-US" sz="2000" b="0" i="0" u="none" strike="noStrike" kern="0" cap="none" spc="0" normalizeH="0" baseline="0" noProof="0" dirty="0">
                <a:ln>
                  <a:noFill/>
                </a:ln>
                <a:solidFill>
                  <a:srgbClr val="000000"/>
                </a:solidFill>
                <a:effectLst/>
                <a:uLnTx/>
                <a:uFillTx/>
                <a:latin typeface="Arial" pitchFamily="34" charset="0"/>
                <a:ea typeface="+mn-ea"/>
                <a:cs typeface="Arial" pitchFamily="34" charset="0"/>
              </a:rPr>
              <a:t>Attend GraphBLAS </a:t>
            </a:r>
            <a:r>
              <a:rPr kumimoji="0" lang="en-US" sz="2000" b="0" i="0" u="none" strike="noStrike" kern="0" cap="none" spc="0" normalizeH="0" baseline="0" noProof="0" dirty="0" err="1">
                <a:ln>
                  <a:noFill/>
                </a:ln>
                <a:solidFill>
                  <a:srgbClr val="000000"/>
                </a:solidFill>
                <a:effectLst/>
                <a:uLnTx/>
                <a:uFillTx/>
                <a:latin typeface="Arial" pitchFamily="34" charset="0"/>
                <a:ea typeface="+mn-ea"/>
                <a:cs typeface="Arial" pitchFamily="34" charset="0"/>
              </a:rPr>
              <a:t>BoFs</a:t>
            </a:r>
            <a:r>
              <a:rPr kumimoji="0" lang="en-US" sz="2000" b="0" i="0" u="none" strike="noStrike" kern="0" cap="none" spc="0" normalizeH="0" baseline="0" noProof="0" dirty="0">
                <a:ln>
                  <a:noFill/>
                </a:ln>
                <a:solidFill>
                  <a:srgbClr val="000000"/>
                </a:solidFill>
                <a:effectLst/>
                <a:uLnTx/>
                <a:uFillTx/>
                <a:latin typeface="Arial" pitchFamily="34" charset="0"/>
                <a:ea typeface="+mn-ea"/>
                <a:cs typeface="Arial" pitchFamily="34" charset="0"/>
              </a:rPr>
              <a:t> at HPEC and Supercomputing</a:t>
            </a:r>
          </a:p>
          <a:p>
            <a:pPr marL="576263" marR="0" lvl="1" indent="-236538" algn="l" defTabSz="914400" rtl="0" eaLnBrk="0" fontAlgn="base" latinLnBrk="0" hangingPunct="0">
              <a:lnSpc>
                <a:spcPct val="100000"/>
              </a:lnSpc>
              <a:spcBef>
                <a:spcPct val="20000"/>
              </a:spcBef>
              <a:spcAft>
                <a:spcPct val="0"/>
              </a:spcAft>
              <a:buClrTx/>
              <a:buSzTx/>
              <a:buFont typeface="Verdana" pitchFamily="34" charset="0"/>
              <a:buChar char="–"/>
              <a:tabLst/>
              <a:defRPr/>
            </a:pPr>
            <a:r>
              <a:rPr kumimoji="0" lang="en-US" sz="2000" b="0" i="0" u="none" strike="noStrike" kern="0" cap="none" spc="0" normalizeH="0" baseline="0" noProof="0" dirty="0">
                <a:ln>
                  <a:noFill/>
                </a:ln>
                <a:solidFill>
                  <a:srgbClr val="000000"/>
                </a:solidFill>
                <a:effectLst/>
                <a:uLnTx/>
                <a:uFillTx/>
                <a:latin typeface="Arial" pitchFamily="34" charset="0"/>
                <a:ea typeface="+mn-ea"/>
                <a:cs typeface="Arial" pitchFamily="34" charset="0"/>
              </a:rPr>
              <a:t>Explore the challenge problems included with this tutorial</a:t>
            </a:r>
          </a:p>
          <a:p>
            <a:pPr marL="576263" marR="0" lvl="1" indent="-236538" algn="l" defTabSz="914400" rtl="0" eaLnBrk="0" fontAlgn="base" latinLnBrk="0" hangingPunct="0">
              <a:lnSpc>
                <a:spcPct val="100000"/>
              </a:lnSpc>
              <a:spcBef>
                <a:spcPct val="20000"/>
              </a:spcBef>
              <a:spcAft>
                <a:spcPct val="0"/>
              </a:spcAft>
              <a:buClrTx/>
              <a:buSzTx/>
              <a:buFont typeface="Verdana" pitchFamily="34" charset="0"/>
              <a:buChar char="–"/>
              <a:tabLst/>
              <a:defRPr/>
            </a:pPr>
            <a:r>
              <a:rPr kumimoji="0" lang="en-US" sz="2000" b="0" i="0" u="none" strike="noStrike" kern="0" cap="none" spc="0" normalizeH="0" baseline="0" noProof="0" dirty="0">
                <a:ln>
                  <a:noFill/>
                </a:ln>
                <a:solidFill>
                  <a:srgbClr val="000000"/>
                </a:solidFill>
                <a:effectLst/>
                <a:uLnTx/>
                <a:uFillTx/>
                <a:latin typeface="Arial" pitchFamily="34" charset="0"/>
                <a:ea typeface="+mn-ea"/>
                <a:cs typeface="Arial" pitchFamily="34" charset="0"/>
              </a:rPr>
              <a:t>Work through the algorithms in the Graph book </a:t>
            </a:r>
            <a:r>
              <a:rPr kumimoji="0" lang="en-US" sz="2000" b="0" i="0" u="none" strike="noStrike" kern="0" cap="none" spc="0" normalizeH="0" baseline="0" noProof="0" dirty="0">
                <a:ln>
                  <a:noFill/>
                </a:ln>
                <a:solidFill>
                  <a:srgbClr val="000000"/>
                </a:solidFill>
                <a:effectLst/>
                <a:uLnTx/>
                <a:uFillTx/>
                <a:latin typeface="Arial" pitchFamily="34" charset="0"/>
                <a:ea typeface="+mn-ea"/>
                <a:cs typeface="Arial" pitchFamily="34" charset="0"/>
                <a:sym typeface="Wingdings" pitchFamily="2" charset="2"/>
              </a:rPr>
              <a:t></a:t>
            </a:r>
          </a:p>
          <a:p>
            <a:pPr marL="576263" marR="0" lvl="1" indent="-236538" algn="l" defTabSz="914400" rtl="0" eaLnBrk="0" fontAlgn="base" latinLnBrk="0" hangingPunct="0">
              <a:lnSpc>
                <a:spcPct val="100000"/>
              </a:lnSpc>
              <a:spcBef>
                <a:spcPct val="20000"/>
              </a:spcBef>
              <a:spcAft>
                <a:spcPct val="0"/>
              </a:spcAft>
              <a:buClrTx/>
              <a:buSzTx/>
              <a:buFont typeface="Verdana" pitchFamily="34" charset="0"/>
              <a:buChar char="–"/>
              <a:tabLst/>
              <a:defRPr/>
            </a:pPr>
            <a:endParaRPr kumimoji="0" lang="en-US" sz="20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a:p>
            <a:pPr marL="576263" marR="0" lvl="1" indent="-236538" algn="l" defTabSz="914400" rtl="0" eaLnBrk="0" fontAlgn="base" latinLnBrk="0" hangingPunct="0">
              <a:lnSpc>
                <a:spcPct val="100000"/>
              </a:lnSpc>
              <a:spcBef>
                <a:spcPct val="20000"/>
              </a:spcBef>
              <a:spcAft>
                <a:spcPct val="0"/>
              </a:spcAft>
              <a:buClrTx/>
              <a:buSzTx/>
              <a:buFont typeface="Verdana" pitchFamily="34" charset="0"/>
              <a:buChar char="–"/>
              <a:tabLst/>
              <a:defRPr/>
            </a:pPr>
            <a:endParaRPr kumimoji="0" lang="en-US" sz="20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4253782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8B1E-D375-3640-BC0A-705E4FF525E5}"/>
              </a:ext>
            </a:extLst>
          </p:cNvPr>
          <p:cNvSpPr>
            <a:spLocks noGrp="1"/>
          </p:cNvSpPr>
          <p:nvPr>
            <p:ph type="title"/>
          </p:nvPr>
        </p:nvSpPr>
        <p:spPr/>
        <p:txBody>
          <a:bodyPr/>
          <a:lstStyle/>
          <a:p>
            <a:r>
              <a:rPr lang="en-US" dirty="0"/>
              <a:t>Appendices</a:t>
            </a:r>
          </a:p>
        </p:txBody>
      </p:sp>
      <p:sp>
        <p:nvSpPr>
          <p:cNvPr id="3" name="Content Placeholder 2">
            <a:extLst>
              <a:ext uri="{FF2B5EF4-FFF2-40B4-BE49-F238E27FC236}">
                <a16:creationId xmlns:a16="http://schemas.microsoft.com/office/drawing/2014/main" id="{1F6FFE55-2A71-0F4C-85A6-109EFB0B6B3A}"/>
              </a:ext>
            </a:extLst>
          </p:cNvPr>
          <p:cNvSpPr>
            <a:spLocks noGrp="1"/>
          </p:cNvSpPr>
          <p:nvPr>
            <p:ph idx="1"/>
          </p:nvPr>
        </p:nvSpPr>
        <p:spPr>
          <a:xfrm>
            <a:off x="778342" y="1141413"/>
            <a:ext cx="8157839" cy="4840287"/>
          </a:xfrm>
        </p:spPr>
        <p:txBody>
          <a:bodyPr/>
          <a:lstStyle/>
          <a:p>
            <a:r>
              <a:rPr lang="en-US" dirty="0" err="1"/>
              <a:t>MxM</a:t>
            </a:r>
            <a:r>
              <a:rPr lang="en-US" dirty="0"/>
              <a:t>: the low-level details of the </a:t>
            </a:r>
            <a:r>
              <a:rPr lang="en-US" dirty="0" err="1"/>
              <a:t>GraphBLAS</a:t>
            </a:r>
            <a:r>
              <a:rPr lang="en-US" dirty="0"/>
              <a:t> operations</a:t>
            </a:r>
          </a:p>
          <a:p>
            <a:r>
              <a:rPr lang="en-US" dirty="0"/>
              <a:t>Common patterns for algorithmic reasoning</a:t>
            </a:r>
          </a:p>
          <a:p>
            <a:r>
              <a:rPr lang="en-US" dirty="0"/>
              <a:t>Challenge Problems: </a:t>
            </a:r>
          </a:p>
          <a:p>
            <a:pPr lvl="1"/>
            <a:r>
              <a:rPr lang="en-US" dirty="0"/>
              <a:t>Some key algorithms with the </a:t>
            </a:r>
            <a:r>
              <a:rPr lang="en-US" dirty="0" err="1"/>
              <a:t>GraphBLAS</a:t>
            </a:r>
            <a:endParaRPr lang="en-US" dirty="0"/>
          </a:p>
          <a:p>
            <a:r>
              <a:rPr lang="en-US" dirty="0"/>
              <a:t>Reference materials</a:t>
            </a:r>
          </a:p>
        </p:txBody>
      </p:sp>
      <p:sp>
        <p:nvSpPr>
          <p:cNvPr id="4" name="Slide Number Placeholder 3">
            <a:extLst>
              <a:ext uri="{FF2B5EF4-FFF2-40B4-BE49-F238E27FC236}">
                <a16:creationId xmlns:a16="http://schemas.microsoft.com/office/drawing/2014/main" id="{47A0324B-610E-A749-B17A-8FD7E6D791BD}"/>
              </a:ext>
            </a:extLst>
          </p:cNvPr>
          <p:cNvSpPr>
            <a:spLocks noGrp="1"/>
          </p:cNvSpPr>
          <p:nvPr>
            <p:ph type="sldNum" sz="quarter" idx="10"/>
          </p:nvPr>
        </p:nvSpPr>
        <p:spPr>
          <a:xfrm>
            <a:off x="8521701" y="6551612"/>
            <a:ext cx="622300" cy="306387"/>
          </a:xfrm>
        </p:spPr>
        <p:txBody>
          <a:bodyPr/>
          <a:lstStyle/>
          <a:p>
            <a:pPr>
              <a:defRPr/>
            </a:pPr>
            <a:fld id="{0C933AAA-F64E-4748-8A99-DCC60F15C72A}" type="slidenum">
              <a:rPr lang="en-US" smtClean="0">
                <a:solidFill>
                  <a:srgbClr val="000000"/>
                </a:solidFill>
                <a:ea typeface="ＭＳ Ｐゴシック" pitchFamily="34" charset="-128"/>
              </a:rPr>
              <a:pPr>
                <a:defRPr/>
              </a:pPr>
              <a:t>146</a:t>
            </a:fld>
            <a:endParaRPr lang="en-US" dirty="0">
              <a:solidFill>
                <a:srgbClr val="000000"/>
              </a:solidFill>
              <a:ea typeface="ＭＳ Ｐゴシック" pitchFamily="34" charset="-128"/>
            </a:endParaRPr>
          </a:p>
        </p:txBody>
      </p:sp>
      <p:sp>
        <p:nvSpPr>
          <p:cNvPr id="5" name="Right Arrow 4">
            <a:extLst>
              <a:ext uri="{FF2B5EF4-FFF2-40B4-BE49-F238E27FC236}">
                <a16:creationId xmlns:a16="http://schemas.microsoft.com/office/drawing/2014/main" id="{8D529648-ED84-2A44-9090-39261BC0CCCB}"/>
              </a:ext>
            </a:extLst>
          </p:cNvPr>
          <p:cNvSpPr/>
          <p:nvPr/>
        </p:nvSpPr>
        <p:spPr bwMode="auto">
          <a:xfrm>
            <a:off x="166688" y="1155658"/>
            <a:ext cx="497305" cy="346659"/>
          </a:xfrm>
          <a:prstGeom prst="rightArrow">
            <a:avLst/>
          </a:prstGeom>
          <a:solidFill>
            <a:srgbClr val="7030A0"/>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2614870923"/>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E8650-0ED6-1B4F-AEB0-FF2162796CBB}"/>
              </a:ext>
            </a:extLst>
          </p:cNvPr>
          <p:cNvSpPr>
            <a:spLocks noGrp="1"/>
          </p:cNvSpPr>
          <p:nvPr>
            <p:ph type="title"/>
          </p:nvPr>
        </p:nvSpPr>
        <p:spPr/>
        <p:txBody>
          <a:bodyPr/>
          <a:lstStyle/>
          <a:p>
            <a:r>
              <a:rPr lang="en-US" dirty="0" err="1"/>
              <a:t>GraphBLAS</a:t>
            </a:r>
            <a:r>
              <a:rPr lang="en-US" dirty="0"/>
              <a:t>: details of operations</a:t>
            </a:r>
          </a:p>
        </p:txBody>
      </p:sp>
      <p:sp>
        <p:nvSpPr>
          <p:cNvPr id="3" name="Content Placeholder 2">
            <a:extLst>
              <a:ext uri="{FF2B5EF4-FFF2-40B4-BE49-F238E27FC236}">
                <a16:creationId xmlns:a16="http://schemas.microsoft.com/office/drawing/2014/main" id="{D792ABB9-A90E-B84F-9CBC-3961D8858624}"/>
              </a:ext>
            </a:extLst>
          </p:cNvPr>
          <p:cNvSpPr>
            <a:spLocks noGrp="1"/>
          </p:cNvSpPr>
          <p:nvPr>
            <p:ph idx="1"/>
          </p:nvPr>
        </p:nvSpPr>
        <p:spPr/>
        <p:txBody>
          <a:bodyPr/>
          <a:lstStyle/>
          <a:p>
            <a:r>
              <a:rPr lang="en-US" dirty="0"/>
              <a:t>When you read the </a:t>
            </a:r>
            <a:r>
              <a:rPr lang="en-US" dirty="0" err="1"/>
              <a:t>GraphBLAS</a:t>
            </a:r>
            <a:r>
              <a:rPr lang="en-US" dirty="0"/>
              <a:t> C API specification, the operations are described in a manner that may seem obtuse.</a:t>
            </a:r>
          </a:p>
          <a:p>
            <a:r>
              <a:rPr lang="en-US" dirty="0"/>
              <a:t>The definitions, however, are presented in this way for good reasons:</a:t>
            </a:r>
          </a:p>
          <a:p>
            <a:pPr lvl="1"/>
            <a:r>
              <a:rPr lang="en-US" dirty="0"/>
              <a:t> to cover the full range of variations exposed by the various arguments and to express the operation without ever specifying the undefined elements (i.e. the “zeros” of the semiring).</a:t>
            </a:r>
          </a:p>
          <a:p>
            <a:pPr lvl="1"/>
            <a:r>
              <a:rPr lang="en-US" dirty="0"/>
              <a:t>To avoid any reference to the non-stored elements of the sparse matrix.  In sparse arrays, the undefined elements are usually assumed to be the ”zero of the semiring”.   By defining the operations without any reference to those “un-stored values”, we can freely change the semirings between operations without having to update the un-stored elements.</a:t>
            </a:r>
          </a:p>
        </p:txBody>
      </p:sp>
      <p:sp>
        <p:nvSpPr>
          <p:cNvPr id="4" name="Slide Number Placeholder 3">
            <a:extLst>
              <a:ext uri="{FF2B5EF4-FFF2-40B4-BE49-F238E27FC236}">
                <a16:creationId xmlns:a16="http://schemas.microsoft.com/office/drawing/2014/main" id="{4A5DF7F8-E05E-F843-9ED6-176B0F55F4F4}"/>
              </a:ext>
            </a:extLst>
          </p:cNvPr>
          <p:cNvSpPr>
            <a:spLocks noGrp="1"/>
          </p:cNvSpPr>
          <p:nvPr>
            <p:ph type="sldNum" sz="quarter" idx="10"/>
          </p:nvPr>
        </p:nvSpPr>
        <p:spPr>
          <a:xfrm>
            <a:off x="8534401" y="6551612"/>
            <a:ext cx="609600" cy="306387"/>
          </a:xfrm>
        </p:spPr>
        <p:txBody>
          <a:bodyPr/>
          <a:lstStyle/>
          <a:p>
            <a:pPr>
              <a:defRPr/>
            </a:pPr>
            <a:fld id="{0C933AAA-F64E-4748-8A99-DCC60F15C72A}" type="slidenum">
              <a:rPr lang="en-US" smtClean="0">
                <a:solidFill>
                  <a:srgbClr val="000000"/>
                </a:solidFill>
                <a:ea typeface="ＭＳ Ｐゴシック" pitchFamily="34" charset="-128"/>
              </a:rPr>
              <a:pPr>
                <a:defRPr/>
              </a:pPr>
              <a:t>147</a:t>
            </a:fld>
            <a:endParaRPr lang="en-US" dirty="0">
              <a:solidFill>
                <a:srgbClr val="000000"/>
              </a:solidFill>
              <a:ea typeface="ＭＳ Ｐゴシック" pitchFamily="34" charset="-128"/>
            </a:endParaRPr>
          </a:p>
        </p:txBody>
      </p:sp>
    </p:spTree>
    <p:extLst>
      <p:ext uri="{BB962C8B-B14F-4D97-AF65-F5344CB8AC3E}">
        <p14:creationId xmlns:p14="http://schemas.microsoft.com/office/powerpoint/2010/main" val="2501386838"/>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9" y="192088"/>
            <a:ext cx="2754642" cy="889000"/>
          </a:xfrm>
        </p:spPr>
        <p:txBody>
          <a:bodyPr/>
          <a:lstStyle/>
          <a:p>
            <a:r>
              <a:rPr lang="en-US" dirty="0" err="1"/>
              <a:t>GrB_mxm</a:t>
            </a:r>
            <a:r>
              <a:rPr lang="en-US" dirty="0"/>
              <a:t>()</a:t>
            </a:r>
          </a:p>
        </p:txBody>
      </p:sp>
      <p:sp>
        <p:nvSpPr>
          <p:cNvPr id="4" name="Slide Number Placeholder 3"/>
          <p:cNvSpPr>
            <a:spLocks noGrp="1"/>
          </p:cNvSpPr>
          <p:nvPr>
            <p:ph type="sldNum" sz="quarter" idx="10"/>
          </p:nvPr>
        </p:nvSpPr>
        <p:spPr>
          <a:xfrm>
            <a:off x="8558493" y="6539733"/>
            <a:ext cx="585507" cy="314829"/>
          </a:xfrm>
        </p:spPr>
        <p:txBody>
          <a:bodyPr/>
          <a:lstStyle/>
          <a:p>
            <a:pPr>
              <a:defRPr/>
            </a:pPr>
            <a:fld id="{0C933AAA-F64E-4748-8A99-DCC60F15C72A}" type="slidenum">
              <a:rPr lang="en-US" smtClean="0">
                <a:solidFill>
                  <a:srgbClr val="000000"/>
                </a:solidFill>
                <a:ea typeface="ＭＳ Ｐゴシック" pitchFamily="34" charset="-128"/>
              </a:rPr>
              <a:pPr>
                <a:defRPr/>
              </a:pPr>
              <a:t>148</a:t>
            </a:fld>
            <a:endParaRPr lang="en-US" dirty="0">
              <a:solidFill>
                <a:srgbClr val="000000"/>
              </a:solidFill>
              <a:ea typeface="ＭＳ Ｐゴシック" pitchFamily="34" charset="-128"/>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6239" y="121363"/>
            <a:ext cx="4127932" cy="566056"/>
          </a:xfrm>
          <a:prstGeom prst="rect">
            <a:avLst/>
          </a:prstGeom>
        </p:spPr>
      </p:pic>
      <p:grpSp>
        <p:nvGrpSpPr>
          <p:cNvPr id="14" name="Group 13"/>
          <p:cNvGrpSpPr/>
          <p:nvPr/>
        </p:nvGrpSpPr>
        <p:grpSpPr>
          <a:xfrm>
            <a:off x="849177" y="1303831"/>
            <a:ext cx="7167700" cy="2256531"/>
            <a:chOff x="926275" y="1593600"/>
            <a:chExt cx="7167700" cy="2256531"/>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2002" y="1709821"/>
              <a:ext cx="5217391" cy="128456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2427" y="3254452"/>
              <a:ext cx="6961548" cy="595679"/>
            </a:xfrm>
            <a:prstGeom prst="rect">
              <a:avLst/>
            </a:prstGeom>
          </p:spPr>
        </p:pic>
        <p:sp>
          <p:nvSpPr>
            <p:cNvPr id="3" name="Rectangle 2"/>
            <p:cNvSpPr/>
            <p:nvPr/>
          </p:nvSpPr>
          <p:spPr bwMode="auto">
            <a:xfrm>
              <a:off x="926275" y="1593600"/>
              <a:ext cx="7167700" cy="2256531"/>
            </a:xfrm>
            <a:prstGeom prst="rect">
              <a:avLst/>
            </a:prstGeom>
            <a:noFill/>
            <a:ln w="19050" cap="flat" cmpd="sng" algn="ctr">
              <a:solidFill>
                <a:schemeClr val="accent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pSp>
      <p:grpSp>
        <p:nvGrpSpPr>
          <p:cNvPr id="13" name="Group 12"/>
          <p:cNvGrpSpPr/>
          <p:nvPr/>
        </p:nvGrpSpPr>
        <p:grpSpPr>
          <a:xfrm>
            <a:off x="307562" y="4631485"/>
            <a:ext cx="8468771" cy="1403633"/>
            <a:chOff x="366470" y="4999512"/>
            <a:chExt cx="8468771" cy="1403633"/>
          </a:xfrm>
        </p:grpSpPr>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144" y="5167746"/>
              <a:ext cx="8272114" cy="1148340"/>
            </a:xfrm>
            <a:prstGeom prst="rect">
              <a:avLst/>
            </a:prstGeom>
          </p:spPr>
        </p:pic>
        <p:sp>
          <p:nvSpPr>
            <p:cNvPr id="12" name="Rectangle 11"/>
            <p:cNvSpPr/>
            <p:nvPr/>
          </p:nvSpPr>
          <p:spPr bwMode="auto">
            <a:xfrm>
              <a:off x="366470" y="4999512"/>
              <a:ext cx="8468771" cy="1403633"/>
            </a:xfrm>
            <a:prstGeom prst="rect">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pSp>
      <p:sp>
        <p:nvSpPr>
          <p:cNvPr id="15" name="TextBox 14"/>
          <p:cNvSpPr txBox="1"/>
          <p:nvPr/>
        </p:nvSpPr>
        <p:spPr>
          <a:xfrm>
            <a:off x="307562" y="848558"/>
            <a:ext cx="8250931" cy="400110"/>
          </a:xfrm>
          <a:prstGeom prst="rect">
            <a:avLst/>
          </a:prstGeom>
          <a:noFill/>
        </p:spPr>
        <p:txBody>
          <a:bodyPr wrap="square" rtlCol="0">
            <a:spAutoFit/>
          </a:bodyPr>
          <a:lstStyle/>
          <a:p>
            <a:pPr algn="ctr"/>
            <a:r>
              <a:rPr lang="en-US" sz="2000" dirty="0"/>
              <a:t>Matrix Multiplication </a:t>
            </a:r>
            <a:r>
              <a:rPr lang="mr-IN" sz="2000" dirty="0"/>
              <a:t>…</a:t>
            </a:r>
            <a:r>
              <a:rPr lang="en-US" sz="2000" dirty="0"/>
              <a:t> the way we learned it in school</a:t>
            </a:r>
          </a:p>
        </p:txBody>
      </p:sp>
      <p:sp>
        <p:nvSpPr>
          <p:cNvPr id="16" name="TextBox 15"/>
          <p:cNvSpPr txBox="1"/>
          <p:nvPr/>
        </p:nvSpPr>
        <p:spPr>
          <a:xfrm>
            <a:off x="273979" y="4135412"/>
            <a:ext cx="8250931" cy="400110"/>
          </a:xfrm>
          <a:prstGeom prst="rect">
            <a:avLst/>
          </a:prstGeom>
          <a:noFill/>
        </p:spPr>
        <p:txBody>
          <a:bodyPr wrap="square" rtlCol="0">
            <a:spAutoFit/>
          </a:bodyPr>
          <a:lstStyle/>
          <a:p>
            <a:pPr algn="ctr"/>
            <a:r>
              <a:rPr lang="en-US" sz="2000" dirty="0"/>
              <a:t>Matrix Multiplication </a:t>
            </a:r>
            <a:r>
              <a:rPr lang="mr-IN" sz="2000" dirty="0"/>
              <a:t>…</a:t>
            </a:r>
            <a:r>
              <a:rPr lang="en-US" sz="2000" dirty="0"/>
              <a:t> set notation to ignore un-stored elements</a:t>
            </a:r>
          </a:p>
        </p:txBody>
      </p:sp>
      <p:sp>
        <p:nvSpPr>
          <p:cNvPr id="17" name="TextBox 16"/>
          <p:cNvSpPr txBox="1"/>
          <p:nvPr/>
        </p:nvSpPr>
        <p:spPr>
          <a:xfrm>
            <a:off x="273979" y="6100374"/>
            <a:ext cx="8250931" cy="707886"/>
          </a:xfrm>
          <a:prstGeom prst="rect">
            <a:avLst/>
          </a:prstGeom>
          <a:noFill/>
        </p:spPr>
        <p:txBody>
          <a:bodyPr wrap="square" rtlCol="0">
            <a:spAutoFit/>
          </a:bodyPr>
          <a:lstStyle/>
          <a:p>
            <a:pPr algn="ctr"/>
            <a:r>
              <a:rPr lang="en-US" sz="2000" dirty="0"/>
              <a:t>With set notation, it’s easier to define the operations over a matrix as the semi-ring changes </a:t>
            </a:r>
          </a:p>
        </p:txBody>
      </p:sp>
      <p:cxnSp>
        <p:nvCxnSpPr>
          <p:cNvPr id="19" name="Straight Connector 18"/>
          <p:cNvCxnSpPr/>
          <p:nvPr/>
        </p:nvCxnSpPr>
        <p:spPr bwMode="auto">
          <a:xfrm>
            <a:off x="166689" y="3967832"/>
            <a:ext cx="8609644" cy="0"/>
          </a:xfrm>
          <a:prstGeom prst="line">
            <a:avLst/>
          </a:prstGeom>
          <a:noFill/>
          <a:ln w="63500" cap="flat" cmpd="sng" algn="ctr">
            <a:solidFill>
              <a:srgbClr val="002060"/>
            </a:solidFill>
            <a:prstDash val="solid"/>
            <a:round/>
            <a:headEnd type="none" w="med" len="med"/>
            <a:tailEnd type="none" w="med" len="med"/>
          </a:ln>
          <a:effectLst/>
        </p:spPr>
      </p:cxnSp>
    </p:spTree>
    <p:extLst>
      <p:ext uri="{BB962C8B-B14F-4D97-AF65-F5344CB8AC3E}">
        <p14:creationId xmlns:p14="http://schemas.microsoft.com/office/powerpoint/2010/main" val="2690140054"/>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8" y="192088"/>
            <a:ext cx="8237537" cy="542203"/>
          </a:xfrm>
        </p:spPr>
        <p:txBody>
          <a:bodyPr/>
          <a:lstStyle/>
          <a:p>
            <a:r>
              <a:rPr lang="en-US" dirty="0" err="1"/>
              <a:t>GrB_mxm</a:t>
            </a:r>
            <a:r>
              <a:rPr lang="en-US" dirty="0"/>
              <a:t>():  Function Signature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4503" y="1124597"/>
            <a:ext cx="8237537" cy="2412207"/>
          </a:xfrm>
        </p:spPr>
      </p:pic>
      <p:sp>
        <p:nvSpPr>
          <p:cNvPr id="4" name="Slide Number Placeholder 3"/>
          <p:cNvSpPr>
            <a:spLocks noGrp="1"/>
          </p:cNvSpPr>
          <p:nvPr>
            <p:ph type="sldNum" sz="quarter" idx="10"/>
          </p:nvPr>
        </p:nvSpPr>
        <p:spPr>
          <a:xfrm>
            <a:off x="8682040" y="6627813"/>
            <a:ext cx="739775" cy="318655"/>
          </a:xfrm>
        </p:spPr>
        <p:txBody>
          <a:bodyPr/>
          <a:lstStyle/>
          <a:p>
            <a:pPr>
              <a:defRPr/>
            </a:pPr>
            <a:fld id="{0C933AAA-F64E-4748-8A99-DCC60F15C72A}" type="slidenum">
              <a:rPr lang="en-US" smtClean="0">
                <a:solidFill>
                  <a:srgbClr val="000000"/>
                </a:solidFill>
                <a:ea typeface="ＭＳ Ｐゴシック" pitchFamily="34" charset="-128"/>
              </a:rPr>
              <a:pPr>
                <a:defRPr/>
              </a:pPr>
              <a:t>149</a:t>
            </a:fld>
            <a:endParaRPr lang="en-US" dirty="0">
              <a:solidFill>
                <a:srgbClr val="000000"/>
              </a:solidFill>
              <a:ea typeface="ＭＳ Ｐゴシック" pitchFamily="34" charset="-128"/>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16083"/>
            <a:ext cx="9144000" cy="2974906"/>
          </a:xfrm>
          <a:prstGeom prst="rect">
            <a:avLst/>
          </a:prstGeom>
        </p:spPr>
      </p:pic>
    </p:spTree>
    <p:extLst>
      <p:ext uri="{BB962C8B-B14F-4D97-AF65-F5344CB8AC3E}">
        <p14:creationId xmlns:p14="http://schemas.microsoft.com/office/powerpoint/2010/main" val="387761023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GraphBLAS</a:t>
            </a:r>
            <a:r>
              <a:rPr lang="en-US" dirty="0"/>
              <a:t> Vision</a:t>
            </a:r>
          </a:p>
        </p:txBody>
      </p:sp>
      <p:sp>
        <p:nvSpPr>
          <p:cNvPr id="4" name="Slide Number Placeholder 3"/>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15</a:t>
            </a:fld>
            <a:endParaRPr lang="en-US" dirty="0">
              <a:solidFill>
                <a:srgbClr val="000000"/>
              </a:solidFill>
              <a:ea typeface="ＭＳ Ｐゴシック" pitchFamily="34" charset="-128"/>
            </a:endParaRPr>
          </a:p>
        </p:txBody>
      </p:sp>
      <p:pic>
        <p:nvPicPr>
          <p:cNvPr id="7" name="Picture 6">
            <a:extLst>
              <a:ext uri="{FF2B5EF4-FFF2-40B4-BE49-F238E27FC236}">
                <a16:creationId xmlns:a16="http://schemas.microsoft.com/office/drawing/2014/main" id="{E882F8E7-EB3B-D846-9F2A-4A13A22A1A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696" y="1387469"/>
            <a:ext cx="6875270" cy="4706171"/>
          </a:xfrm>
          <a:prstGeom prst="rect">
            <a:avLst/>
          </a:prstGeom>
        </p:spPr>
      </p:pic>
      <p:grpSp>
        <p:nvGrpSpPr>
          <p:cNvPr id="3" name="Group 2">
            <a:extLst>
              <a:ext uri="{FF2B5EF4-FFF2-40B4-BE49-F238E27FC236}">
                <a16:creationId xmlns:a16="http://schemas.microsoft.com/office/drawing/2014/main" id="{E77B5CDE-B973-F245-AD8B-2744CDE1D791}"/>
              </a:ext>
            </a:extLst>
          </p:cNvPr>
          <p:cNvGrpSpPr/>
          <p:nvPr/>
        </p:nvGrpSpPr>
        <p:grpSpPr>
          <a:xfrm>
            <a:off x="457200" y="2304625"/>
            <a:ext cx="8502395" cy="4486705"/>
            <a:chOff x="457200" y="2304625"/>
            <a:chExt cx="8502395" cy="4486705"/>
          </a:xfrm>
        </p:grpSpPr>
        <p:sp>
          <p:nvSpPr>
            <p:cNvPr id="8" name="Freeform 7">
              <a:extLst>
                <a:ext uri="{FF2B5EF4-FFF2-40B4-BE49-F238E27FC236}">
                  <a16:creationId xmlns:a16="http://schemas.microsoft.com/office/drawing/2014/main" id="{9596205E-581B-D04C-BB83-F58927753BB4}"/>
                </a:ext>
              </a:extLst>
            </p:cNvPr>
            <p:cNvSpPr/>
            <p:nvPr/>
          </p:nvSpPr>
          <p:spPr>
            <a:xfrm>
              <a:off x="457200" y="2304625"/>
              <a:ext cx="7874000" cy="4167295"/>
            </a:xfrm>
            <a:custGeom>
              <a:avLst/>
              <a:gdLst>
                <a:gd name="connsiteX0" fmla="*/ 193040 w 7874000"/>
                <a:gd name="connsiteY0" fmla="*/ 174415 h 4167295"/>
                <a:gd name="connsiteX1" fmla="*/ 294640 w 7874000"/>
                <a:gd name="connsiteY1" fmla="*/ 164255 h 4167295"/>
                <a:gd name="connsiteX2" fmla="*/ 497840 w 7874000"/>
                <a:gd name="connsiteY2" fmla="*/ 154095 h 4167295"/>
                <a:gd name="connsiteX3" fmla="*/ 599440 w 7874000"/>
                <a:gd name="connsiteY3" fmla="*/ 133775 h 4167295"/>
                <a:gd name="connsiteX4" fmla="*/ 2082800 w 7874000"/>
                <a:gd name="connsiteY4" fmla="*/ 164255 h 4167295"/>
                <a:gd name="connsiteX5" fmla="*/ 2214880 w 7874000"/>
                <a:gd name="connsiteY5" fmla="*/ 184575 h 4167295"/>
                <a:gd name="connsiteX6" fmla="*/ 2489200 w 7874000"/>
                <a:gd name="connsiteY6" fmla="*/ 215055 h 4167295"/>
                <a:gd name="connsiteX7" fmla="*/ 2661920 w 7874000"/>
                <a:gd name="connsiteY7" fmla="*/ 204895 h 4167295"/>
                <a:gd name="connsiteX8" fmla="*/ 2753360 w 7874000"/>
                <a:gd name="connsiteY8" fmla="*/ 174415 h 4167295"/>
                <a:gd name="connsiteX9" fmla="*/ 3434080 w 7874000"/>
                <a:gd name="connsiteY9" fmla="*/ 164255 h 4167295"/>
                <a:gd name="connsiteX10" fmla="*/ 3647440 w 7874000"/>
                <a:gd name="connsiteY10" fmla="*/ 154095 h 4167295"/>
                <a:gd name="connsiteX11" fmla="*/ 3677920 w 7874000"/>
                <a:gd name="connsiteY11" fmla="*/ 143935 h 4167295"/>
                <a:gd name="connsiteX12" fmla="*/ 3881120 w 7874000"/>
                <a:gd name="connsiteY12" fmla="*/ 133775 h 4167295"/>
                <a:gd name="connsiteX13" fmla="*/ 3962400 w 7874000"/>
                <a:gd name="connsiteY13" fmla="*/ 113455 h 4167295"/>
                <a:gd name="connsiteX14" fmla="*/ 4003040 w 7874000"/>
                <a:gd name="connsiteY14" fmla="*/ 103295 h 4167295"/>
                <a:gd name="connsiteX15" fmla="*/ 4165600 w 7874000"/>
                <a:gd name="connsiteY15" fmla="*/ 72815 h 4167295"/>
                <a:gd name="connsiteX16" fmla="*/ 4206240 w 7874000"/>
                <a:gd name="connsiteY16" fmla="*/ 62655 h 4167295"/>
                <a:gd name="connsiteX17" fmla="*/ 4287520 w 7874000"/>
                <a:gd name="connsiteY17" fmla="*/ 52495 h 4167295"/>
                <a:gd name="connsiteX18" fmla="*/ 4551680 w 7874000"/>
                <a:gd name="connsiteY18" fmla="*/ 22015 h 4167295"/>
                <a:gd name="connsiteX19" fmla="*/ 4734560 w 7874000"/>
                <a:gd name="connsiteY19" fmla="*/ 11855 h 4167295"/>
                <a:gd name="connsiteX20" fmla="*/ 4775200 w 7874000"/>
                <a:gd name="connsiteY20" fmla="*/ 22015 h 4167295"/>
                <a:gd name="connsiteX21" fmla="*/ 4886960 w 7874000"/>
                <a:gd name="connsiteY21" fmla="*/ 82975 h 4167295"/>
                <a:gd name="connsiteX22" fmla="*/ 4968240 w 7874000"/>
                <a:gd name="connsiteY22" fmla="*/ 103295 h 4167295"/>
                <a:gd name="connsiteX23" fmla="*/ 5080000 w 7874000"/>
                <a:gd name="connsiteY23" fmla="*/ 154095 h 4167295"/>
                <a:gd name="connsiteX24" fmla="*/ 5130800 w 7874000"/>
                <a:gd name="connsiteY24" fmla="*/ 174415 h 4167295"/>
                <a:gd name="connsiteX25" fmla="*/ 5334000 w 7874000"/>
                <a:gd name="connsiteY25" fmla="*/ 164255 h 4167295"/>
                <a:gd name="connsiteX26" fmla="*/ 5364480 w 7874000"/>
                <a:gd name="connsiteY26" fmla="*/ 154095 h 4167295"/>
                <a:gd name="connsiteX27" fmla="*/ 5445760 w 7874000"/>
                <a:gd name="connsiteY27" fmla="*/ 143935 h 4167295"/>
                <a:gd name="connsiteX28" fmla="*/ 5486400 w 7874000"/>
                <a:gd name="connsiteY28" fmla="*/ 133775 h 4167295"/>
                <a:gd name="connsiteX29" fmla="*/ 5709920 w 7874000"/>
                <a:gd name="connsiteY29" fmla="*/ 123615 h 4167295"/>
                <a:gd name="connsiteX30" fmla="*/ 5852160 w 7874000"/>
                <a:gd name="connsiteY30" fmla="*/ 103295 h 4167295"/>
                <a:gd name="connsiteX31" fmla="*/ 5902960 w 7874000"/>
                <a:gd name="connsiteY31" fmla="*/ 82975 h 4167295"/>
                <a:gd name="connsiteX32" fmla="*/ 6197600 w 7874000"/>
                <a:gd name="connsiteY32" fmla="*/ 72815 h 4167295"/>
                <a:gd name="connsiteX33" fmla="*/ 6553200 w 7874000"/>
                <a:gd name="connsiteY33" fmla="*/ 52495 h 4167295"/>
                <a:gd name="connsiteX34" fmla="*/ 6959600 w 7874000"/>
                <a:gd name="connsiteY34" fmla="*/ 62655 h 4167295"/>
                <a:gd name="connsiteX35" fmla="*/ 7000240 w 7874000"/>
                <a:gd name="connsiteY35" fmla="*/ 72815 h 4167295"/>
                <a:gd name="connsiteX36" fmla="*/ 7071360 w 7874000"/>
                <a:gd name="connsiteY36" fmla="*/ 93135 h 4167295"/>
                <a:gd name="connsiteX37" fmla="*/ 7122160 w 7874000"/>
                <a:gd name="connsiteY37" fmla="*/ 123615 h 4167295"/>
                <a:gd name="connsiteX38" fmla="*/ 7162800 w 7874000"/>
                <a:gd name="connsiteY38" fmla="*/ 154095 h 4167295"/>
                <a:gd name="connsiteX39" fmla="*/ 7274560 w 7874000"/>
                <a:gd name="connsiteY39" fmla="*/ 174415 h 4167295"/>
                <a:gd name="connsiteX40" fmla="*/ 7315200 w 7874000"/>
                <a:gd name="connsiteY40" fmla="*/ 184575 h 4167295"/>
                <a:gd name="connsiteX41" fmla="*/ 7579360 w 7874000"/>
                <a:gd name="connsiteY41" fmla="*/ 204895 h 4167295"/>
                <a:gd name="connsiteX42" fmla="*/ 7650480 w 7874000"/>
                <a:gd name="connsiteY42" fmla="*/ 235375 h 4167295"/>
                <a:gd name="connsiteX43" fmla="*/ 7691120 w 7874000"/>
                <a:gd name="connsiteY43" fmla="*/ 296335 h 4167295"/>
                <a:gd name="connsiteX44" fmla="*/ 7711440 w 7874000"/>
                <a:gd name="connsiteY44" fmla="*/ 326815 h 4167295"/>
                <a:gd name="connsiteX45" fmla="*/ 7741920 w 7874000"/>
                <a:gd name="connsiteY45" fmla="*/ 397935 h 4167295"/>
                <a:gd name="connsiteX46" fmla="*/ 7772400 w 7874000"/>
                <a:gd name="connsiteY46" fmla="*/ 458895 h 4167295"/>
                <a:gd name="connsiteX47" fmla="*/ 7833360 w 7874000"/>
                <a:gd name="connsiteY47" fmla="*/ 540175 h 4167295"/>
                <a:gd name="connsiteX48" fmla="*/ 7863840 w 7874000"/>
                <a:gd name="connsiteY48" fmla="*/ 641775 h 4167295"/>
                <a:gd name="connsiteX49" fmla="*/ 7874000 w 7874000"/>
                <a:gd name="connsiteY49" fmla="*/ 672255 h 4167295"/>
                <a:gd name="connsiteX50" fmla="*/ 7853680 w 7874000"/>
                <a:gd name="connsiteY50" fmla="*/ 1149775 h 4167295"/>
                <a:gd name="connsiteX51" fmla="*/ 7843520 w 7874000"/>
                <a:gd name="connsiteY51" fmla="*/ 1556175 h 4167295"/>
                <a:gd name="connsiteX52" fmla="*/ 7833360 w 7874000"/>
                <a:gd name="connsiteY52" fmla="*/ 1617135 h 4167295"/>
                <a:gd name="connsiteX53" fmla="*/ 7823200 w 7874000"/>
                <a:gd name="connsiteY53" fmla="*/ 1698415 h 4167295"/>
                <a:gd name="connsiteX54" fmla="*/ 7813040 w 7874000"/>
                <a:gd name="connsiteY54" fmla="*/ 1911775 h 4167295"/>
                <a:gd name="connsiteX55" fmla="*/ 7802880 w 7874000"/>
                <a:gd name="connsiteY55" fmla="*/ 1962575 h 4167295"/>
                <a:gd name="connsiteX56" fmla="*/ 7772400 w 7874000"/>
                <a:gd name="connsiteY56" fmla="*/ 2094655 h 4167295"/>
                <a:gd name="connsiteX57" fmla="*/ 7762240 w 7874000"/>
                <a:gd name="connsiteY57" fmla="*/ 2531535 h 4167295"/>
                <a:gd name="connsiteX58" fmla="*/ 7741920 w 7874000"/>
                <a:gd name="connsiteY58" fmla="*/ 2622975 h 4167295"/>
                <a:gd name="connsiteX59" fmla="*/ 7711440 w 7874000"/>
                <a:gd name="connsiteY59" fmla="*/ 2765215 h 4167295"/>
                <a:gd name="connsiteX60" fmla="*/ 7701280 w 7874000"/>
                <a:gd name="connsiteY60" fmla="*/ 2846495 h 4167295"/>
                <a:gd name="connsiteX61" fmla="*/ 7691120 w 7874000"/>
                <a:gd name="connsiteY61" fmla="*/ 2998895 h 4167295"/>
                <a:gd name="connsiteX62" fmla="*/ 7670800 w 7874000"/>
                <a:gd name="connsiteY62" fmla="*/ 3049695 h 4167295"/>
                <a:gd name="connsiteX63" fmla="*/ 7660640 w 7874000"/>
                <a:gd name="connsiteY63" fmla="*/ 3161455 h 4167295"/>
                <a:gd name="connsiteX64" fmla="*/ 7640320 w 7874000"/>
                <a:gd name="connsiteY64" fmla="*/ 3283375 h 4167295"/>
                <a:gd name="connsiteX65" fmla="*/ 7660640 w 7874000"/>
                <a:gd name="connsiteY65" fmla="*/ 3588175 h 4167295"/>
                <a:gd name="connsiteX66" fmla="*/ 7650480 w 7874000"/>
                <a:gd name="connsiteY66" fmla="*/ 3984415 h 4167295"/>
                <a:gd name="connsiteX67" fmla="*/ 7630160 w 7874000"/>
                <a:gd name="connsiteY67" fmla="*/ 4014895 h 4167295"/>
                <a:gd name="connsiteX68" fmla="*/ 7569200 w 7874000"/>
                <a:gd name="connsiteY68" fmla="*/ 4065695 h 4167295"/>
                <a:gd name="connsiteX69" fmla="*/ 7528560 w 7874000"/>
                <a:gd name="connsiteY69" fmla="*/ 4086015 h 4167295"/>
                <a:gd name="connsiteX70" fmla="*/ 7498080 w 7874000"/>
                <a:gd name="connsiteY70" fmla="*/ 4106335 h 4167295"/>
                <a:gd name="connsiteX71" fmla="*/ 7457440 w 7874000"/>
                <a:gd name="connsiteY71" fmla="*/ 4116495 h 4167295"/>
                <a:gd name="connsiteX72" fmla="*/ 7355840 w 7874000"/>
                <a:gd name="connsiteY72" fmla="*/ 4136815 h 4167295"/>
                <a:gd name="connsiteX73" fmla="*/ 7305040 w 7874000"/>
                <a:gd name="connsiteY73" fmla="*/ 4146975 h 4167295"/>
                <a:gd name="connsiteX74" fmla="*/ 7051040 w 7874000"/>
                <a:gd name="connsiteY74" fmla="*/ 4167295 h 4167295"/>
                <a:gd name="connsiteX75" fmla="*/ 6675120 w 7874000"/>
                <a:gd name="connsiteY75" fmla="*/ 4157135 h 4167295"/>
                <a:gd name="connsiteX76" fmla="*/ 6614160 w 7874000"/>
                <a:gd name="connsiteY76" fmla="*/ 4136815 h 4167295"/>
                <a:gd name="connsiteX77" fmla="*/ 6543040 w 7874000"/>
                <a:gd name="connsiteY77" fmla="*/ 4126655 h 4167295"/>
                <a:gd name="connsiteX78" fmla="*/ 6492240 w 7874000"/>
                <a:gd name="connsiteY78" fmla="*/ 4106335 h 4167295"/>
                <a:gd name="connsiteX79" fmla="*/ 6410960 w 7874000"/>
                <a:gd name="connsiteY79" fmla="*/ 4065695 h 4167295"/>
                <a:gd name="connsiteX80" fmla="*/ 6339840 w 7874000"/>
                <a:gd name="connsiteY80" fmla="*/ 4035215 h 4167295"/>
                <a:gd name="connsiteX81" fmla="*/ 6309360 w 7874000"/>
                <a:gd name="connsiteY81" fmla="*/ 4004735 h 4167295"/>
                <a:gd name="connsiteX82" fmla="*/ 6289040 w 7874000"/>
                <a:gd name="connsiteY82" fmla="*/ 3943775 h 4167295"/>
                <a:gd name="connsiteX83" fmla="*/ 6278880 w 7874000"/>
                <a:gd name="connsiteY83" fmla="*/ 3913295 h 4167295"/>
                <a:gd name="connsiteX84" fmla="*/ 6268720 w 7874000"/>
                <a:gd name="connsiteY84" fmla="*/ 3872655 h 4167295"/>
                <a:gd name="connsiteX85" fmla="*/ 6238240 w 7874000"/>
                <a:gd name="connsiteY85" fmla="*/ 3842175 h 4167295"/>
                <a:gd name="connsiteX86" fmla="*/ 6248400 w 7874000"/>
                <a:gd name="connsiteY86" fmla="*/ 3760895 h 4167295"/>
                <a:gd name="connsiteX87" fmla="*/ 6258560 w 7874000"/>
                <a:gd name="connsiteY87" fmla="*/ 3649135 h 4167295"/>
                <a:gd name="connsiteX88" fmla="*/ 6268720 w 7874000"/>
                <a:gd name="connsiteY88" fmla="*/ 3608495 h 4167295"/>
                <a:gd name="connsiteX89" fmla="*/ 6299200 w 7874000"/>
                <a:gd name="connsiteY89" fmla="*/ 3476415 h 4167295"/>
                <a:gd name="connsiteX90" fmla="*/ 6339840 w 7874000"/>
                <a:gd name="connsiteY90" fmla="*/ 3405295 h 4167295"/>
                <a:gd name="connsiteX91" fmla="*/ 6360160 w 7874000"/>
                <a:gd name="connsiteY91" fmla="*/ 3344335 h 4167295"/>
                <a:gd name="connsiteX92" fmla="*/ 6350000 w 7874000"/>
                <a:gd name="connsiteY92" fmla="*/ 3100495 h 4167295"/>
                <a:gd name="connsiteX93" fmla="*/ 6289040 w 7874000"/>
                <a:gd name="connsiteY93" fmla="*/ 2978575 h 4167295"/>
                <a:gd name="connsiteX94" fmla="*/ 6258560 w 7874000"/>
                <a:gd name="connsiteY94" fmla="*/ 2907455 h 4167295"/>
                <a:gd name="connsiteX95" fmla="*/ 6238240 w 7874000"/>
                <a:gd name="connsiteY95" fmla="*/ 2846495 h 4167295"/>
                <a:gd name="connsiteX96" fmla="*/ 6197600 w 7874000"/>
                <a:gd name="connsiteY96" fmla="*/ 2734735 h 4167295"/>
                <a:gd name="connsiteX97" fmla="*/ 6177280 w 7874000"/>
                <a:gd name="connsiteY97" fmla="*/ 2663615 h 4167295"/>
                <a:gd name="connsiteX98" fmla="*/ 6167120 w 7874000"/>
                <a:gd name="connsiteY98" fmla="*/ 2633135 h 4167295"/>
                <a:gd name="connsiteX99" fmla="*/ 6156960 w 7874000"/>
                <a:gd name="connsiteY99" fmla="*/ 2572175 h 4167295"/>
                <a:gd name="connsiteX100" fmla="*/ 6146800 w 7874000"/>
                <a:gd name="connsiteY100" fmla="*/ 2541695 h 4167295"/>
                <a:gd name="connsiteX101" fmla="*/ 6116320 w 7874000"/>
                <a:gd name="connsiteY101" fmla="*/ 2429935 h 4167295"/>
                <a:gd name="connsiteX102" fmla="*/ 6106160 w 7874000"/>
                <a:gd name="connsiteY102" fmla="*/ 2318175 h 4167295"/>
                <a:gd name="connsiteX103" fmla="*/ 6136640 w 7874000"/>
                <a:gd name="connsiteY103" fmla="*/ 2054015 h 4167295"/>
                <a:gd name="connsiteX104" fmla="*/ 6146800 w 7874000"/>
                <a:gd name="connsiteY104" fmla="*/ 2023535 h 4167295"/>
                <a:gd name="connsiteX105" fmla="*/ 6146800 w 7874000"/>
                <a:gd name="connsiteY105" fmla="*/ 1891455 h 4167295"/>
                <a:gd name="connsiteX106" fmla="*/ 6126480 w 7874000"/>
                <a:gd name="connsiteY106" fmla="*/ 1860975 h 4167295"/>
                <a:gd name="connsiteX107" fmla="*/ 6096000 w 7874000"/>
                <a:gd name="connsiteY107" fmla="*/ 1830495 h 4167295"/>
                <a:gd name="connsiteX108" fmla="*/ 6065520 w 7874000"/>
                <a:gd name="connsiteY108" fmla="*/ 1779695 h 4167295"/>
                <a:gd name="connsiteX109" fmla="*/ 6055360 w 7874000"/>
                <a:gd name="connsiteY109" fmla="*/ 1749215 h 4167295"/>
                <a:gd name="connsiteX110" fmla="*/ 6024880 w 7874000"/>
                <a:gd name="connsiteY110" fmla="*/ 1728895 h 4167295"/>
                <a:gd name="connsiteX111" fmla="*/ 5984240 w 7874000"/>
                <a:gd name="connsiteY111" fmla="*/ 1667935 h 4167295"/>
                <a:gd name="connsiteX112" fmla="*/ 5953760 w 7874000"/>
                <a:gd name="connsiteY112" fmla="*/ 1647615 h 4167295"/>
                <a:gd name="connsiteX113" fmla="*/ 5923280 w 7874000"/>
                <a:gd name="connsiteY113" fmla="*/ 1637455 h 4167295"/>
                <a:gd name="connsiteX114" fmla="*/ 5821680 w 7874000"/>
                <a:gd name="connsiteY114" fmla="*/ 1617135 h 4167295"/>
                <a:gd name="connsiteX115" fmla="*/ 5659120 w 7874000"/>
                <a:gd name="connsiteY115" fmla="*/ 1627295 h 4167295"/>
                <a:gd name="connsiteX116" fmla="*/ 5547360 w 7874000"/>
                <a:gd name="connsiteY116" fmla="*/ 1657775 h 4167295"/>
                <a:gd name="connsiteX117" fmla="*/ 5476240 w 7874000"/>
                <a:gd name="connsiteY117" fmla="*/ 1678095 h 4167295"/>
                <a:gd name="connsiteX118" fmla="*/ 4673600 w 7874000"/>
                <a:gd name="connsiteY118" fmla="*/ 1667935 h 4167295"/>
                <a:gd name="connsiteX119" fmla="*/ 4500880 w 7874000"/>
                <a:gd name="connsiteY119" fmla="*/ 1688255 h 4167295"/>
                <a:gd name="connsiteX120" fmla="*/ 3779520 w 7874000"/>
                <a:gd name="connsiteY120" fmla="*/ 1667935 h 4167295"/>
                <a:gd name="connsiteX121" fmla="*/ 3566160 w 7874000"/>
                <a:gd name="connsiteY121" fmla="*/ 1657775 h 4167295"/>
                <a:gd name="connsiteX122" fmla="*/ 3515360 w 7874000"/>
                <a:gd name="connsiteY122" fmla="*/ 1637455 h 4167295"/>
                <a:gd name="connsiteX123" fmla="*/ 3444240 w 7874000"/>
                <a:gd name="connsiteY123" fmla="*/ 1627295 h 4167295"/>
                <a:gd name="connsiteX124" fmla="*/ 3322320 w 7874000"/>
                <a:gd name="connsiteY124" fmla="*/ 1606975 h 4167295"/>
                <a:gd name="connsiteX125" fmla="*/ 2113280 w 7874000"/>
                <a:gd name="connsiteY125" fmla="*/ 1617135 h 4167295"/>
                <a:gd name="connsiteX126" fmla="*/ 2011680 w 7874000"/>
                <a:gd name="connsiteY126" fmla="*/ 1627295 h 4167295"/>
                <a:gd name="connsiteX127" fmla="*/ 1960880 w 7874000"/>
                <a:gd name="connsiteY127" fmla="*/ 1647615 h 4167295"/>
                <a:gd name="connsiteX128" fmla="*/ 1930400 w 7874000"/>
                <a:gd name="connsiteY128" fmla="*/ 1657775 h 4167295"/>
                <a:gd name="connsiteX129" fmla="*/ 1778000 w 7874000"/>
                <a:gd name="connsiteY129" fmla="*/ 1667935 h 4167295"/>
                <a:gd name="connsiteX130" fmla="*/ 1717040 w 7874000"/>
                <a:gd name="connsiteY130" fmla="*/ 1688255 h 4167295"/>
                <a:gd name="connsiteX131" fmla="*/ 1686560 w 7874000"/>
                <a:gd name="connsiteY131" fmla="*/ 1698415 h 4167295"/>
                <a:gd name="connsiteX132" fmla="*/ 1412240 w 7874000"/>
                <a:gd name="connsiteY132" fmla="*/ 1688255 h 4167295"/>
                <a:gd name="connsiteX133" fmla="*/ 1280160 w 7874000"/>
                <a:gd name="connsiteY133" fmla="*/ 1667935 h 4167295"/>
                <a:gd name="connsiteX134" fmla="*/ 1198880 w 7874000"/>
                <a:gd name="connsiteY134" fmla="*/ 1657775 h 4167295"/>
                <a:gd name="connsiteX135" fmla="*/ 1148080 w 7874000"/>
                <a:gd name="connsiteY135" fmla="*/ 1637455 h 4167295"/>
                <a:gd name="connsiteX136" fmla="*/ 965200 w 7874000"/>
                <a:gd name="connsiteY136" fmla="*/ 1617135 h 4167295"/>
                <a:gd name="connsiteX137" fmla="*/ 853440 w 7874000"/>
                <a:gd name="connsiteY137" fmla="*/ 1556175 h 4167295"/>
                <a:gd name="connsiteX138" fmla="*/ 802640 w 7874000"/>
                <a:gd name="connsiteY138" fmla="*/ 1546015 h 4167295"/>
                <a:gd name="connsiteX139" fmla="*/ 741680 w 7874000"/>
                <a:gd name="connsiteY139" fmla="*/ 1515535 h 4167295"/>
                <a:gd name="connsiteX140" fmla="*/ 640080 w 7874000"/>
                <a:gd name="connsiteY140" fmla="*/ 1505375 h 4167295"/>
                <a:gd name="connsiteX141" fmla="*/ 589280 w 7874000"/>
                <a:gd name="connsiteY141" fmla="*/ 1495215 h 4167295"/>
                <a:gd name="connsiteX142" fmla="*/ 508000 w 7874000"/>
                <a:gd name="connsiteY142" fmla="*/ 1485055 h 4167295"/>
                <a:gd name="connsiteX143" fmla="*/ 447040 w 7874000"/>
                <a:gd name="connsiteY143" fmla="*/ 1474895 h 4167295"/>
                <a:gd name="connsiteX144" fmla="*/ 355600 w 7874000"/>
                <a:gd name="connsiteY144" fmla="*/ 1393615 h 4167295"/>
                <a:gd name="connsiteX145" fmla="*/ 335280 w 7874000"/>
                <a:gd name="connsiteY145" fmla="*/ 1363135 h 4167295"/>
                <a:gd name="connsiteX146" fmla="*/ 264160 w 7874000"/>
                <a:gd name="connsiteY146" fmla="*/ 1241215 h 4167295"/>
                <a:gd name="connsiteX147" fmla="*/ 233680 w 7874000"/>
                <a:gd name="connsiteY147" fmla="*/ 1210735 h 4167295"/>
                <a:gd name="connsiteX148" fmla="*/ 193040 w 7874000"/>
                <a:gd name="connsiteY148" fmla="*/ 1139615 h 4167295"/>
                <a:gd name="connsiteX149" fmla="*/ 152400 w 7874000"/>
                <a:gd name="connsiteY149" fmla="*/ 1098975 h 4167295"/>
                <a:gd name="connsiteX150" fmla="*/ 121920 w 7874000"/>
                <a:gd name="connsiteY150" fmla="*/ 1048175 h 4167295"/>
                <a:gd name="connsiteX151" fmla="*/ 101600 w 7874000"/>
                <a:gd name="connsiteY151" fmla="*/ 1017695 h 4167295"/>
                <a:gd name="connsiteX152" fmla="*/ 91440 w 7874000"/>
                <a:gd name="connsiteY152" fmla="*/ 977055 h 4167295"/>
                <a:gd name="connsiteX153" fmla="*/ 50800 w 7874000"/>
                <a:gd name="connsiteY153" fmla="*/ 875455 h 4167295"/>
                <a:gd name="connsiteX154" fmla="*/ 30480 w 7874000"/>
                <a:gd name="connsiteY154" fmla="*/ 784015 h 4167295"/>
                <a:gd name="connsiteX155" fmla="*/ 20320 w 7874000"/>
                <a:gd name="connsiteY155" fmla="*/ 692575 h 4167295"/>
                <a:gd name="connsiteX156" fmla="*/ 0 w 7874000"/>
                <a:gd name="connsiteY156" fmla="*/ 611295 h 4167295"/>
                <a:gd name="connsiteX157" fmla="*/ 20320 w 7874000"/>
                <a:gd name="connsiteY157" fmla="*/ 489375 h 4167295"/>
                <a:gd name="connsiteX158" fmla="*/ 40640 w 7874000"/>
                <a:gd name="connsiteY158" fmla="*/ 458895 h 4167295"/>
                <a:gd name="connsiteX159" fmla="*/ 81280 w 7874000"/>
                <a:gd name="connsiteY159" fmla="*/ 387775 h 4167295"/>
                <a:gd name="connsiteX160" fmla="*/ 111760 w 7874000"/>
                <a:gd name="connsiteY160" fmla="*/ 367455 h 4167295"/>
                <a:gd name="connsiteX161" fmla="*/ 162560 w 7874000"/>
                <a:gd name="connsiteY161" fmla="*/ 276015 h 4167295"/>
                <a:gd name="connsiteX162" fmla="*/ 193040 w 7874000"/>
                <a:gd name="connsiteY162" fmla="*/ 265855 h 4167295"/>
                <a:gd name="connsiteX163" fmla="*/ 203200 w 7874000"/>
                <a:gd name="connsiteY163" fmla="*/ 235375 h 4167295"/>
                <a:gd name="connsiteX164" fmla="*/ 193040 w 7874000"/>
                <a:gd name="connsiteY164" fmla="*/ 174415 h 4167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7874000" h="4167295">
                  <a:moveTo>
                    <a:pt x="193040" y="174415"/>
                  </a:moveTo>
                  <a:cubicBezTo>
                    <a:pt x="208280" y="162562"/>
                    <a:pt x="260680" y="166519"/>
                    <a:pt x="294640" y="164255"/>
                  </a:cubicBezTo>
                  <a:cubicBezTo>
                    <a:pt x="362308" y="159744"/>
                    <a:pt x="430359" y="160843"/>
                    <a:pt x="497840" y="154095"/>
                  </a:cubicBezTo>
                  <a:cubicBezTo>
                    <a:pt x="532206" y="150658"/>
                    <a:pt x="565573" y="140548"/>
                    <a:pt x="599440" y="133775"/>
                  </a:cubicBezTo>
                  <a:cubicBezTo>
                    <a:pt x="1029987" y="137725"/>
                    <a:pt x="1611009" y="126512"/>
                    <a:pt x="2082800" y="164255"/>
                  </a:cubicBezTo>
                  <a:cubicBezTo>
                    <a:pt x="2127203" y="167807"/>
                    <a:pt x="2170753" y="178489"/>
                    <a:pt x="2214880" y="184575"/>
                  </a:cubicBezTo>
                  <a:cubicBezTo>
                    <a:pt x="2359647" y="204543"/>
                    <a:pt x="2360670" y="203370"/>
                    <a:pt x="2489200" y="215055"/>
                  </a:cubicBezTo>
                  <a:cubicBezTo>
                    <a:pt x="2546773" y="211668"/>
                    <a:pt x="2604918" y="213665"/>
                    <a:pt x="2661920" y="204895"/>
                  </a:cubicBezTo>
                  <a:cubicBezTo>
                    <a:pt x="2693675" y="200010"/>
                    <a:pt x="2721235" y="174894"/>
                    <a:pt x="2753360" y="174415"/>
                  </a:cubicBezTo>
                  <a:lnTo>
                    <a:pt x="3434080" y="164255"/>
                  </a:lnTo>
                  <a:cubicBezTo>
                    <a:pt x="3505200" y="160868"/>
                    <a:pt x="3576485" y="160008"/>
                    <a:pt x="3647440" y="154095"/>
                  </a:cubicBezTo>
                  <a:cubicBezTo>
                    <a:pt x="3658113" y="153206"/>
                    <a:pt x="3667251" y="144863"/>
                    <a:pt x="3677920" y="143935"/>
                  </a:cubicBezTo>
                  <a:cubicBezTo>
                    <a:pt x="3745483" y="138060"/>
                    <a:pt x="3813387" y="137162"/>
                    <a:pt x="3881120" y="133775"/>
                  </a:cubicBezTo>
                  <a:lnTo>
                    <a:pt x="3962400" y="113455"/>
                  </a:lnTo>
                  <a:cubicBezTo>
                    <a:pt x="3975947" y="110068"/>
                    <a:pt x="3989316" y="105868"/>
                    <a:pt x="4003040" y="103295"/>
                  </a:cubicBezTo>
                  <a:cubicBezTo>
                    <a:pt x="4057227" y="93135"/>
                    <a:pt x="4112115" y="86186"/>
                    <a:pt x="4165600" y="72815"/>
                  </a:cubicBezTo>
                  <a:cubicBezTo>
                    <a:pt x="4179147" y="69428"/>
                    <a:pt x="4192466" y="64951"/>
                    <a:pt x="4206240" y="62655"/>
                  </a:cubicBezTo>
                  <a:cubicBezTo>
                    <a:pt x="4233173" y="58166"/>
                    <a:pt x="4260383" y="55510"/>
                    <a:pt x="4287520" y="52495"/>
                  </a:cubicBezTo>
                  <a:cubicBezTo>
                    <a:pt x="4544323" y="23961"/>
                    <a:pt x="4401723" y="43437"/>
                    <a:pt x="4551680" y="22015"/>
                  </a:cubicBezTo>
                  <a:cubicBezTo>
                    <a:pt x="4651328" y="-11201"/>
                    <a:pt x="4591295" y="-84"/>
                    <a:pt x="4734560" y="11855"/>
                  </a:cubicBezTo>
                  <a:cubicBezTo>
                    <a:pt x="4748107" y="15242"/>
                    <a:pt x="4762365" y="16514"/>
                    <a:pt x="4775200" y="22015"/>
                  </a:cubicBezTo>
                  <a:cubicBezTo>
                    <a:pt x="4840105" y="49832"/>
                    <a:pt x="4771883" y="59960"/>
                    <a:pt x="4886960" y="82975"/>
                  </a:cubicBezTo>
                  <a:cubicBezTo>
                    <a:pt x="4930270" y="91637"/>
                    <a:pt x="4932535" y="89906"/>
                    <a:pt x="4968240" y="103295"/>
                  </a:cubicBezTo>
                  <a:cubicBezTo>
                    <a:pt x="5052985" y="135075"/>
                    <a:pt x="4986718" y="111694"/>
                    <a:pt x="5080000" y="154095"/>
                  </a:cubicBezTo>
                  <a:cubicBezTo>
                    <a:pt x="5096603" y="161642"/>
                    <a:pt x="5113867" y="167642"/>
                    <a:pt x="5130800" y="174415"/>
                  </a:cubicBezTo>
                  <a:cubicBezTo>
                    <a:pt x="5198533" y="171028"/>
                    <a:pt x="5266437" y="170130"/>
                    <a:pt x="5334000" y="164255"/>
                  </a:cubicBezTo>
                  <a:cubicBezTo>
                    <a:pt x="5344669" y="163327"/>
                    <a:pt x="5353943" y="156011"/>
                    <a:pt x="5364480" y="154095"/>
                  </a:cubicBezTo>
                  <a:cubicBezTo>
                    <a:pt x="5391344" y="149211"/>
                    <a:pt x="5418827" y="148424"/>
                    <a:pt x="5445760" y="143935"/>
                  </a:cubicBezTo>
                  <a:cubicBezTo>
                    <a:pt x="5459534" y="141639"/>
                    <a:pt x="5472478" y="134846"/>
                    <a:pt x="5486400" y="133775"/>
                  </a:cubicBezTo>
                  <a:cubicBezTo>
                    <a:pt x="5560764" y="128055"/>
                    <a:pt x="5635413" y="127002"/>
                    <a:pt x="5709920" y="123615"/>
                  </a:cubicBezTo>
                  <a:cubicBezTo>
                    <a:pt x="5742488" y="119996"/>
                    <a:pt x="5814103" y="114712"/>
                    <a:pt x="5852160" y="103295"/>
                  </a:cubicBezTo>
                  <a:cubicBezTo>
                    <a:pt x="5869629" y="98054"/>
                    <a:pt x="5884793" y="84578"/>
                    <a:pt x="5902960" y="82975"/>
                  </a:cubicBezTo>
                  <a:cubicBezTo>
                    <a:pt x="6000851" y="74338"/>
                    <a:pt x="6099436" y="77416"/>
                    <a:pt x="6197600" y="72815"/>
                  </a:cubicBezTo>
                  <a:cubicBezTo>
                    <a:pt x="6316196" y="67256"/>
                    <a:pt x="6434667" y="59268"/>
                    <a:pt x="6553200" y="52495"/>
                  </a:cubicBezTo>
                  <a:cubicBezTo>
                    <a:pt x="6688667" y="55882"/>
                    <a:pt x="6824231" y="56502"/>
                    <a:pt x="6959600" y="62655"/>
                  </a:cubicBezTo>
                  <a:cubicBezTo>
                    <a:pt x="6973549" y="63289"/>
                    <a:pt x="6986768" y="69141"/>
                    <a:pt x="7000240" y="72815"/>
                  </a:cubicBezTo>
                  <a:cubicBezTo>
                    <a:pt x="7024027" y="79302"/>
                    <a:pt x="7047653" y="86362"/>
                    <a:pt x="7071360" y="93135"/>
                  </a:cubicBezTo>
                  <a:cubicBezTo>
                    <a:pt x="7088293" y="103295"/>
                    <a:pt x="7105729" y="112661"/>
                    <a:pt x="7122160" y="123615"/>
                  </a:cubicBezTo>
                  <a:cubicBezTo>
                    <a:pt x="7136249" y="133008"/>
                    <a:pt x="7147654" y="146522"/>
                    <a:pt x="7162800" y="154095"/>
                  </a:cubicBezTo>
                  <a:cubicBezTo>
                    <a:pt x="7182552" y="163971"/>
                    <a:pt x="7265283" y="172728"/>
                    <a:pt x="7274560" y="174415"/>
                  </a:cubicBezTo>
                  <a:cubicBezTo>
                    <a:pt x="7288298" y="176913"/>
                    <a:pt x="7301306" y="183186"/>
                    <a:pt x="7315200" y="184575"/>
                  </a:cubicBezTo>
                  <a:cubicBezTo>
                    <a:pt x="7403075" y="193363"/>
                    <a:pt x="7491307" y="198122"/>
                    <a:pt x="7579360" y="204895"/>
                  </a:cubicBezTo>
                  <a:cubicBezTo>
                    <a:pt x="7606171" y="211598"/>
                    <a:pt x="7630834" y="212923"/>
                    <a:pt x="7650480" y="235375"/>
                  </a:cubicBezTo>
                  <a:cubicBezTo>
                    <a:pt x="7666562" y="253754"/>
                    <a:pt x="7677573" y="276015"/>
                    <a:pt x="7691120" y="296335"/>
                  </a:cubicBezTo>
                  <a:cubicBezTo>
                    <a:pt x="7697893" y="306495"/>
                    <a:pt x="7706630" y="315592"/>
                    <a:pt x="7711440" y="326815"/>
                  </a:cubicBezTo>
                  <a:cubicBezTo>
                    <a:pt x="7721600" y="350522"/>
                    <a:pt x="7731112" y="374517"/>
                    <a:pt x="7741920" y="397935"/>
                  </a:cubicBezTo>
                  <a:cubicBezTo>
                    <a:pt x="7751440" y="418562"/>
                    <a:pt x="7759798" y="439992"/>
                    <a:pt x="7772400" y="458895"/>
                  </a:cubicBezTo>
                  <a:cubicBezTo>
                    <a:pt x="7827594" y="541686"/>
                    <a:pt x="7780713" y="424351"/>
                    <a:pt x="7833360" y="540175"/>
                  </a:cubicBezTo>
                  <a:cubicBezTo>
                    <a:pt x="7851933" y="581035"/>
                    <a:pt x="7852503" y="602095"/>
                    <a:pt x="7863840" y="641775"/>
                  </a:cubicBezTo>
                  <a:cubicBezTo>
                    <a:pt x="7866782" y="652073"/>
                    <a:pt x="7870613" y="662095"/>
                    <a:pt x="7874000" y="672255"/>
                  </a:cubicBezTo>
                  <a:cubicBezTo>
                    <a:pt x="7867227" y="831428"/>
                    <a:pt x="7859170" y="990552"/>
                    <a:pt x="7853680" y="1149775"/>
                  </a:cubicBezTo>
                  <a:cubicBezTo>
                    <a:pt x="7849010" y="1285204"/>
                    <a:pt x="7849406" y="1420794"/>
                    <a:pt x="7843520" y="1556175"/>
                  </a:cubicBezTo>
                  <a:cubicBezTo>
                    <a:pt x="7842625" y="1576756"/>
                    <a:pt x="7836273" y="1596742"/>
                    <a:pt x="7833360" y="1617135"/>
                  </a:cubicBezTo>
                  <a:cubicBezTo>
                    <a:pt x="7829499" y="1644165"/>
                    <a:pt x="7826587" y="1671322"/>
                    <a:pt x="7823200" y="1698415"/>
                  </a:cubicBezTo>
                  <a:cubicBezTo>
                    <a:pt x="7819813" y="1769535"/>
                    <a:pt x="7818501" y="1840784"/>
                    <a:pt x="7813040" y="1911775"/>
                  </a:cubicBezTo>
                  <a:cubicBezTo>
                    <a:pt x="7811716" y="1928993"/>
                    <a:pt x="7806763" y="1945749"/>
                    <a:pt x="7802880" y="1962575"/>
                  </a:cubicBezTo>
                  <a:cubicBezTo>
                    <a:pt x="7766118" y="2121879"/>
                    <a:pt x="7795614" y="1978584"/>
                    <a:pt x="7772400" y="2094655"/>
                  </a:cubicBezTo>
                  <a:cubicBezTo>
                    <a:pt x="7769013" y="2240282"/>
                    <a:pt x="7770630" y="2386111"/>
                    <a:pt x="7762240" y="2531535"/>
                  </a:cubicBezTo>
                  <a:cubicBezTo>
                    <a:pt x="7760442" y="2562707"/>
                    <a:pt x="7746790" y="2592134"/>
                    <a:pt x="7741920" y="2622975"/>
                  </a:cubicBezTo>
                  <a:cubicBezTo>
                    <a:pt x="7720381" y="2759390"/>
                    <a:pt x="7751374" y="2685347"/>
                    <a:pt x="7711440" y="2765215"/>
                  </a:cubicBezTo>
                  <a:cubicBezTo>
                    <a:pt x="7708053" y="2792308"/>
                    <a:pt x="7703645" y="2819293"/>
                    <a:pt x="7701280" y="2846495"/>
                  </a:cubicBezTo>
                  <a:cubicBezTo>
                    <a:pt x="7696869" y="2897216"/>
                    <a:pt x="7698672" y="2948546"/>
                    <a:pt x="7691120" y="2998895"/>
                  </a:cubicBezTo>
                  <a:cubicBezTo>
                    <a:pt x="7688415" y="3016931"/>
                    <a:pt x="7677573" y="3032762"/>
                    <a:pt x="7670800" y="3049695"/>
                  </a:cubicBezTo>
                  <a:cubicBezTo>
                    <a:pt x="7667413" y="3086948"/>
                    <a:pt x="7665478" y="3124362"/>
                    <a:pt x="7660640" y="3161455"/>
                  </a:cubicBezTo>
                  <a:cubicBezTo>
                    <a:pt x="7655311" y="3202310"/>
                    <a:pt x="7641568" y="3242193"/>
                    <a:pt x="7640320" y="3283375"/>
                  </a:cubicBezTo>
                  <a:cubicBezTo>
                    <a:pt x="7637000" y="3392923"/>
                    <a:pt x="7649051" y="3483878"/>
                    <a:pt x="7660640" y="3588175"/>
                  </a:cubicBezTo>
                  <a:cubicBezTo>
                    <a:pt x="7657253" y="3720255"/>
                    <a:pt x="7659893" y="3852627"/>
                    <a:pt x="7650480" y="3984415"/>
                  </a:cubicBezTo>
                  <a:cubicBezTo>
                    <a:pt x="7649610" y="3996595"/>
                    <a:pt x="7637977" y="4005514"/>
                    <a:pt x="7630160" y="4014895"/>
                  </a:cubicBezTo>
                  <a:cubicBezTo>
                    <a:pt x="7611057" y="4037819"/>
                    <a:pt x="7594629" y="4051164"/>
                    <a:pt x="7569200" y="4065695"/>
                  </a:cubicBezTo>
                  <a:cubicBezTo>
                    <a:pt x="7556050" y="4073209"/>
                    <a:pt x="7541710" y="4078501"/>
                    <a:pt x="7528560" y="4086015"/>
                  </a:cubicBezTo>
                  <a:cubicBezTo>
                    <a:pt x="7517958" y="4092073"/>
                    <a:pt x="7509303" y="4101525"/>
                    <a:pt x="7498080" y="4106335"/>
                  </a:cubicBezTo>
                  <a:cubicBezTo>
                    <a:pt x="7485245" y="4111836"/>
                    <a:pt x="7470866" y="4112659"/>
                    <a:pt x="7457440" y="4116495"/>
                  </a:cubicBezTo>
                  <a:cubicBezTo>
                    <a:pt x="7375653" y="4139863"/>
                    <a:pt x="7501488" y="4112540"/>
                    <a:pt x="7355840" y="4136815"/>
                  </a:cubicBezTo>
                  <a:cubicBezTo>
                    <a:pt x="7338806" y="4139654"/>
                    <a:pt x="7322223" y="4145257"/>
                    <a:pt x="7305040" y="4146975"/>
                  </a:cubicBezTo>
                  <a:cubicBezTo>
                    <a:pt x="7220524" y="4155427"/>
                    <a:pt x="7135707" y="4160522"/>
                    <a:pt x="7051040" y="4167295"/>
                  </a:cubicBezTo>
                  <a:cubicBezTo>
                    <a:pt x="6925733" y="4163908"/>
                    <a:pt x="6800168" y="4165859"/>
                    <a:pt x="6675120" y="4157135"/>
                  </a:cubicBezTo>
                  <a:cubicBezTo>
                    <a:pt x="6653753" y="4155644"/>
                    <a:pt x="6635031" y="4141631"/>
                    <a:pt x="6614160" y="4136815"/>
                  </a:cubicBezTo>
                  <a:cubicBezTo>
                    <a:pt x="6590826" y="4131430"/>
                    <a:pt x="6566747" y="4130042"/>
                    <a:pt x="6543040" y="4126655"/>
                  </a:cubicBezTo>
                  <a:cubicBezTo>
                    <a:pt x="6526107" y="4119882"/>
                    <a:pt x="6508799" y="4113978"/>
                    <a:pt x="6492240" y="4106335"/>
                  </a:cubicBezTo>
                  <a:cubicBezTo>
                    <a:pt x="6464737" y="4093641"/>
                    <a:pt x="6439697" y="4075274"/>
                    <a:pt x="6410960" y="4065695"/>
                  </a:cubicBezTo>
                  <a:cubicBezTo>
                    <a:pt x="6386086" y="4057404"/>
                    <a:pt x="6361811" y="4050908"/>
                    <a:pt x="6339840" y="4035215"/>
                  </a:cubicBezTo>
                  <a:cubicBezTo>
                    <a:pt x="6328148" y="4026864"/>
                    <a:pt x="6319520" y="4014895"/>
                    <a:pt x="6309360" y="4004735"/>
                  </a:cubicBezTo>
                  <a:lnTo>
                    <a:pt x="6289040" y="3943775"/>
                  </a:lnTo>
                  <a:cubicBezTo>
                    <a:pt x="6285653" y="3933615"/>
                    <a:pt x="6281477" y="3923685"/>
                    <a:pt x="6278880" y="3913295"/>
                  </a:cubicBezTo>
                  <a:cubicBezTo>
                    <a:pt x="6275493" y="3899748"/>
                    <a:pt x="6275648" y="3884779"/>
                    <a:pt x="6268720" y="3872655"/>
                  </a:cubicBezTo>
                  <a:cubicBezTo>
                    <a:pt x="6261591" y="3860180"/>
                    <a:pt x="6248400" y="3852335"/>
                    <a:pt x="6238240" y="3842175"/>
                  </a:cubicBezTo>
                  <a:cubicBezTo>
                    <a:pt x="6241627" y="3815082"/>
                    <a:pt x="6245542" y="3788049"/>
                    <a:pt x="6248400" y="3760895"/>
                  </a:cubicBezTo>
                  <a:cubicBezTo>
                    <a:pt x="6252316" y="3723694"/>
                    <a:pt x="6253616" y="3686214"/>
                    <a:pt x="6258560" y="3649135"/>
                  </a:cubicBezTo>
                  <a:cubicBezTo>
                    <a:pt x="6260405" y="3635294"/>
                    <a:pt x="6265982" y="3622187"/>
                    <a:pt x="6268720" y="3608495"/>
                  </a:cubicBezTo>
                  <a:cubicBezTo>
                    <a:pt x="6282015" y="3542021"/>
                    <a:pt x="6274320" y="3544835"/>
                    <a:pt x="6299200" y="3476415"/>
                  </a:cubicBezTo>
                  <a:cubicBezTo>
                    <a:pt x="6339746" y="3364913"/>
                    <a:pt x="6299215" y="3496702"/>
                    <a:pt x="6339840" y="3405295"/>
                  </a:cubicBezTo>
                  <a:cubicBezTo>
                    <a:pt x="6348539" y="3385722"/>
                    <a:pt x="6360160" y="3344335"/>
                    <a:pt x="6360160" y="3344335"/>
                  </a:cubicBezTo>
                  <a:cubicBezTo>
                    <a:pt x="6356773" y="3263055"/>
                    <a:pt x="6358095" y="3181442"/>
                    <a:pt x="6350000" y="3100495"/>
                  </a:cubicBezTo>
                  <a:cubicBezTo>
                    <a:pt x="6340129" y="3001786"/>
                    <a:pt x="6320842" y="3073981"/>
                    <a:pt x="6289040" y="2978575"/>
                  </a:cubicBezTo>
                  <a:cubicBezTo>
                    <a:pt x="6256335" y="2880461"/>
                    <a:pt x="6308779" y="3033002"/>
                    <a:pt x="6258560" y="2907455"/>
                  </a:cubicBezTo>
                  <a:cubicBezTo>
                    <a:pt x="6250605" y="2887568"/>
                    <a:pt x="6246195" y="2866382"/>
                    <a:pt x="6238240" y="2846495"/>
                  </a:cubicBezTo>
                  <a:cubicBezTo>
                    <a:pt x="6221071" y="2803573"/>
                    <a:pt x="6210644" y="2780388"/>
                    <a:pt x="6197600" y="2734735"/>
                  </a:cubicBezTo>
                  <a:cubicBezTo>
                    <a:pt x="6190827" y="2711028"/>
                    <a:pt x="6184365" y="2687230"/>
                    <a:pt x="6177280" y="2663615"/>
                  </a:cubicBezTo>
                  <a:cubicBezTo>
                    <a:pt x="6174203" y="2653357"/>
                    <a:pt x="6169443" y="2643590"/>
                    <a:pt x="6167120" y="2633135"/>
                  </a:cubicBezTo>
                  <a:cubicBezTo>
                    <a:pt x="6162651" y="2613025"/>
                    <a:pt x="6161429" y="2592285"/>
                    <a:pt x="6156960" y="2572175"/>
                  </a:cubicBezTo>
                  <a:cubicBezTo>
                    <a:pt x="6154637" y="2561720"/>
                    <a:pt x="6149618" y="2552027"/>
                    <a:pt x="6146800" y="2541695"/>
                  </a:cubicBezTo>
                  <a:cubicBezTo>
                    <a:pt x="6112424" y="2415649"/>
                    <a:pt x="6139706" y="2500092"/>
                    <a:pt x="6116320" y="2429935"/>
                  </a:cubicBezTo>
                  <a:cubicBezTo>
                    <a:pt x="6112933" y="2392682"/>
                    <a:pt x="6106160" y="2355582"/>
                    <a:pt x="6106160" y="2318175"/>
                  </a:cubicBezTo>
                  <a:cubicBezTo>
                    <a:pt x="6106160" y="2255450"/>
                    <a:pt x="6113506" y="2123417"/>
                    <a:pt x="6136640" y="2054015"/>
                  </a:cubicBezTo>
                  <a:lnTo>
                    <a:pt x="6146800" y="2023535"/>
                  </a:lnTo>
                  <a:cubicBezTo>
                    <a:pt x="6153736" y="1968049"/>
                    <a:pt x="6165709" y="1941878"/>
                    <a:pt x="6146800" y="1891455"/>
                  </a:cubicBezTo>
                  <a:cubicBezTo>
                    <a:pt x="6142513" y="1880022"/>
                    <a:pt x="6134297" y="1870356"/>
                    <a:pt x="6126480" y="1860975"/>
                  </a:cubicBezTo>
                  <a:cubicBezTo>
                    <a:pt x="6117282" y="1849937"/>
                    <a:pt x="6104621" y="1841990"/>
                    <a:pt x="6096000" y="1830495"/>
                  </a:cubicBezTo>
                  <a:cubicBezTo>
                    <a:pt x="6084152" y="1814697"/>
                    <a:pt x="6074351" y="1797358"/>
                    <a:pt x="6065520" y="1779695"/>
                  </a:cubicBezTo>
                  <a:cubicBezTo>
                    <a:pt x="6060731" y="1770116"/>
                    <a:pt x="6062050" y="1757578"/>
                    <a:pt x="6055360" y="1749215"/>
                  </a:cubicBezTo>
                  <a:cubicBezTo>
                    <a:pt x="6047732" y="1739680"/>
                    <a:pt x="6035040" y="1735668"/>
                    <a:pt x="6024880" y="1728895"/>
                  </a:cubicBezTo>
                  <a:cubicBezTo>
                    <a:pt x="6011333" y="1708575"/>
                    <a:pt x="6004560" y="1681482"/>
                    <a:pt x="5984240" y="1667935"/>
                  </a:cubicBezTo>
                  <a:cubicBezTo>
                    <a:pt x="5974080" y="1661162"/>
                    <a:pt x="5964682" y="1653076"/>
                    <a:pt x="5953760" y="1647615"/>
                  </a:cubicBezTo>
                  <a:cubicBezTo>
                    <a:pt x="5944181" y="1642826"/>
                    <a:pt x="5933578" y="1640397"/>
                    <a:pt x="5923280" y="1637455"/>
                  </a:cubicBezTo>
                  <a:cubicBezTo>
                    <a:pt x="5880842" y="1625330"/>
                    <a:pt x="5869582" y="1625119"/>
                    <a:pt x="5821680" y="1617135"/>
                  </a:cubicBezTo>
                  <a:cubicBezTo>
                    <a:pt x="5767493" y="1620522"/>
                    <a:pt x="5713168" y="1622148"/>
                    <a:pt x="5659120" y="1627295"/>
                  </a:cubicBezTo>
                  <a:cubicBezTo>
                    <a:pt x="5611220" y="1631857"/>
                    <a:pt x="5595055" y="1644148"/>
                    <a:pt x="5547360" y="1657775"/>
                  </a:cubicBezTo>
                  <a:lnTo>
                    <a:pt x="5476240" y="1678095"/>
                  </a:lnTo>
                  <a:lnTo>
                    <a:pt x="4673600" y="1667935"/>
                  </a:lnTo>
                  <a:cubicBezTo>
                    <a:pt x="4553447" y="1667935"/>
                    <a:pt x="4569072" y="1665524"/>
                    <a:pt x="4500880" y="1688255"/>
                  </a:cubicBezTo>
                  <a:lnTo>
                    <a:pt x="3779520" y="1667935"/>
                  </a:lnTo>
                  <a:cubicBezTo>
                    <a:pt x="3708357" y="1665614"/>
                    <a:pt x="3636891" y="1665936"/>
                    <a:pt x="3566160" y="1657775"/>
                  </a:cubicBezTo>
                  <a:cubicBezTo>
                    <a:pt x="3548042" y="1655685"/>
                    <a:pt x="3533053" y="1641878"/>
                    <a:pt x="3515360" y="1637455"/>
                  </a:cubicBezTo>
                  <a:cubicBezTo>
                    <a:pt x="3492128" y="1631647"/>
                    <a:pt x="3467977" y="1630460"/>
                    <a:pt x="3444240" y="1627295"/>
                  </a:cubicBezTo>
                  <a:cubicBezTo>
                    <a:pt x="3342309" y="1613704"/>
                    <a:pt x="3392924" y="1624626"/>
                    <a:pt x="3322320" y="1606975"/>
                  </a:cubicBezTo>
                  <a:lnTo>
                    <a:pt x="2113280" y="1617135"/>
                  </a:lnTo>
                  <a:cubicBezTo>
                    <a:pt x="2079249" y="1617663"/>
                    <a:pt x="2045055" y="1620620"/>
                    <a:pt x="2011680" y="1627295"/>
                  </a:cubicBezTo>
                  <a:cubicBezTo>
                    <a:pt x="1993796" y="1630872"/>
                    <a:pt x="1977957" y="1641211"/>
                    <a:pt x="1960880" y="1647615"/>
                  </a:cubicBezTo>
                  <a:cubicBezTo>
                    <a:pt x="1950852" y="1651375"/>
                    <a:pt x="1941044" y="1656592"/>
                    <a:pt x="1930400" y="1657775"/>
                  </a:cubicBezTo>
                  <a:cubicBezTo>
                    <a:pt x="1879799" y="1663397"/>
                    <a:pt x="1828800" y="1664548"/>
                    <a:pt x="1778000" y="1667935"/>
                  </a:cubicBezTo>
                  <a:lnTo>
                    <a:pt x="1717040" y="1688255"/>
                  </a:lnTo>
                  <a:lnTo>
                    <a:pt x="1686560" y="1698415"/>
                  </a:lnTo>
                  <a:cubicBezTo>
                    <a:pt x="1595120" y="1695028"/>
                    <a:pt x="1503486" y="1695098"/>
                    <a:pt x="1412240" y="1688255"/>
                  </a:cubicBezTo>
                  <a:cubicBezTo>
                    <a:pt x="1367820" y="1684924"/>
                    <a:pt x="1324257" y="1674235"/>
                    <a:pt x="1280160" y="1667935"/>
                  </a:cubicBezTo>
                  <a:cubicBezTo>
                    <a:pt x="1253130" y="1664074"/>
                    <a:pt x="1225973" y="1661162"/>
                    <a:pt x="1198880" y="1657775"/>
                  </a:cubicBezTo>
                  <a:cubicBezTo>
                    <a:pt x="1181947" y="1651002"/>
                    <a:pt x="1165851" y="1641556"/>
                    <a:pt x="1148080" y="1637455"/>
                  </a:cubicBezTo>
                  <a:cubicBezTo>
                    <a:pt x="1126085" y="1632379"/>
                    <a:pt x="977970" y="1618412"/>
                    <a:pt x="965200" y="1617135"/>
                  </a:cubicBezTo>
                  <a:cubicBezTo>
                    <a:pt x="927947" y="1596815"/>
                    <a:pt x="892317" y="1573184"/>
                    <a:pt x="853440" y="1556175"/>
                  </a:cubicBezTo>
                  <a:cubicBezTo>
                    <a:pt x="837619" y="1549253"/>
                    <a:pt x="818869" y="1551916"/>
                    <a:pt x="802640" y="1546015"/>
                  </a:cubicBezTo>
                  <a:cubicBezTo>
                    <a:pt x="781289" y="1538251"/>
                    <a:pt x="763720" y="1521045"/>
                    <a:pt x="741680" y="1515535"/>
                  </a:cubicBezTo>
                  <a:cubicBezTo>
                    <a:pt x="708661" y="1507280"/>
                    <a:pt x="673817" y="1509873"/>
                    <a:pt x="640080" y="1505375"/>
                  </a:cubicBezTo>
                  <a:cubicBezTo>
                    <a:pt x="622963" y="1503093"/>
                    <a:pt x="606348" y="1497841"/>
                    <a:pt x="589280" y="1495215"/>
                  </a:cubicBezTo>
                  <a:cubicBezTo>
                    <a:pt x="562293" y="1491063"/>
                    <a:pt x="535030" y="1488916"/>
                    <a:pt x="508000" y="1485055"/>
                  </a:cubicBezTo>
                  <a:cubicBezTo>
                    <a:pt x="487607" y="1482142"/>
                    <a:pt x="467360" y="1478282"/>
                    <a:pt x="447040" y="1474895"/>
                  </a:cubicBezTo>
                  <a:cubicBezTo>
                    <a:pt x="377446" y="1405301"/>
                    <a:pt x="409990" y="1429875"/>
                    <a:pt x="355600" y="1393615"/>
                  </a:cubicBezTo>
                  <a:cubicBezTo>
                    <a:pt x="348827" y="1383455"/>
                    <a:pt x="341210" y="1373809"/>
                    <a:pt x="335280" y="1363135"/>
                  </a:cubicBezTo>
                  <a:cubicBezTo>
                    <a:pt x="314483" y="1325701"/>
                    <a:pt x="295252" y="1272307"/>
                    <a:pt x="264160" y="1241215"/>
                  </a:cubicBezTo>
                  <a:cubicBezTo>
                    <a:pt x="254000" y="1231055"/>
                    <a:pt x="242031" y="1222427"/>
                    <a:pt x="233680" y="1210735"/>
                  </a:cubicBezTo>
                  <a:cubicBezTo>
                    <a:pt x="192498" y="1153080"/>
                    <a:pt x="234178" y="1187610"/>
                    <a:pt x="193040" y="1139615"/>
                  </a:cubicBezTo>
                  <a:cubicBezTo>
                    <a:pt x="180572" y="1125069"/>
                    <a:pt x="164162" y="1114097"/>
                    <a:pt x="152400" y="1098975"/>
                  </a:cubicBezTo>
                  <a:cubicBezTo>
                    <a:pt x="140276" y="1083387"/>
                    <a:pt x="132386" y="1064921"/>
                    <a:pt x="121920" y="1048175"/>
                  </a:cubicBezTo>
                  <a:cubicBezTo>
                    <a:pt x="115448" y="1037820"/>
                    <a:pt x="108373" y="1027855"/>
                    <a:pt x="101600" y="1017695"/>
                  </a:cubicBezTo>
                  <a:cubicBezTo>
                    <a:pt x="98213" y="1004148"/>
                    <a:pt x="96343" y="990130"/>
                    <a:pt x="91440" y="977055"/>
                  </a:cubicBezTo>
                  <a:cubicBezTo>
                    <a:pt x="68217" y="915127"/>
                    <a:pt x="66468" y="953795"/>
                    <a:pt x="50800" y="875455"/>
                  </a:cubicBezTo>
                  <a:cubicBezTo>
                    <a:pt x="37902" y="810963"/>
                    <a:pt x="44828" y="841408"/>
                    <a:pt x="30480" y="784015"/>
                  </a:cubicBezTo>
                  <a:cubicBezTo>
                    <a:pt x="27093" y="753535"/>
                    <a:pt x="25650" y="722776"/>
                    <a:pt x="20320" y="692575"/>
                  </a:cubicBezTo>
                  <a:cubicBezTo>
                    <a:pt x="15467" y="665073"/>
                    <a:pt x="0" y="611295"/>
                    <a:pt x="0" y="611295"/>
                  </a:cubicBezTo>
                  <a:cubicBezTo>
                    <a:pt x="2240" y="593373"/>
                    <a:pt x="8474" y="517016"/>
                    <a:pt x="20320" y="489375"/>
                  </a:cubicBezTo>
                  <a:cubicBezTo>
                    <a:pt x="25130" y="478152"/>
                    <a:pt x="34582" y="469497"/>
                    <a:pt x="40640" y="458895"/>
                  </a:cubicBezTo>
                  <a:cubicBezTo>
                    <a:pt x="51265" y="440301"/>
                    <a:pt x="64778" y="404277"/>
                    <a:pt x="81280" y="387775"/>
                  </a:cubicBezTo>
                  <a:cubicBezTo>
                    <a:pt x="89914" y="379141"/>
                    <a:pt x="101600" y="374228"/>
                    <a:pt x="111760" y="367455"/>
                  </a:cubicBezTo>
                  <a:cubicBezTo>
                    <a:pt x="120706" y="340617"/>
                    <a:pt x="136358" y="284749"/>
                    <a:pt x="162560" y="276015"/>
                  </a:cubicBezTo>
                  <a:lnTo>
                    <a:pt x="193040" y="265855"/>
                  </a:lnTo>
                  <a:cubicBezTo>
                    <a:pt x="196427" y="255695"/>
                    <a:pt x="198411" y="244954"/>
                    <a:pt x="203200" y="235375"/>
                  </a:cubicBezTo>
                  <a:cubicBezTo>
                    <a:pt x="227277" y="187221"/>
                    <a:pt x="177800" y="186268"/>
                    <a:pt x="193040" y="174415"/>
                  </a:cubicBez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9B8CC4-22E0-FB46-B389-111BE1252E30}"/>
                </a:ext>
              </a:extLst>
            </p:cNvPr>
            <p:cNvSpPr txBox="1"/>
            <p:nvPr/>
          </p:nvSpPr>
          <p:spPr>
            <a:xfrm>
              <a:off x="6907275" y="6421998"/>
              <a:ext cx="2052320" cy="369332"/>
            </a:xfrm>
            <a:prstGeom prst="rect">
              <a:avLst/>
            </a:prstGeom>
            <a:noFill/>
          </p:spPr>
          <p:txBody>
            <a:bodyPr wrap="square" rtlCol="0">
              <a:spAutoFit/>
            </a:bodyPr>
            <a:lstStyle/>
            <a:p>
              <a:r>
                <a:rPr lang="en-US" b="1" dirty="0" err="1">
                  <a:solidFill>
                    <a:srgbClr val="C00000"/>
                  </a:solidFill>
                </a:rPr>
                <a:t>LAGraph</a:t>
              </a:r>
              <a:endParaRPr lang="en-US" b="1" dirty="0">
                <a:solidFill>
                  <a:srgbClr val="C00000"/>
                </a:solidFill>
              </a:endParaRPr>
            </a:p>
          </p:txBody>
        </p:sp>
      </p:grpSp>
    </p:spTree>
    <p:extLst>
      <p:ext uri="{BB962C8B-B14F-4D97-AF65-F5344CB8AC3E}">
        <p14:creationId xmlns:p14="http://schemas.microsoft.com/office/powerpoint/2010/main" val="441792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8" y="192088"/>
            <a:ext cx="8237537" cy="542203"/>
          </a:xfrm>
        </p:spPr>
        <p:txBody>
          <a:bodyPr/>
          <a:lstStyle/>
          <a:p>
            <a:r>
              <a:rPr lang="en-US" dirty="0" err="1"/>
              <a:t>GrB_mxm</a:t>
            </a:r>
            <a:r>
              <a:rPr lang="en-US" dirty="0"/>
              <a:t>():  Function Signature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4503" y="1124597"/>
            <a:ext cx="8237537" cy="2412207"/>
          </a:xfrm>
        </p:spPr>
      </p:pic>
      <p:sp>
        <p:nvSpPr>
          <p:cNvPr id="4" name="Slide Number Placeholder 3"/>
          <p:cNvSpPr>
            <a:spLocks noGrp="1"/>
          </p:cNvSpPr>
          <p:nvPr>
            <p:ph type="sldNum" sz="quarter" idx="10"/>
          </p:nvPr>
        </p:nvSpPr>
        <p:spPr>
          <a:xfrm>
            <a:off x="8559801" y="6551612"/>
            <a:ext cx="584200" cy="306387"/>
          </a:xfrm>
        </p:spPr>
        <p:txBody>
          <a:bodyPr/>
          <a:lstStyle/>
          <a:p>
            <a:pPr>
              <a:defRPr/>
            </a:pPr>
            <a:fld id="{0C933AAA-F64E-4748-8A99-DCC60F15C72A}" type="slidenum">
              <a:rPr lang="en-US" smtClean="0">
                <a:solidFill>
                  <a:srgbClr val="000000"/>
                </a:solidFill>
                <a:ea typeface="ＭＳ Ｐゴシック" pitchFamily="34" charset="-128"/>
              </a:rPr>
              <a:pPr>
                <a:defRPr/>
              </a:pPr>
              <a:t>150</a:t>
            </a:fld>
            <a:endParaRPr lang="en-US" dirty="0">
              <a:solidFill>
                <a:srgbClr val="000000"/>
              </a:solidFill>
              <a:ea typeface="ＭＳ Ｐゴシック" pitchFamily="34" charset="-128"/>
            </a:endParaRPr>
          </a:p>
        </p:txBody>
      </p:sp>
      <p:sp>
        <p:nvSpPr>
          <p:cNvPr id="3" name="TextBox 2">
            <a:extLst>
              <a:ext uri="{FF2B5EF4-FFF2-40B4-BE49-F238E27FC236}">
                <a16:creationId xmlns:a16="http://schemas.microsoft.com/office/drawing/2014/main" id="{C442FB91-DF9A-1145-BA26-E5538CE19D93}"/>
              </a:ext>
            </a:extLst>
          </p:cNvPr>
          <p:cNvSpPr txBox="1"/>
          <p:nvPr/>
        </p:nvSpPr>
        <p:spPr>
          <a:xfrm>
            <a:off x="0" y="3408792"/>
            <a:ext cx="8237537" cy="646331"/>
          </a:xfrm>
          <a:prstGeom prst="rect">
            <a:avLst/>
          </a:prstGeom>
          <a:noFill/>
        </p:spPr>
        <p:txBody>
          <a:bodyPr wrap="square" rtlCol="0">
            <a:spAutoFit/>
          </a:bodyPr>
          <a:lstStyle/>
          <a:p>
            <a:r>
              <a:rPr lang="en-US" dirty="0" err="1"/>
              <a:t>GrB_Info</a:t>
            </a:r>
            <a:r>
              <a:rPr lang="en-US" dirty="0"/>
              <a:t> return values:</a:t>
            </a:r>
          </a:p>
          <a:p>
            <a:pPr marL="285750" indent="-285750">
              <a:buFont typeface="Arial" panose="020B0604020202020204" pitchFamily="34" charset="0"/>
              <a:buChar char="•"/>
            </a:pPr>
            <a:endParaRPr lang="en-US" dirty="0"/>
          </a:p>
        </p:txBody>
      </p:sp>
      <p:graphicFrame>
        <p:nvGraphicFramePr>
          <p:cNvPr id="6" name="Table 5">
            <a:extLst>
              <a:ext uri="{FF2B5EF4-FFF2-40B4-BE49-F238E27FC236}">
                <a16:creationId xmlns:a16="http://schemas.microsoft.com/office/drawing/2014/main" id="{09C2CF13-91AC-D446-B75A-5ED49D9C990C}"/>
              </a:ext>
            </a:extLst>
          </p:cNvPr>
          <p:cNvGraphicFramePr>
            <a:graphicFrameLocks noGrp="1"/>
          </p:cNvGraphicFramePr>
          <p:nvPr>
            <p:extLst>
              <p:ext uri="{D42A27DB-BD31-4B8C-83A1-F6EECF244321}">
                <p14:modId xmlns:p14="http://schemas.microsoft.com/office/powerpoint/2010/main" val="1193724135"/>
              </p:ext>
            </p:extLst>
          </p:nvPr>
        </p:nvGraphicFramePr>
        <p:xfrm>
          <a:off x="100807" y="3927110"/>
          <a:ext cx="9043193" cy="2667000"/>
        </p:xfrm>
        <a:graphic>
          <a:graphicData uri="http://schemas.openxmlformats.org/drawingml/2006/table">
            <a:tbl>
              <a:tblPr firstRow="1" bandRow="1">
                <a:tableStyleId>{F5AB1C69-6EDB-4FF4-983F-18BD219EF322}</a:tableStyleId>
              </a:tblPr>
              <a:tblGrid>
                <a:gridCol w="3510363">
                  <a:extLst>
                    <a:ext uri="{9D8B030D-6E8A-4147-A177-3AD203B41FA5}">
                      <a16:colId xmlns:a16="http://schemas.microsoft.com/office/drawing/2014/main" val="2189253465"/>
                    </a:ext>
                  </a:extLst>
                </a:gridCol>
                <a:gridCol w="5532830">
                  <a:extLst>
                    <a:ext uri="{9D8B030D-6E8A-4147-A177-3AD203B41FA5}">
                      <a16:colId xmlns:a16="http://schemas.microsoft.com/office/drawing/2014/main" val="289155631"/>
                    </a:ext>
                  </a:extLst>
                </a:gridCol>
              </a:tblGrid>
              <a:tr h="370840">
                <a:tc>
                  <a:txBody>
                    <a:bodyPr/>
                    <a:lstStyle/>
                    <a:p>
                      <a:r>
                        <a:rPr lang="en-US" dirty="0" err="1">
                          <a:solidFill>
                            <a:schemeClr val="tx1"/>
                          </a:solidFill>
                        </a:rPr>
                        <a:t>GrB_SUCCESS</a:t>
                      </a:r>
                      <a:endParaRPr lang="en-US" dirty="0">
                        <a:solidFill>
                          <a:schemeClr val="tx1"/>
                        </a:solidFill>
                      </a:endParaRPr>
                    </a:p>
                  </a:txBody>
                  <a:tcPr/>
                </a:tc>
                <a:tc>
                  <a:txBody>
                    <a:bodyPr/>
                    <a:lstStyle/>
                    <a:p>
                      <a:pPr marL="0" algn="l" defTabSz="914400" rtl="0" eaLnBrk="1" latinLnBrk="0" hangingPunct="1"/>
                      <a:r>
                        <a:rPr lang="en-US" sz="1800" b="0" kern="1200" dirty="0">
                          <a:solidFill>
                            <a:schemeClr val="tx1"/>
                          </a:solidFill>
                          <a:latin typeface="+mn-lt"/>
                          <a:ea typeface="+mn-ea"/>
                          <a:cs typeface="+mn-cs"/>
                        </a:rPr>
                        <a:t>Blocking mode: Operations completed successfully. </a:t>
                      </a:r>
                      <a:br>
                        <a:rPr lang="en-US" sz="1800" b="0" kern="1200" dirty="0">
                          <a:solidFill>
                            <a:schemeClr val="tx1"/>
                          </a:solidFill>
                          <a:latin typeface="+mn-lt"/>
                          <a:ea typeface="+mn-ea"/>
                          <a:cs typeface="+mn-cs"/>
                        </a:rPr>
                      </a:br>
                      <a:r>
                        <a:rPr lang="en-US" sz="1800" b="0" kern="1200" dirty="0">
                          <a:solidFill>
                            <a:schemeClr val="tx1"/>
                          </a:solidFill>
                          <a:latin typeface="+mn-lt"/>
                          <a:ea typeface="+mn-ea"/>
                          <a:cs typeface="+mn-cs"/>
                        </a:rPr>
                        <a:t>Nonblocking mode: consistency tests passed on dimensions and domains for input arguments</a:t>
                      </a:r>
                    </a:p>
                  </a:txBody>
                  <a:tcPr/>
                </a:tc>
                <a:extLst>
                  <a:ext uri="{0D108BD9-81ED-4DB2-BD59-A6C34878D82A}">
                    <a16:rowId xmlns:a16="http://schemas.microsoft.com/office/drawing/2014/main" val="3233674486"/>
                  </a:ext>
                </a:extLst>
              </a:tr>
              <a:tr h="370840">
                <a:tc>
                  <a:txBody>
                    <a:bodyPr/>
                    <a:lstStyle/>
                    <a:p>
                      <a:r>
                        <a:rPr lang="en-US" dirty="0" err="1">
                          <a:solidFill>
                            <a:schemeClr val="tx1"/>
                          </a:solidFill>
                        </a:rPr>
                        <a:t>GrB_PANIC</a:t>
                      </a:r>
                      <a:endParaRPr lang="en-US" dirty="0">
                        <a:solidFill>
                          <a:schemeClr val="tx1"/>
                        </a:solidFill>
                      </a:endParaRPr>
                    </a:p>
                  </a:txBody>
                  <a:tcPr/>
                </a:tc>
                <a:tc>
                  <a:txBody>
                    <a:bodyPr/>
                    <a:lstStyle/>
                    <a:p>
                      <a:r>
                        <a:rPr lang="en-US" dirty="0">
                          <a:solidFill>
                            <a:schemeClr val="tx1"/>
                          </a:solidFill>
                        </a:rPr>
                        <a:t>Unknown Internal error</a:t>
                      </a:r>
                    </a:p>
                  </a:txBody>
                  <a:tcPr/>
                </a:tc>
                <a:extLst>
                  <a:ext uri="{0D108BD9-81ED-4DB2-BD59-A6C34878D82A}">
                    <a16:rowId xmlns:a16="http://schemas.microsoft.com/office/drawing/2014/main" val="4176186702"/>
                  </a:ext>
                </a:extLst>
              </a:tr>
              <a:tr h="370840">
                <a:tc>
                  <a:txBody>
                    <a:bodyPr/>
                    <a:lstStyle/>
                    <a:p>
                      <a:r>
                        <a:rPr lang="en-US" dirty="0" err="1">
                          <a:solidFill>
                            <a:schemeClr val="tx1"/>
                          </a:solidFill>
                        </a:rPr>
                        <a:t>GrB_OUTOFMEM</a:t>
                      </a:r>
                      <a:endParaRPr lang="en-US" dirty="0">
                        <a:solidFill>
                          <a:schemeClr val="tx1"/>
                        </a:solidFill>
                      </a:endParaRPr>
                    </a:p>
                  </a:txBody>
                  <a:tcPr/>
                </a:tc>
                <a:tc>
                  <a:txBody>
                    <a:bodyPr/>
                    <a:lstStyle/>
                    <a:p>
                      <a:r>
                        <a:rPr lang="en-US" dirty="0">
                          <a:solidFill>
                            <a:schemeClr val="tx1"/>
                          </a:solidFill>
                        </a:rPr>
                        <a:t>Not enough memory for the operation</a:t>
                      </a:r>
                    </a:p>
                  </a:txBody>
                  <a:tcPr/>
                </a:tc>
                <a:extLst>
                  <a:ext uri="{0D108BD9-81ED-4DB2-BD59-A6C34878D82A}">
                    <a16:rowId xmlns:a16="http://schemas.microsoft.com/office/drawing/2014/main" val="2594058406"/>
                  </a:ext>
                </a:extLst>
              </a:tr>
              <a:tr h="370840">
                <a:tc>
                  <a:txBody>
                    <a:bodyPr/>
                    <a:lstStyle/>
                    <a:p>
                      <a:r>
                        <a:rPr lang="en-US" dirty="0" err="1">
                          <a:solidFill>
                            <a:schemeClr val="tx1"/>
                          </a:solidFill>
                        </a:rPr>
                        <a:t>GrB_DIMENSION_MISMATCH</a:t>
                      </a:r>
                      <a:endParaRPr lang="en-US" dirty="0">
                        <a:solidFill>
                          <a:schemeClr val="tx1"/>
                        </a:solidFill>
                      </a:endParaRPr>
                    </a:p>
                  </a:txBody>
                  <a:tcPr/>
                </a:tc>
                <a:tc>
                  <a:txBody>
                    <a:bodyPr/>
                    <a:lstStyle/>
                    <a:p>
                      <a:r>
                        <a:rPr lang="en-US" dirty="0">
                          <a:solidFill>
                            <a:schemeClr val="tx1"/>
                          </a:solidFill>
                        </a:rPr>
                        <a:t>Matrix dimensions are incompatible.</a:t>
                      </a:r>
                    </a:p>
                  </a:txBody>
                  <a:tcPr/>
                </a:tc>
                <a:extLst>
                  <a:ext uri="{0D108BD9-81ED-4DB2-BD59-A6C34878D82A}">
                    <a16:rowId xmlns:a16="http://schemas.microsoft.com/office/drawing/2014/main" val="3650804360"/>
                  </a:ext>
                </a:extLst>
              </a:tr>
              <a:tr h="370840">
                <a:tc>
                  <a:txBody>
                    <a:bodyPr/>
                    <a:lstStyle/>
                    <a:p>
                      <a:r>
                        <a:rPr lang="en-US" dirty="0" err="1">
                          <a:solidFill>
                            <a:schemeClr val="tx1"/>
                          </a:solidFill>
                        </a:rPr>
                        <a:t>GrB_DOMAIN_MISMATCH</a:t>
                      </a:r>
                      <a:endParaRPr lang="en-US" dirty="0">
                        <a:solidFill>
                          <a:schemeClr val="tx1"/>
                        </a:solidFill>
                      </a:endParaRPr>
                    </a:p>
                  </a:txBody>
                  <a:tcPr/>
                </a:tc>
                <a:tc>
                  <a:txBody>
                    <a:bodyPr/>
                    <a:lstStyle/>
                    <a:p>
                      <a:r>
                        <a:rPr lang="en-US" dirty="0">
                          <a:solidFill>
                            <a:schemeClr val="tx1"/>
                          </a:solidFill>
                        </a:rPr>
                        <a:t>Domains of matrices are incompatible with the domains of the accumulator, semiring, or mask.</a:t>
                      </a:r>
                    </a:p>
                  </a:txBody>
                  <a:tcPr/>
                </a:tc>
                <a:extLst>
                  <a:ext uri="{0D108BD9-81ED-4DB2-BD59-A6C34878D82A}">
                    <a16:rowId xmlns:a16="http://schemas.microsoft.com/office/drawing/2014/main" val="1770866045"/>
                  </a:ext>
                </a:extLst>
              </a:tr>
            </a:tbl>
          </a:graphicData>
        </a:graphic>
      </p:graphicFrame>
    </p:spTree>
    <p:extLst>
      <p:ext uri="{BB962C8B-B14F-4D97-AF65-F5344CB8AC3E}">
        <p14:creationId xmlns:p14="http://schemas.microsoft.com/office/powerpoint/2010/main" val="4261613970"/>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function behavior</a:t>
            </a:r>
          </a:p>
        </p:txBody>
      </p:sp>
      <p:sp>
        <p:nvSpPr>
          <p:cNvPr id="4" name="Slide Number Placeholder 3"/>
          <p:cNvSpPr>
            <a:spLocks noGrp="1"/>
          </p:cNvSpPr>
          <p:nvPr>
            <p:ph type="sldNum" sz="quarter" idx="10"/>
          </p:nvPr>
        </p:nvSpPr>
        <p:spPr>
          <a:xfrm>
            <a:off x="8648701" y="6551612"/>
            <a:ext cx="495300" cy="306387"/>
          </a:xfrm>
        </p:spPr>
        <p:txBody>
          <a:bodyPr/>
          <a:lstStyle/>
          <a:p>
            <a:pPr>
              <a:defRPr/>
            </a:pPr>
            <a:fld id="{0C933AAA-F64E-4748-8A99-DCC60F15C72A}" type="slidenum">
              <a:rPr lang="en-US" smtClean="0">
                <a:solidFill>
                  <a:srgbClr val="000000"/>
                </a:solidFill>
                <a:ea typeface="ＭＳ Ｐゴシック" pitchFamily="34" charset="-128"/>
              </a:rPr>
              <a:pPr>
                <a:defRPr/>
              </a:pPr>
              <a:t>151</a:t>
            </a:fld>
            <a:endParaRPr lang="en-US" dirty="0">
              <a:solidFill>
                <a:srgbClr val="000000"/>
              </a:solidFill>
              <a:ea typeface="ＭＳ Ｐゴシック" pitchFamily="34" charset="-128"/>
            </a:endParaRPr>
          </a:p>
        </p:txBody>
      </p:sp>
      <p:sp>
        <p:nvSpPr>
          <p:cNvPr id="5" name="Content Placeholder 2"/>
          <p:cNvSpPr txBox="1">
            <a:spLocks/>
          </p:cNvSpPr>
          <p:nvPr/>
        </p:nvSpPr>
        <p:spPr bwMode="auto">
          <a:xfrm>
            <a:off x="382630" y="785814"/>
            <a:ext cx="8369444" cy="151563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dirty="0"/>
              <a:t>Consider the following code:</a:t>
            </a:r>
          </a:p>
          <a:p>
            <a:pPr marL="350838" lvl="1" indent="0">
              <a:buNone/>
            </a:pPr>
            <a:r>
              <a:rPr lang="en-US" sz="1400" b="1" dirty="0" err="1">
                <a:latin typeface="Courier New" panose="02070309020205020404" pitchFamily="49" charset="0"/>
                <a:cs typeface="Courier New" panose="02070309020205020404" pitchFamily="49" charset="0"/>
              </a:rPr>
              <a:t>GrB_Descriptor_new</a:t>
            </a:r>
            <a:r>
              <a:rPr lang="en-US" sz="1400" b="1" dirty="0">
                <a:latin typeface="Courier New" panose="02070309020205020404" pitchFamily="49" charset="0"/>
                <a:cs typeface="Courier New" panose="02070309020205020404" pitchFamily="49" charset="0"/>
              </a:rPr>
              <a:t>(&amp;</a:t>
            </a:r>
            <a:r>
              <a:rPr lang="en-US" sz="1400" b="1" dirty="0" err="1">
                <a:latin typeface="Courier New" panose="02070309020205020404" pitchFamily="49" charset="0"/>
                <a:cs typeface="Courier New" panose="02070309020205020404" pitchFamily="49" charset="0"/>
              </a:rPr>
              <a:t>desc</a:t>
            </a:r>
            <a:r>
              <a:rPr lang="en-US" sz="1400" b="1" dirty="0">
                <a:latin typeface="Courier New" panose="02070309020205020404" pitchFamily="49" charset="0"/>
                <a:cs typeface="Courier New" panose="02070309020205020404" pitchFamily="49" charset="0"/>
              </a:rPr>
              <a:t>);</a:t>
            </a:r>
          </a:p>
          <a:p>
            <a:pPr marL="350838" lvl="1" indent="0">
              <a:buNone/>
            </a:pPr>
            <a:r>
              <a:rPr lang="en-US" sz="1400" b="1" dirty="0" err="1">
                <a:latin typeface="Courier New" panose="02070309020205020404" pitchFamily="49" charset="0"/>
                <a:cs typeface="Courier New" panose="02070309020205020404" pitchFamily="49" charset="0"/>
              </a:rPr>
              <a:t>GrB_Descriptor_set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desc</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GrB_OUTP</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GrB_REPLACE</a:t>
            </a:r>
            <a:r>
              <a:rPr lang="en-US" sz="1400" b="1" dirty="0">
                <a:latin typeface="Courier New" panose="02070309020205020404" pitchFamily="49" charset="0"/>
                <a:cs typeface="Courier New" panose="02070309020205020404" pitchFamily="49" charset="0"/>
              </a:rPr>
              <a:t>);</a:t>
            </a:r>
          </a:p>
          <a:p>
            <a:pPr marL="350838" lvl="1" indent="0">
              <a:buNone/>
            </a:pPr>
            <a:r>
              <a:rPr lang="en-US" sz="1400" b="1" dirty="0" err="1">
                <a:latin typeface="Courier New" panose="02070309020205020404" pitchFamily="49" charset="0"/>
                <a:cs typeface="Courier New" panose="02070309020205020404" pitchFamily="49" charset="0"/>
              </a:rPr>
              <a:t>GrB_Descriptor_set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desc</a:t>
            </a:r>
            <a:r>
              <a:rPr lang="en-US" sz="1400" b="1" dirty="0">
                <a:latin typeface="Courier New" panose="02070309020205020404" pitchFamily="49" charset="0"/>
                <a:cs typeface="Courier New" panose="02070309020205020404" pitchFamily="49" charset="0"/>
              </a:rPr>
              <a:t>, GrB_INP0, </a:t>
            </a:r>
            <a:r>
              <a:rPr lang="en-US" sz="1400" b="1" dirty="0" err="1">
                <a:latin typeface="Courier New" panose="02070309020205020404" pitchFamily="49" charset="0"/>
                <a:cs typeface="Courier New" panose="02070309020205020404" pitchFamily="49" charset="0"/>
              </a:rPr>
              <a:t>GrB_TRANS</a:t>
            </a:r>
            <a:r>
              <a:rPr lang="en-US" sz="1400" b="1" dirty="0">
                <a:latin typeface="Courier New" panose="02070309020205020404" pitchFamily="49" charset="0"/>
                <a:cs typeface="Courier New" panose="02070309020205020404" pitchFamily="49" charset="0"/>
              </a:rPr>
              <a:t>);</a:t>
            </a:r>
          </a:p>
          <a:p>
            <a:pPr marL="350838" lvl="1" indent="0">
              <a:buNone/>
            </a:pPr>
            <a:r>
              <a:rPr lang="en-US" sz="1400" b="1" dirty="0" err="1">
                <a:latin typeface="Courier New" panose="02070309020205020404" pitchFamily="49" charset="0"/>
                <a:cs typeface="Courier New" panose="02070309020205020404" pitchFamily="49" charset="0"/>
              </a:rPr>
              <a:t>GrB_mxm</a:t>
            </a:r>
            <a:r>
              <a:rPr lang="en-US" sz="1400" b="1" dirty="0">
                <a:latin typeface="Courier New" panose="02070309020205020404" pitchFamily="49" charset="0"/>
                <a:cs typeface="Courier New" panose="02070309020205020404" pitchFamily="49" charset="0"/>
              </a:rPr>
              <a:t>(&amp;C, M, Int32Add, Int32AddMul, A, B, </a:t>
            </a:r>
            <a:r>
              <a:rPr lang="en-US" sz="1400" b="1" dirty="0" err="1">
                <a:latin typeface="Courier New" panose="02070309020205020404" pitchFamily="49" charset="0"/>
                <a:cs typeface="Courier New" panose="02070309020205020404" pitchFamily="49" charset="0"/>
              </a:rPr>
              <a:t>desc</a:t>
            </a:r>
            <a:r>
              <a:rPr lang="en-US" sz="1400" b="1" dirty="0">
                <a:latin typeface="Courier New" panose="02070309020205020404" pitchFamily="49" charset="0"/>
                <a:cs typeface="Courier New" panose="02070309020205020404" pitchFamily="49" charset="0"/>
              </a:rPr>
              <a:t>);</a:t>
            </a:r>
          </a:p>
          <a:p>
            <a:endParaRPr lang="en-US" sz="2000" dirty="0"/>
          </a:p>
        </p:txBody>
      </p:sp>
      <p:graphicFrame>
        <p:nvGraphicFramePr>
          <p:cNvPr id="6" name="Table 5"/>
          <p:cNvGraphicFramePr>
            <a:graphicFrameLocks noGrp="1"/>
          </p:cNvGraphicFramePr>
          <p:nvPr>
            <p:extLst>
              <p:ext uri="{D42A27DB-BD31-4B8C-83A1-F6EECF244321}">
                <p14:modId xmlns:p14="http://schemas.microsoft.com/office/powerpoint/2010/main" val="484535525"/>
              </p:ext>
            </p:extLst>
          </p:nvPr>
        </p:nvGraphicFramePr>
        <p:xfrm>
          <a:off x="358631" y="2636547"/>
          <a:ext cx="8417442" cy="3450258"/>
        </p:xfrm>
        <a:graphic>
          <a:graphicData uri="http://schemas.openxmlformats.org/drawingml/2006/table">
            <a:tbl>
              <a:tblPr firstRow="1" bandRow="1">
                <a:tableStyleId>{5940675A-B579-460E-94D1-54222C63F5DA}</a:tableStyleId>
              </a:tblPr>
              <a:tblGrid>
                <a:gridCol w="5805377">
                  <a:extLst>
                    <a:ext uri="{9D8B030D-6E8A-4147-A177-3AD203B41FA5}">
                      <a16:colId xmlns:a16="http://schemas.microsoft.com/office/drawing/2014/main" val="20000"/>
                    </a:ext>
                  </a:extLst>
                </a:gridCol>
                <a:gridCol w="2612065">
                  <a:extLst>
                    <a:ext uri="{9D8B030D-6E8A-4147-A177-3AD203B41FA5}">
                      <a16:colId xmlns:a16="http://schemas.microsoft.com/office/drawing/2014/main" val="20001"/>
                    </a:ext>
                  </a:extLst>
                </a:gridCol>
              </a:tblGrid>
              <a:tr h="435936">
                <a:tc>
                  <a:txBody>
                    <a:bodyPr/>
                    <a:lstStyle/>
                    <a:p>
                      <a:r>
                        <a:rPr lang="en-US" sz="1800" dirty="0"/>
                        <a:t>Form input operands and mask based on descriptor</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 B, M, A </a:t>
                      </a:r>
                      <a:r>
                        <a:rPr lang="en-US" sz="1800" dirty="0">
                          <a:sym typeface="Wingdings"/>
                        </a:rPr>
                        <a:t> A</a:t>
                      </a:r>
                      <a:r>
                        <a:rPr lang="en-US" sz="1800" baseline="30000" dirty="0">
                          <a:sym typeface="Wingdings"/>
                        </a:rPr>
                        <a:t>T</a:t>
                      </a:r>
                      <a:endParaRPr lang="en-US" sz="1800" baseline="30000" dirty="0"/>
                    </a:p>
                  </a:txBody>
                  <a:tcPr/>
                </a:tc>
                <a:extLst>
                  <a:ext uri="{0D108BD9-81ED-4DB2-BD59-A6C34878D82A}">
                    <a16:rowId xmlns:a16="http://schemas.microsoft.com/office/drawing/2014/main" val="10000"/>
                  </a:ext>
                </a:extLst>
              </a:tr>
              <a:tr h="425302">
                <a:tc>
                  <a:txBody>
                    <a:bodyPr/>
                    <a:lstStyle/>
                    <a:p>
                      <a:r>
                        <a:rPr lang="en-US" sz="1800" dirty="0"/>
                        <a:t>Test the domains and sizes for consistency. </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int32,</a:t>
                      </a:r>
                      <a:r>
                        <a:rPr lang="en-US" sz="1800" baseline="0" dirty="0"/>
                        <a:t> </a:t>
                      </a:r>
                      <a:r>
                        <a:rPr lang="en-US" sz="1800" dirty="0"/>
                        <a:t>dims match</a:t>
                      </a:r>
                    </a:p>
                  </a:txBody>
                  <a:tcPr/>
                </a:tc>
                <a:extLst>
                  <a:ext uri="{0D108BD9-81ED-4DB2-BD59-A6C34878D82A}">
                    <a16:rowId xmlns:a16="http://schemas.microsoft.com/office/drawing/2014/main" val="10001"/>
                  </a:ext>
                </a:extLst>
              </a:tr>
              <a:tr h="467832">
                <a:tc>
                  <a:txBody>
                    <a:bodyPr/>
                    <a:lstStyle/>
                    <a:p>
                      <a:r>
                        <a:rPr lang="en-US" sz="1800" dirty="0"/>
                        <a:t>Carry out the indicated operation </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T </a:t>
                      </a:r>
                      <a:r>
                        <a:rPr lang="en-US" sz="1800" dirty="0">
                          <a:sym typeface="Wingdings"/>
                        </a:rPr>
                        <a:t> A *.+ B, </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ym typeface="Wingdings"/>
                        </a:rPr>
                        <a:t>Z </a:t>
                      </a:r>
                      <a:r>
                        <a:rPr lang="en-US" sz="1800" dirty="0">
                          <a:sym typeface="Wingdings" panose="05000000000000000000" pitchFamily="2" charset="2"/>
                        </a:rPr>
                        <a:t> C + T</a:t>
                      </a:r>
                      <a:endParaRPr lang="en-US" sz="1800" dirty="0"/>
                    </a:p>
                  </a:txBody>
                  <a:tcPr/>
                </a:tc>
                <a:extLst>
                  <a:ext uri="{0D108BD9-81ED-4DB2-BD59-A6C34878D82A}">
                    <a16:rowId xmlns:a16="http://schemas.microsoft.com/office/drawing/2014/main" val="10002"/>
                  </a:ext>
                </a:extLst>
              </a:tr>
              <a:tr h="394460">
                <a:tc>
                  <a:txBody>
                    <a:bodyPr/>
                    <a:lstStyle/>
                    <a:p>
                      <a:r>
                        <a:rPr lang="en-US" sz="1800" dirty="0"/>
                        <a:t>Apply the write-mask to select output values </a:t>
                      </a:r>
                      <a:endParaRPr lang="en-US" dirty="0"/>
                    </a:p>
                  </a:txBody>
                  <a:tcPr/>
                </a:tc>
                <a:tc>
                  <a:txBody>
                    <a:bodyPr/>
                    <a:lstStyle/>
                    <a:p>
                      <a:r>
                        <a:rPr lang="en-US" dirty="0"/>
                        <a:t>Z </a:t>
                      </a:r>
                      <a:r>
                        <a:rPr lang="en-US" dirty="0">
                          <a:sym typeface="Wingdings"/>
                        </a:rPr>
                        <a:t> Z ∩ M</a:t>
                      </a:r>
                      <a:endParaRPr lang="en-US" dirty="0"/>
                    </a:p>
                  </a:txBody>
                  <a:tcPr/>
                </a:tc>
                <a:extLst>
                  <a:ext uri="{0D108BD9-81ED-4DB2-BD59-A6C34878D82A}">
                    <a16:rowId xmlns:a16="http://schemas.microsoft.com/office/drawing/2014/main" val="10003"/>
                  </a:ext>
                </a:extLst>
              </a:tr>
              <a:tr h="3944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Replace mode: delete elements in output object and replace with output values</a:t>
                      </a:r>
                    </a:p>
                  </a:txBody>
                  <a:tcPr/>
                </a:tc>
                <a:tc>
                  <a:txBody>
                    <a:bodyPr/>
                    <a:lstStyle/>
                    <a:p>
                      <a:r>
                        <a:rPr lang="en-US" dirty="0"/>
                        <a:t>C </a:t>
                      </a:r>
                      <a:r>
                        <a:rPr lang="en-US" dirty="0">
                          <a:sym typeface="Wingdings"/>
                        </a:rPr>
                        <a:t> Z</a:t>
                      </a:r>
                      <a:endParaRPr lang="en-US" dirty="0"/>
                    </a:p>
                  </a:txBody>
                  <a:tcPr/>
                </a:tc>
                <a:extLst>
                  <a:ext uri="{0D108BD9-81ED-4DB2-BD59-A6C34878D82A}">
                    <a16:rowId xmlns:a16="http://schemas.microsoft.com/office/drawing/2014/main" val="10004"/>
                  </a:ext>
                </a:extLst>
              </a:tr>
              <a:tr h="39446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dirty="0"/>
                        <a:t>Merge mode: Assign output value (</a:t>
                      </a:r>
                      <a:r>
                        <a:rPr lang="en-US" sz="1800" dirty="0" err="1"/>
                        <a:t>i,j</a:t>
                      </a:r>
                      <a:r>
                        <a:rPr lang="en-US" sz="1800" dirty="0"/>
                        <a:t>) to element (</a:t>
                      </a:r>
                      <a:r>
                        <a:rPr lang="en-US" sz="1800" dirty="0" err="1"/>
                        <a:t>i,j</a:t>
                      </a:r>
                      <a:r>
                        <a:rPr lang="en-US" sz="1800" dirty="0"/>
                        <a:t>) of output object, but leave other elements of the output object alone.</a:t>
                      </a:r>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
        <p:nvSpPr>
          <p:cNvPr id="8" name="TextBox 7"/>
          <p:cNvSpPr txBox="1"/>
          <p:nvPr/>
        </p:nvSpPr>
        <p:spPr>
          <a:xfrm>
            <a:off x="6254979" y="1650478"/>
            <a:ext cx="2713037" cy="646331"/>
          </a:xfrm>
          <a:prstGeom prst="rect">
            <a:avLst/>
          </a:prstGeom>
          <a:noFill/>
        </p:spPr>
        <p:txBody>
          <a:bodyPr wrap="square" rtlCol="0">
            <a:spAutoFit/>
          </a:bodyPr>
          <a:lstStyle/>
          <a:p>
            <a:r>
              <a:rPr lang="en-US" dirty="0"/>
              <a:t>int32AddMul </a:t>
            </a:r>
            <a:r>
              <a:rPr lang="en-US" dirty="0" err="1"/>
              <a:t>semiring</a:t>
            </a:r>
            <a:endParaRPr lang="en-US" dirty="0"/>
          </a:p>
          <a:p>
            <a:r>
              <a:rPr lang="en-US" dirty="0"/>
              <a:t>int32Add accumulation </a:t>
            </a:r>
          </a:p>
        </p:txBody>
      </p:sp>
    </p:spTree>
    <p:extLst>
      <p:ext uri="{BB962C8B-B14F-4D97-AF65-F5344CB8AC3E}">
        <p14:creationId xmlns:p14="http://schemas.microsoft.com/office/powerpoint/2010/main" val="2784620471"/>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MXM flowchart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5555" y="143540"/>
            <a:ext cx="5188445" cy="6714460"/>
          </a:xfrm>
        </p:spPr>
      </p:pic>
      <p:sp>
        <p:nvSpPr>
          <p:cNvPr id="4" name="Slide Number Placeholder 3"/>
          <p:cNvSpPr>
            <a:spLocks noGrp="1"/>
          </p:cNvSpPr>
          <p:nvPr>
            <p:ph type="sldNum" sz="quarter" idx="10"/>
          </p:nvPr>
        </p:nvSpPr>
        <p:spPr>
          <a:xfrm>
            <a:off x="8515351" y="6551613"/>
            <a:ext cx="628650" cy="304800"/>
          </a:xfrm>
        </p:spPr>
        <p:txBody>
          <a:bodyPr/>
          <a:lstStyle/>
          <a:p>
            <a:pPr>
              <a:defRPr/>
            </a:pPr>
            <a:fld id="{0C933AAA-F64E-4748-8A99-DCC60F15C72A}" type="slidenum">
              <a:rPr lang="en-US" smtClean="0">
                <a:solidFill>
                  <a:srgbClr val="000000"/>
                </a:solidFill>
                <a:ea typeface="ＭＳ Ｐゴシック" pitchFamily="34" charset="-128"/>
              </a:rPr>
              <a:pPr>
                <a:defRPr/>
              </a:pPr>
              <a:t>152</a:t>
            </a:fld>
            <a:endParaRPr lang="en-US" dirty="0">
              <a:solidFill>
                <a:srgbClr val="000000"/>
              </a:solidFill>
              <a:ea typeface="ＭＳ Ｐゴシック" pitchFamily="34" charset="-128"/>
            </a:endParaRPr>
          </a:p>
        </p:txBody>
      </p:sp>
      <p:sp>
        <p:nvSpPr>
          <p:cNvPr id="7" name="TextBox 6"/>
          <p:cNvSpPr txBox="1"/>
          <p:nvPr/>
        </p:nvSpPr>
        <p:spPr>
          <a:xfrm>
            <a:off x="409024" y="2768144"/>
            <a:ext cx="4569376" cy="2062103"/>
          </a:xfrm>
          <a:prstGeom prst="rect">
            <a:avLst/>
          </a:prstGeom>
          <a:noFill/>
        </p:spPr>
        <p:txBody>
          <a:bodyPr wrap="square" rtlCol="0">
            <a:spAutoFit/>
          </a:bodyPr>
          <a:lstStyle/>
          <a:p>
            <a:r>
              <a:rPr lang="mr-IN" sz="1600" b="1" dirty="0">
                <a:latin typeface="Courier New" panose="02070309020205020404" pitchFamily="49" charset="0"/>
              </a:rPr>
              <a:t>GrB_Info GrB_mxm(</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mr-IN" sz="1600" b="1" dirty="0">
                <a:latin typeface="Courier New" panose="02070309020205020404" pitchFamily="49" charset="0"/>
              </a:rPr>
              <a:t>GrB_Matrix</a:t>
            </a:r>
            <a:r>
              <a:rPr lang="en-US" sz="1600" b="1" dirty="0">
                <a:latin typeface="Courier New" panose="02070309020205020404" pitchFamily="49" charset="0"/>
              </a:rPr>
              <a:t>            </a:t>
            </a:r>
            <a:r>
              <a:rPr lang="mr-IN" sz="1600" b="1" dirty="0">
                <a:latin typeface="Courier New" panose="02070309020205020404" pitchFamily="49" charset="0"/>
              </a:rPr>
              <a:t>C</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r>
              <a:rPr lang="mr-IN" sz="1600" b="1" dirty="0">
                <a:latin typeface="Courier New" panose="02070309020205020404" pitchFamily="49" charset="0"/>
              </a:rPr>
              <a:t>const GrB_Matrix</a:t>
            </a:r>
            <a:r>
              <a:rPr lang="en-US" sz="1600" b="1" dirty="0">
                <a:latin typeface="Courier New" panose="02070309020205020404" pitchFamily="49" charset="0"/>
                <a:cs typeface="Courier New" panose="02070309020205020404" pitchFamily="49" charset="0"/>
              </a:rPr>
              <a:t>      </a:t>
            </a:r>
            <a:r>
              <a:rPr lang="mr-IN" sz="1600" b="1" dirty="0">
                <a:latin typeface="Courier New" panose="02070309020205020404" pitchFamily="49" charset="0"/>
              </a:rPr>
              <a:t>M</a:t>
            </a:r>
            <a:r>
              <a:rPr lang="en-US" sz="1600" b="1" dirty="0">
                <a:latin typeface="Courier New" panose="02070309020205020404" pitchFamily="49" charset="0"/>
              </a:rPr>
              <a:t>,</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mr-IN" sz="1600" b="1" dirty="0">
                <a:latin typeface="Courier New" panose="02070309020205020404" pitchFamily="49" charset="0"/>
              </a:rPr>
              <a:t>const GrB_BinaryOp</a:t>
            </a:r>
            <a:r>
              <a:rPr lang="en-US" sz="1600" b="1" dirty="0">
                <a:latin typeface="Courier New" panose="02070309020205020404" pitchFamily="49" charset="0"/>
                <a:cs typeface="Courier New" panose="02070309020205020404" pitchFamily="49" charset="0"/>
              </a:rPr>
              <a:t>    </a:t>
            </a:r>
            <a:r>
              <a:rPr lang="mr-IN" sz="1600" b="1" dirty="0">
                <a:latin typeface="Courier New" panose="02070309020205020404" pitchFamily="49" charset="0"/>
              </a:rPr>
              <a:t>accum,</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mr-IN" sz="1600" b="1" dirty="0">
                <a:latin typeface="Courier New" panose="02070309020205020404" pitchFamily="49" charset="0"/>
              </a:rPr>
              <a:t>const GrB_Semiring    op,</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mr-IN" sz="1600" b="1" dirty="0">
                <a:latin typeface="Courier New" panose="02070309020205020404" pitchFamily="49" charset="0"/>
              </a:rPr>
              <a:t>const GrB_Matrix</a:t>
            </a:r>
            <a:r>
              <a:rPr lang="en-US" sz="1600" b="1" dirty="0">
                <a:latin typeface="Courier New" panose="02070309020205020404" pitchFamily="49" charset="0"/>
                <a:cs typeface="Courier New" panose="02070309020205020404" pitchFamily="49" charset="0"/>
              </a:rPr>
              <a:t>      </a:t>
            </a:r>
            <a:r>
              <a:rPr lang="mr-IN" sz="1600" b="1" dirty="0">
                <a:latin typeface="Courier New" panose="02070309020205020404" pitchFamily="49" charset="0"/>
              </a:rPr>
              <a:t>A,</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mr-IN" sz="1600" b="1" dirty="0">
                <a:latin typeface="Courier New" panose="02070309020205020404" pitchFamily="49" charset="0"/>
              </a:rPr>
              <a:t>const GrB_Matrix</a:t>
            </a:r>
            <a:r>
              <a:rPr lang="en-US" sz="1600" b="1" dirty="0">
                <a:latin typeface="Courier New" panose="02070309020205020404" pitchFamily="49" charset="0"/>
                <a:cs typeface="Courier New" panose="02070309020205020404" pitchFamily="49" charset="0"/>
              </a:rPr>
              <a:t>      </a:t>
            </a:r>
            <a:r>
              <a:rPr lang="mr-IN" sz="1600" b="1" dirty="0">
                <a:latin typeface="Courier New" panose="02070309020205020404" pitchFamily="49" charset="0"/>
              </a:rPr>
              <a:t>B,</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mr-IN" sz="1600" b="1" dirty="0">
                <a:latin typeface="Courier New" panose="02070309020205020404" pitchFamily="49" charset="0"/>
              </a:rPr>
              <a:t>const GrB_Descriptor</a:t>
            </a:r>
            <a:r>
              <a:rPr lang="en-US" sz="1600" b="1" dirty="0">
                <a:latin typeface="Courier New" panose="02070309020205020404" pitchFamily="49" charset="0"/>
                <a:cs typeface="Courier New" panose="02070309020205020404" pitchFamily="49" charset="0"/>
              </a:rPr>
              <a:t>  </a:t>
            </a:r>
            <a:r>
              <a:rPr lang="mr-IN" sz="1600" b="1" dirty="0">
                <a:latin typeface="Courier New" panose="02070309020205020404" pitchFamily="49" charset="0"/>
              </a:rPr>
              <a:t>desc);</a:t>
            </a:r>
            <a:endParaRPr lang="en-US" sz="1600" b="1" dirty="0">
              <a:latin typeface="Courier New" panose="02070309020205020404" pitchFamily="49" charset="0"/>
              <a:cs typeface="Courier New" panose="02070309020205020404" pitchFamily="49" charset="0"/>
            </a:endParaRPr>
          </a:p>
        </p:txBody>
      </p:sp>
      <p:sp>
        <p:nvSpPr>
          <p:cNvPr id="8" name="TextBox 7"/>
          <p:cNvSpPr txBox="1"/>
          <p:nvPr/>
        </p:nvSpPr>
        <p:spPr>
          <a:xfrm>
            <a:off x="280436" y="1081087"/>
            <a:ext cx="4951964" cy="1200329"/>
          </a:xfrm>
          <a:prstGeom prst="rect">
            <a:avLst/>
          </a:prstGeom>
          <a:noFill/>
        </p:spPr>
        <p:txBody>
          <a:bodyPr wrap="square" rtlCol="0">
            <a:spAutoFit/>
          </a:bodyPr>
          <a:lstStyle/>
          <a:p>
            <a:r>
              <a:rPr lang="en-US" dirty="0"/>
              <a:t>To understand what happens inside a </a:t>
            </a:r>
            <a:r>
              <a:rPr lang="en-US" dirty="0" err="1"/>
              <a:t>graphBLAS</a:t>
            </a:r>
            <a:r>
              <a:rPr lang="en-US" dirty="0"/>
              <a:t> operation, consider matrix multiply.</a:t>
            </a:r>
          </a:p>
          <a:p>
            <a:endParaRPr lang="en-US" dirty="0"/>
          </a:p>
          <a:p>
            <a:r>
              <a:rPr lang="en-US" dirty="0"/>
              <a:t>All the operations follow this basic format</a:t>
            </a:r>
          </a:p>
        </p:txBody>
      </p:sp>
    </p:spTree>
    <p:extLst>
      <p:ext uri="{BB962C8B-B14F-4D97-AF65-F5344CB8AC3E}">
        <p14:creationId xmlns:p14="http://schemas.microsoft.com/office/powerpoint/2010/main" val="2346955564"/>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1E8E-DF3C-504F-8123-3D58E9C6B0ED}"/>
              </a:ext>
            </a:extLst>
          </p:cNvPr>
          <p:cNvSpPr>
            <a:spLocks noGrp="1"/>
          </p:cNvSpPr>
          <p:nvPr>
            <p:ph type="title"/>
          </p:nvPr>
        </p:nvSpPr>
        <p:spPr>
          <a:xfrm>
            <a:off x="166688" y="192088"/>
            <a:ext cx="8977312" cy="889000"/>
          </a:xfrm>
        </p:spPr>
        <p:txBody>
          <a:bodyPr/>
          <a:lstStyle/>
          <a:p>
            <a:r>
              <a:rPr lang="en-US" dirty="0"/>
              <a:t>Exercise: Matrix Matrix Multiplication</a:t>
            </a:r>
          </a:p>
        </p:txBody>
      </p:sp>
      <p:sp>
        <p:nvSpPr>
          <p:cNvPr id="3" name="Content Placeholder 2">
            <a:extLst>
              <a:ext uri="{FF2B5EF4-FFF2-40B4-BE49-F238E27FC236}">
                <a16:creationId xmlns:a16="http://schemas.microsoft.com/office/drawing/2014/main" id="{B0CD3C32-FCDD-8D49-ADB6-7427AEC5CFD4}"/>
              </a:ext>
            </a:extLst>
          </p:cNvPr>
          <p:cNvSpPr>
            <a:spLocks noGrp="1"/>
          </p:cNvSpPr>
          <p:nvPr>
            <p:ph idx="1"/>
          </p:nvPr>
        </p:nvSpPr>
        <p:spPr>
          <a:xfrm>
            <a:off x="349092" y="818452"/>
            <a:ext cx="5945018" cy="4840287"/>
          </a:xfrm>
        </p:spPr>
        <p:txBody>
          <a:bodyPr/>
          <a:lstStyle/>
          <a:p>
            <a:r>
              <a:rPr lang="en-US" dirty="0"/>
              <a:t>Multiply the adjacency matrix from our “logo graph” by itself.</a:t>
            </a:r>
          </a:p>
          <a:p>
            <a:r>
              <a:rPr lang="en-US" dirty="0"/>
              <a:t>Print resulting matrix and interpret the result</a:t>
            </a:r>
          </a:p>
          <a:p>
            <a:r>
              <a:rPr lang="en-US" dirty="0"/>
              <a:t>Hint:  Do the multiply again and compare results.  Do you see the pattern?</a:t>
            </a:r>
          </a:p>
        </p:txBody>
      </p:sp>
      <p:sp>
        <p:nvSpPr>
          <p:cNvPr id="4" name="Slide Number Placeholder 3">
            <a:extLst>
              <a:ext uri="{FF2B5EF4-FFF2-40B4-BE49-F238E27FC236}">
                <a16:creationId xmlns:a16="http://schemas.microsoft.com/office/drawing/2014/main" id="{AEDE09F1-FEA6-CA4A-A8C0-6E0A8002FAB7}"/>
              </a:ext>
            </a:extLst>
          </p:cNvPr>
          <p:cNvSpPr>
            <a:spLocks noGrp="1"/>
          </p:cNvSpPr>
          <p:nvPr>
            <p:ph type="sldNum" sz="quarter" idx="10"/>
          </p:nvPr>
        </p:nvSpPr>
        <p:spPr>
          <a:xfrm>
            <a:off x="8545351" y="6551612"/>
            <a:ext cx="598649" cy="306387"/>
          </a:xfrm>
        </p:spPr>
        <p:txBody>
          <a:bodyPr/>
          <a:lstStyle/>
          <a:p>
            <a:pPr>
              <a:defRPr/>
            </a:pPr>
            <a:fld id="{0C933AAA-F64E-4748-8A99-DCC60F15C72A}" type="slidenum">
              <a:rPr lang="en-US" smtClean="0">
                <a:solidFill>
                  <a:srgbClr val="000000"/>
                </a:solidFill>
                <a:ea typeface="ＭＳ Ｐゴシック" pitchFamily="34" charset="-128"/>
              </a:rPr>
              <a:pPr>
                <a:defRPr/>
              </a:pPr>
              <a:t>153</a:t>
            </a:fld>
            <a:endParaRPr lang="en-US" dirty="0">
              <a:solidFill>
                <a:srgbClr val="000000"/>
              </a:solidFill>
              <a:ea typeface="ＭＳ Ｐゴシック" pitchFamily="34" charset="-128"/>
            </a:endParaRPr>
          </a:p>
        </p:txBody>
      </p:sp>
      <p:grpSp>
        <p:nvGrpSpPr>
          <p:cNvPr id="5" name="Group 4">
            <a:extLst>
              <a:ext uri="{FF2B5EF4-FFF2-40B4-BE49-F238E27FC236}">
                <a16:creationId xmlns:a16="http://schemas.microsoft.com/office/drawing/2014/main" id="{3052740B-875F-3346-9564-B74066A51879}"/>
              </a:ext>
            </a:extLst>
          </p:cNvPr>
          <p:cNvGrpSpPr/>
          <p:nvPr/>
        </p:nvGrpSpPr>
        <p:grpSpPr>
          <a:xfrm>
            <a:off x="6294110" y="818452"/>
            <a:ext cx="2668162" cy="1871637"/>
            <a:chOff x="1223785" y="3766524"/>
            <a:chExt cx="2791124" cy="2122451"/>
          </a:xfrm>
        </p:grpSpPr>
        <p:grpSp>
          <p:nvGrpSpPr>
            <p:cNvPr id="6" name="Group 5">
              <a:extLst>
                <a:ext uri="{FF2B5EF4-FFF2-40B4-BE49-F238E27FC236}">
                  <a16:creationId xmlns:a16="http://schemas.microsoft.com/office/drawing/2014/main" id="{7956819C-2EAA-264B-BDFF-4A71103CAED0}"/>
                </a:ext>
              </a:extLst>
            </p:cNvPr>
            <p:cNvGrpSpPr/>
            <p:nvPr/>
          </p:nvGrpSpPr>
          <p:grpSpPr>
            <a:xfrm>
              <a:off x="1335803" y="4157242"/>
              <a:ext cx="219364" cy="718577"/>
              <a:chOff x="1335803" y="4157242"/>
              <a:chExt cx="219364" cy="718577"/>
            </a:xfrm>
          </p:grpSpPr>
          <p:sp>
            <p:nvSpPr>
              <p:cNvPr id="52" name="Line 24">
                <a:extLst>
                  <a:ext uri="{FF2B5EF4-FFF2-40B4-BE49-F238E27FC236}">
                    <a16:creationId xmlns:a16="http://schemas.microsoft.com/office/drawing/2014/main" id="{633C6C52-F690-E348-81B2-3FB3BAF50168}"/>
                  </a:ext>
                </a:extLst>
              </p:cNvPr>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53" name="Freeform 25">
                <a:extLst>
                  <a:ext uri="{FF2B5EF4-FFF2-40B4-BE49-F238E27FC236}">
                    <a16:creationId xmlns:a16="http://schemas.microsoft.com/office/drawing/2014/main" id="{47EE5B88-A461-CE40-BF2C-3BDB73FE1AD6}"/>
                  </a:ext>
                </a:extLst>
              </p:cNvPr>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grpSp>
          <p:nvGrpSpPr>
            <p:cNvPr id="7" name="Group 6">
              <a:extLst>
                <a:ext uri="{FF2B5EF4-FFF2-40B4-BE49-F238E27FC236}">
                  <a16:creationId xmlns:a16="http://schemas.microsoft.com/office/drawing/2014/main" id="{CF88414D-0CD6-B741-8244-0B2F542541DF}"/>
                </a:ext>
              </a:extLst>
            </p:cNvPr>
            <p:cNvGrpSpPr/>
            <p:nvPr/>
          </p:nvGrpSpPr>
          <p:grpSpPr>
            <a:xfrm>
              <a:off x="1571763" y="4183811"/>
              <a:ext cx="219364" cy="718577"/>
              <a:chOff x="1571763" y="4183811"/>
              <a:chExt cx="219364" cy="718577"/>
            </a:xfrm>
          </p:grpSpPr>
          <p:sp>
            <p:nvSpPr>
              <p:cNvPr id="50" name="Line 27">
                <a:extLst>
                  <a:ext uri="{FF2B5EF4-FFF2-40B4-BE49-F238E27FC236}">
                    <a16:creationId xmlns:a16="http://schemas.microsoft.com/office/drawing/2014/main" id="{DB3D9E34-1AC4-FD40-AF83-7AFCD9FE8700}"/>
                  </a:ext>
                </a:extLst>
              </p:cNvPr>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51" name="Freeform 28">
                <a:extLst>
                  <a:ext uri="{FF2B5EF4-FFF2-40B4-BE49-F238E27FC236}">
                    <a16:creationId xmlns:a16="http://schemas.microsoft.com/office/drawing/2014/main" id="{7CA1EF25-F967-AD47-B796-8B5AA3B05D35}"/>
                  </a:ext>
                </a:extLst>
              </p:cNvPr>
              <p:cNvSpPr>
                <a:spLocks/>
              </p:cNvSpPr>
              <p:nvPr/>
            </p:nvSpPr>
            <p:spPr bwMode="auto">
              <a:xfrm flipH="1" flipV="1">
                <a:off x="1571763" y="4183811"/>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grpSp>
          <p:nvGrpSpPr>
            <p:cNvPr id="8" name="Group 7">
              <a:extLst>
                <a:ext uri="{FF2B5EF4-FFF2-40B4-BE49-F238E27FC236}">
                  <a16:creationId xmlns:a16="http://schemas.microsoft.com/office/drawing/2014/main" id="{2A62C368-A524-0B40-BA79-EA7B56CF00B6}"/>
                </a:ext>
              </a:extLst>
            </p:cNvPr>
            <p:cNvGrpSpPr/>
            <p:nvPr/>
          </p:nvGrpSpPr>
          <p:grpSpPr>
            <a:xfrm>
              <a:off x="1555166" y="3962540"/>
              <a:ext cx="1121352" cy="186298"/>
              <a:chOff x="1555166" y="3962540"/>
              <a:chExt cx="1121352" cy="186298"/>
            </a:xfrm>
          </p:grpSpPr>
          <p:sp>
            <p:nvSpPr>
              <p:cNvPr id="48" name="Line 30">
                <a:extLst>
                  <a:ext uri="{FF2B5EF4-FFF2-40B4-BE49-F238E27FC236}">
                    <a16:creationId xmlns:a16="http://schemas.microsoft.com/office/drawing/2014/main" id="{704BF2C3-024E-2A46-9795-DDA312715A80}"/>
                  </a:ext>
                </a:extLst>
              </p:cNvPr>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49" name="Freeform 31">
                <a:extLst>
                  <a:ext uri="{FF2B5EF4-FFF2-40B4-BE49-F238E27FC236}">
                    <a16:creationId xmlns:a16="http://schemas.microsoft.com/office/drawing/2014/main" id="{31C676DA-3FC0-0145-97C7-DCC01A73B0B0}"/>
                  </a:ext>
                </a:extLst>
              </p:cNvPr>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grpSp>
          <p:nvGrpSpPr>
            <p:cNvPr id="9" name="Group 8">
              <a:extLst>
                <a:ext uri="{FF2B5EF4-FFF2-40B4-BE49-F238E27FC236}">
                  <a16:creationId xmlns:a16="http://schemas.microsoft.com/office/drawing/2014/main" id="{2E7BE9FF-DC58-6946-8B0E-5E9951C5E454}"/>
                </a:ext>
              </a:extLst>
            </p:cNvPr>
            <p:cNvGrpSpPr/>
            <p:nvPr/>
          </p:nvGrpSpPr>
          <p:grpSpPr>
            <a:xfrm>
              <a:off x="1563825" y="4891227"/>
              <a:ext cx="1121352" cy="732585"/>
              <a:chOff x="1563825" y="4891227"/>
              <a:chExt cx="1121352" cy="732585"/>
            </a:xfrm>
          </p:grpSpPr>
          <p:sp>
            <p:nvSpPr>
              <p:cNvPr id="46" name="Line 34">
                <a:extLst>
                  <a:ext uri="{FF2B5EF4-FFF2-40B4-BE49-F238E27FC236}">
                    <a16:creationId xmlns:a16="http://schemas.microsoft.com/office/drawing/2014/main" id="{2A3639C7-CA2B-CE48-9262-8EC480A4321B}"/>
                  </a:ext>
                </a:extLst>
              </p:cNvPr>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47" name="Freeform 35">
                <a:extLst>
                  <a:ext uri="{FF2B5EF4-FFF2-40B4-BE49-F238E27FC236}">
                    <a16:creationId xmlns:a16="http://schemas.microsoft.com/office/drawing/2014/main" id="{76CE66E8-3532-6344-8CFF-63D4496B4A06}"/>
                  </a:ext>
                </a:extLst>
              </p:cNvPr>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sp>
          <p:nvSpPr>
            <p:cNvPr id="10" name="Line 46">
              <a:extLst>
                <a:ext uri="{FF2B5EF4-FFF2-40B4-BE49-F238E27FC236}">
                  <a16:creationId xmlns:a16="http://schemas.microsoft.com/office/drawing/2014/main" id="{8E2F89B3-8D03-C341-B485-90259F15D2CD}"/>
                </a:ext>
              </a:extLst>
            </p:cNvPr>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11" name="Freeform 47">
              <a:extLst>
                <a:ext uri="{FF2B5EF4-FFF2-40B4-BE49-F238E27FC236}">
                  <a16:creationId xmlns:a16="http://schemas.microsoft.com/office/drawing/2014/main" id="{6F87D171-24B7-D649-AA4B-00BABFE1F90D}"/>
                </a:ext>
              </a:extLst>
            </p:cNvPr>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nvGrpSpPr>
            <p:cNvPr id="12" name="Group 11">
              <a:extLst>
                <a:ext uri="{FF2B5EF4-FFF2-40B4-BE49-F238E27FC236}">
                  <a16:creationId xmlns:a16="http://schemas.microsoft.com/office/drawing/2014/main" id="{9A151EE1-56C9-9F44-964C-B9D8DB13B39F}"/>
                </a:ext>
              </a:extLst>
            </p:cNvPr>
            <p:cNvGrpSpPr/>
            <p:nvPr/>
          </p:nvGrpSpPr>
          <p:grpSpPr>
            <a:xfrm>
              <a:off x="1566712" y="5458525"/>
              <a:ext cx="1121352" cy="186298"/>
              <a:chOff x="1566712" y="5458525"/>
              <a:chExt cx="1121352" cy="186298"/>
            </a:xfrm>
          </p:grpSpPr>
          <p:sp>
            <p:nvSpPr>
              <p:cNvPr id="44" name="Line 49">
                <a:extLst>
                  <a:ext uri="{FF2B5EF4-FFF2-40B4-BE49-F238E27FC236}">
                    <a16:creationId xmlns:a16="http://schemas.microsoft.com/office/drawing/2014/main" id="{A997A392-94DD-8445-B645-3EA56AA1FB04}"/>
                  </a:ext>
                </a:extLst>
              </p:cNvPr>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45" name="Freeform 50">
                <a:extLst>
                  <a:ext uri="{FF2B5EF4-FFF2-40B4-BE49-F238E27FC236}">
                    <a16:creationId xmlns:a16="http://schemas.microsoft.com/office/drawing/2014/main" id="{A5715DE0-5575-584E-87B3-3E9B03B51E8B}"/>
                  </a:ext>
                </a:extLst>
              </p:cNvPr>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grpSp>
          <p:nvGrpSpPr>
            <p:cNvPr id="13" name="Group 12">
              <a:extLst>
                <a:ext uri="{FF2B5EF4-FFF2-40B4-BE49-F238E27FC236}">
                  <a16:creationId xmlns:a16="http://schemas.microsoft.com/office/drawing/2014/main" id="{DB8FABC6-33B0-904E-8AFA-E93246BE346D}"/>
                </a:ext>
              </a:extLst>
            </p:cNvPr>
            <p:cNvGrpSpPr/>
            <p:nvPr/>
          </p:nvGrpSpPr>
          <p:grpSpPr>
            <a:xfrm>
              <a:off x="1549394" y="5643422"/>
              <a:ext cx="1121352" cy="186298"/>
              <a:chOff x="1549394" y="5643422"/>
              <a:chExt cx="1121352" cy="186298"/>
            </a:xfrm>
          </p:grpSpPr>
          <p:sp>
            <p:nvSpPr>
              <p:cNvPr id="42" name="Line 52">
                <a:extLst>
                  <a:ext uri="{FF2B5EF4-FFF2-40B4-BE49-F238E27FC236}">
                    <a16:creationId xmlns:a16="http://schemas.microsoft.com/office/drawing/2014/main" id="{4141BBC9-E2F4-2C4C-A3B8-449AA27DF674}"/>
                  </a:ext>
                </a:extLst>
              </p:cNvPr>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43" name="Freeform 53">
                <a:extLst>
                  <a:ext uri="{FF2B5EF4-FFF2-40B4-BE49-F238E27FC236}">
                    <a16:creationId xmlns:a16="http://schemas.microsoft.com/office/drawing/2014/main" id="{3849E0B1-7736-4A4F-8EBB-2016D5DD7E00}"/>
                  </a:ext>
                </a:extLst>
              </p:cNvPr>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grpSp>
          <p:nvGrpSpPr>
            <p:cNvPr id="14" name="Group 13">
              <a:extLst>
                <a:ext uri="{FF2B5EF4-FFF2-40B4-BE49-F238E27FC236}">
                  <a16:creationId xmlns:a16="http://schemas.microsoft.com/office/drawing/2014/main" id="{64818200-9DAE-304D-8F1D-0FA1B7D64D1B}"/>
                </a:ext>
              </a:extLst>
            </p:cNvPr>
            <p:cNvGrpSpPr/>
            <p:nvPr/>
          </p:nvGrpSpPr>
          <p:grpSpPr>
            <a:xfrm>
              <a:off x="1572485" y="4892628"/>
              <a:ext cx="1121352" cy="186298"/>
              <a:chOff x="1572485" y="4892628"/>
              <a:chExt cx="1121352" cy="186298"/>
            </a:xfrm>
          </p:grpSpPr>
          <p:sp>
            <p:nvSpPr>
              <p:cNvPr id="40" name="Line 55">
                <a:extLst>
                  <a:ext uri="{FF2B5EF4-FFF2-40B4-BE49-F238E27FC236}">
                    <a16:creationId xmlns:a16="http://schemas.microsoft.com/office/drawing/2014/main" id="{4F93D857-BCC9-1C44-8AEB-93FD5B2B4687}"/>
                  </a:ext>
                </a:extLst>
              </p:cNvPr>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41" name="Freeform 56">
                <a:extLst>
                  <a:ext uri="{FF2B5EF4-FFF2-40B4-BE49-F238E27FC236}">
                    <a16:creationId xmlns:a16="http://schemas.microsoft.com/office/drawing/2014/main" id="{9D945A7C-6302-8D40-A652-F002F9B15A5C}"/>
                  </a:ext>
                </a:extLst>
              </p:cNvPr>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grpSp>
          <p:nvGrpSpPr>
            <p:cNvPr id="15" name="Group 14">
              <a:extLst>
                <a:ext uri="{FF2B5EF4-FFF2-40B4-BE49-F238E27FC236}">
                  <a16:creationId xmlns:a16="http://schemas.microsoft.com/office/drawing/2014/main" id="{85C7A240-E61C-574B-A2FA-9E53712BCDD7}"/>
                </a:ext>
              </a:extLst>
            </p:cNvPr>
            <p:cNvGrpSpPr/>
            <p:nvPr/>
          </p:nvGrpSpPr>
          <p:grpSpPr>
            <a:xfrm>
              <a:off x="1330030" y="4919242"/>
              <a:ext cx="219364" cy="718577"/>
              <a:chOff x="1330030" y="4919242"/>
              <a:chExt cx="219364" cy="718577"/>
            </a:xfrm>
          </p:grpSpPr>
          <p:sp>
            <p:nvSpPr>
              <p:cNvPr id="38" name="Line 58">
                <a:extLst>
                  <a:ext uri="{FF2B5EF4-FFF2-40B4-BE49-F238E27FC236}">
                    <a16:creationId xmlns:a16="http://schemas.microsoft.com/office/drawing/2014/main" id="{461CC66C-736B-EE45-8144-CCB5A72B6B8F}"/>
                  </a:ext>
                </a:extLst>
              </p:cNvPr>
              <p:cNvSpPr>
                <a:spLocks noChangeAspect="1" noChangeShapeType="1"/>
              </p:cNvSpPr>
              <p:nvPr/>
            </p:nvSpPr>
            <p:spPr bwMode="auto">
              <a:xfrm rot="19744468" flipH="1">
                <a:off x="1419831" y="5404742"/>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39" name="Freeform 59">
                <a:extLst>
                  <a:ext uri="{FF2B5EF4-FFF2-40B4-BE49-F238E27FC236}">
                    <a16:creationId xmlns:a16="http://schemas.microsoft.com/office/drawing/2014/main" id="{4ABD5C3D-C431-7F4C-8C39-ABAB7F3A21B5}"/>
                  </a:ext>
                </a:extLst>
              </p:cNvPr>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sp>
          <p:nvSpPr>
            <p:cNvPr id="16" name="Line 61">
              <a:extLst>
                <a:ext uri="{FF2B5EF4-FFF2-40B4-BE49-F238E27FC236}">
                  <a16:creationId xmlns:a16="http://schemas.microsoft.com/office/drawing/2014/main" id="{0EE340C8-7BE6-0744-8F7B-6438A7E4FBCB}"/>
                </a:ext>
              </a:extLst>
            </p:cNvPr>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17" name="Freeform 16">
              <a:extLst>
                <a:ext uri="{FF2B5EF4-FFF2-40B4-BE49-F238E27FC236}">
                  <a16:creationId xmlns:a16="http://schemas.microsoft.com/office/drawing/2014/main" id="{51556FD4-614D-A34A-9BFE-8C6CAC9977D6}"/>
                </a:ext>
              </a:extLst>
            </p:cNvPr>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nvGrpSpPr>
            <p:cNvPr id="18" name="Group 17">
              <a:extLst>
                <a:ext uri="{FF2B5EF4-FFF2-40B4-BE49-F238E27FC236}">
                  <a16:creationId xmlns:a16="http://schemas.microsoft.com/office/drawing/2014/main" id="{5482E07B-7EAF-D149-9155-4005CB32381E}"/>
                </a:ext>
              </a:extLst>
            </p:cNvPr>
            <p:cNvGrpSpPr/>
            <p:nvPr/>
          </p:nvGrpSpPr>
          <p:grpSpPr>
            <a:xfrm>
              <a:off x="2676519" y="4882823"/>
              <a:ext cx="1102591" cy="760599"/>
              <a:chOff x="2676519" y="4882823"/>
              <a:chExt cx="1102591" cy="760599"/>
            </a:xfrm>
          </p:grpSpPr>
          <p:sp>
            <p:nvSpPr>
              <p:cNvPr id="36" name="Line 64">
                <a:extLst>
                  <a:ext uri="{FF2B5EF4-FFF2-40B4-BE49-F238E27FC236}">
                    <a16:creationId xmlns:a16="http://schemas.microsoft.com/office/drawing/2014/main" id="{55DDEECA-62D9-BF4C-B134-5A226BA4A696}"/>
                  </a:ext>
                </a:extLst>
              </p:cNvPr>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37" name="Freeform 65">
                <a:extLst>
                  <a:ext uri="{FF2B5EF4-FFF2-40B4-BE49-F238E27FC236}">
                    <a16:creationId xmlns:a16="http://schemas.microsoft.com/office/drawing/2014/main" id="{1D9A99C0-9C1B-7C47-8283-576F7194B937}"/>
                  </a:ext>
                </a:extLst>
              </p:cNvPr>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grpSp>
          <p:nvGrpSpPr>
            <p:cNvPr id="19" name="Group 18">
              <a:extLst>
                <a:ext uri="{FF2B5EF4-FFF2-40B4-BE49-F238E27FC236}">
                  <a16:creationId xmlns:a16="http://schemas.microsoft.com/office/drawing/2014/main" id="{8C8A8FAA-FE6B-2B4E-A979-F2CA48AF2E14}"/>
                </a:ext>
              </a:extLst>
            </p:cNvPr>
            <p:cNvGrpSpPr/>
            <p:nvPr/>
          </p:nvGrpSpPr>
          <p:grpSpPr>
            <a:xfrm>
              <a:off x="2706826" y="4161444"/>
              <a:ext cx="1102591" cy="760599"/>
              <a:chOff x="2706826" y="4161444"/>
              <a:chExt cx="1102591" cy="760599"/>
            </a:xfrm>
          </p:grpSpPr>
          <p:sp>
            <p:nvSpPr>
              <p:cNvPr id="34" name="Line 67">
                <a:extLst>
                  <a:ext uri="{FF2B5EF4-FFF2-40B4-BE49-F238E27FC236}">
                    <a16:creationId xmlns:a16="http://schemas.microsoft.com/office/drawing/2014/main" id="{7F60D25B-5883-B54A-975F-8D790FD31BAD}"/>
                  </a:ext>
                </a:extLst>
              </p:cNvPr>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35" name="Freeform 68">
                <a:extLst>
                  <a:ext uri="{FF2B5EF4-FFF2-40B4-BE49-F238E27FC236}">
                    <a16:creationId xmlns:a16="http://schemas.microsoft.com/office/drawing/2014/main" id="{285C7801-F2A3-354D-900D-D19F5FBCFAE3}"/>
                  </a:ext>
                </a:extLst>
              </p:cNvPr>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sp>
          <p:nvSpPr>
            <p:cNvPr id="20" name="Rectangle 19">
              <a:extLst>
                <a:ext uri="{FF2B5EF4-FFF2-40B4-BE49-F238E27FC236}">
                  <a16:creationId xmlns:a16="http://schemas.microsoft.com/office/drawing/2014/main" id="{0402BAEB-1B95-0348-968D-8F49CA084E8B}"/>
                </a:ext>
              </a:extLst>
            </p:cNvPr>
            <p:cNvSpPr>
              <a:spLocks noChangeArrowheads="1"/>
            </p:cNvSpPr>
            <p:nvPr/>
          </p:nvSpPr>
          <p:spPr bwMode="auto">
            <a:xfrm>
              <a:off x="2659798" y="5613242"/>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FF0000"/>
                  </a:solidFill>
                  <a:latin typeface="Helvetica"/>
                  <a:cs typeface="Helvetica"/>
                </a:rPr>
                <a:t>5</a:t>
              </a:r>
            </a:p>
          </p:txBody>
        </p:sp>
        <p:sp>
          <p:nvSpPr>
            <p:cNvPr id="21" name="Rectangle 104">
              <a:extLst>
                <a:ext uri="{FF2B5EF4-FFF2-40B4-BE49-F238E27FC236}">
                  <a16:creationId xmlns:a16="http://schemas.microsoft.com/office/drawing/2014/main" id="{12D06FE7-0346-374F-8131-D1370CC903B4}"/>
                </a:ext>
              </a:extLst>
            </p:cNvPr>
            <p:cNvSpPr>
              <a:spLocks noChangeArrowheads="1"/>
            </p:cNvSpPr>
            <p:nvPr/>
          </p:nvSpPr>
          <p:spPr bwMode="auto">
            <a:xfrm>
              <a:off x="1223785" y="4692170"/>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FF0000"/>
                  </a:solidFill>
                  <a:latin typeface="Helvetica"/>
                  <a:cs typeface="Helvetica"/>
                </a:rPr>
                <a:t>3</a:t>
              </a:r>
            </a:p>
          </p:txBody>
        </p:sp>
        <p:sp>
          <p:nvSpPr>
            <p:cNvPr id="22" name="Rectangle 105">
              <a:extLst>
                <a:ext uri="{FF2B5EF4-FFF2-40B4-BE49-F238E27FC236}">
                  <a16:creationId xmlns:a16="http://schemas.microsoft.com/office/drawing/2014/main" id="{A94C44F0-B0DA-0C48-AD67-C1DCF2D8521F}"/>
                </a:ext>
              </a:extLst>
            </p:cNvPr>
            <p:cNvSpPr>
              <a:spLocks noChangeArrowheads="1"/>
            </p:cNvSpPr>
            <p:nvPr/>
          </p:nvSpPr>
          <p:spPr bwMode="auto">
            <a:xfrm>
              <a:off x="1269289" y="5561284"/>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FF0000"/>
                  </a:solidFill>
                  <a:latin typeface="Helvetica"/>
                  <a:cs typeface="Helvetica"/>
                </a:rPr>
                <a:t>2</a:t>
              </a:r>
            </a:p>
          </p:txBody>
        </p:sp>
        <p:sp>
          <p:nvSpPr>
            <p:cNvPr id="23" name="Rectangle 22">
              <a:extLst>
                <a:ext uri="{FF2B5EF4-FFF2-40B4-BE49-F238E27FC236}">
                  <a16:creationId xmlns:a16="http://schemas.microsoft.com/office/drawing/2014/main" id="{BA6ED4A5-481C-8C4B-9D27-F3B2ED7A4111}"/>
                </a:ext>
              </a:extLst>
            </p:cNvPr>
            <p:cNvSpPr>
              <a:spLocks noChangeArrowheads="1"/>
            </p:cNvSpPr>
            <p:nvPr/>
          </p:nvSpPr>
          <p:spPr bwMode="auto">
            <a:xfrm>
              <a:off x="2671447" y="3766524"/>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FF0000"/>
                  </a:solidFill>
                  <a:latin typeface="Helvetica"/>
                  <a:cs typeface="Helvetica"/>
                </a:rPr>
                <a:t>1</a:t>
              </a:r>
            </a:p>
          </p:txBody>
        </p:sp>
        <p:sp>
          <p:nvSpPr>
            <p:cNvPr id="24" name="Oval 23">
              <a:extLst>
                <a:ext uri="{FF2B5EF4-FFF2-40B4-BE49-F238E27FC236}">
                  <a16:creationId xmlns:a16="http://schemas.microsoft.com/office/drawing/2014/main" id="{184A8B98-AF0F-4B4F-ADE9-357D7DE1B5C1}"/>
                </a:ext>
              </a:extLst>
            </p:cNvPr>
            <p:cNvSpPr>
              <a:spLocks noChangeArrowheads="1"/>
            </p:cNvSpPr>
            <p:nvPr/>
          </p:nvSpPr>
          <p:spPr bwMode="auto">
            <a:xfrm>
              <a:off x="1485894" y="4068996"/>
              <a:ext cx="164592" cy="168088"/>
            </a:xfrm>
            <a:prstGeom prst="ellipse">
              <a:avLst/>
            </a:prstGeom>
            <a:solidFill>
              <a:schemeClr val="tx1"/>
            </a:solidFill>
            <a:ln w="12700">
              <a:solidFill>
                <a:schemeClr val="tx1"/>
              </a:solidFill>
              <a:round/>
              <a:headEnd/>
              <a:tailEnd/>
            </a:ln>
            <a:effectLst/>
          </p:spPr>
          <p:txBody>
            <a:bodyPr wrap="none" anchor="ctr"/>
            <a:lstStyle/>
            <a:p>
              <a:pPr eaLnBrk="1" hangingPunct="1">
                <a:spcBef>
                  <a:spcPct val="45000"/>
                </a:spcBef>
                <a:defRPr/>
              </a:pPr>
              <a:endParaRPr lang="en-US" sz="2400" b="1">
                <a:latin typeface="Verdana" charset="0"/>
              </a:endParaRPr>
            </a:p>
          </p:txBody>
        </p:sp>
        <p:sp>
          <p:nvSpPr>
            <p:cNvPr id="25" name="Oval 24">
              <a:extLst>
                <a:ext uri="{FF2B5EF4-FFF2-40B4-BE49-F238E27FC236}">
                  <a16:creationId xmlns:a16="http://schemas.microsoft.com/office/drawing/2014/main" id="{186208E6-993E-FA46-871F-0C4BA1143899}"/>
                </a:ext>
              </a:extLst>
            </p:cNvPr>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p>
          </p:txBody>
        </p:sp>
        <p:sp>
          <p:nvSpPr>
            <p:cNvPr id="26" name="Oval 25">
              <a:extLst>
                <a:ext uri="{FF2B5EF4-FFF2-40B4-BE49-F238E27FC236}">
                  <a16:creationId xmlns:a16="http://schemas.microsoft.com/office/drawing/2014/main" id="{8CEAA5D9-A11F-8B44-BD48-04FCEE517CEB}"/>
                </a:ext>
              </a:extLst>
            </p:cNvPr>
            <p:cNvSpPr>
              <a:spLocks noChangeArrowheads="1"/>
            </p:cNvSpPr>
            <p:nvPr/>
          </p:nvSpPr>
          <p:spPr bwMode="auto">
            <a:xfrm>
              <a:off x="2594257" y="4068996"/>
              <a:ext cx="164592" cy="168088"/>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p>
          </p:txBody>
        </p:sp>
        <p:sp>
          <p:nvSpPr>
            <p:cNvPr id="27" name="Oval 26">
              <a:extLst>
                <a:ext uri="{FF2B5EF4-FFF2-40B4-BE49-F238E27FC236}">
                  <a16:creationId xmlns:a16="http://schemas.microsoft.com/office/drawing/2014/main" id="{1794BDF6-1FB0-A34B-8C92-B24AB3F1BC69}"/>
                </a:ext>
              </a:extLst>
            </p:cNvPr>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p>
          </p:txBody>
        </p:sp>
        <p:sp>
          <p:nvSpPr>
            <p:cNvPr id="28" name="Oval 27">
              <a:extLst>
                <a:ext uri="{FF2B5EF4-FFF2-40B4-BE49-F238E27FC236}">
                  <a16:creationId xmlns:a16="http://schemas.microsoft.com/office/drawing/2014/main" id="{87B33C39-5117-7C4C-A5C1-7E822EF1B822}"/>
                </a:ext>
              </a:extLst>
            </p:cNvPr>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p>
          </p:txBody>
        </p:sp>
        <p:sp>
          <p:nvSpPr>
            <p:cNvPr id="29" name="Oval 71">
              <a:extLst>
                <a:ext uri="{FF2B5EF4-FFF2-40B4-BE49-F238E27FC236}">
                  <a16:creationId xmlns:a16="http://schemas.microsoft.com/office/drawing/2014/main" id="{A3A99BFD-A923-2443-BCE9-902C6E114904}"/>
                </a:ext>
              </a:extLst>
            </p:cNvPr>
            <p:cNvSpPr>
              <a:spLocks noChangeArrowheads="1"/>
            </p:cNvSpPr>
            <p:nvPr/>
          </p:nvSpPr>
          <p:spPr bwMode="auto">
            <a:xfrm>
              <a:off x="1485894" y="4808584"/>
              <a:ext cx="164592" cy="168088"/>
            </a:xfrm>
            <a:prstGeom prst="ellipse">
              <a:avLst/>
            </a:prstGeom>
            <a:solidFill>
              <a:schemeClr val="tx1"/>
            </a:solidFill>
            <a:ln>
              <a:solidFill>
                <a:srgbClr val="0000FF"/>
              </a:solidFill>
            </a:ln>
            <a:effectLst/>
          </p:spPr>
          <p:txBody>
            <a:bodyPr wrap="none" anchor="ctr"/>
            <a:lstStyle/>
            <a:p>
              <a:pPr>
                <a:defRPr/>
              </a:pPr>
              <a:endParaRPr lang="en-US" sz="1800" b="1"/>
            </a:p>
          </p:txBody>
        </p:sp>
        <p:sp>
          <p:nvSpPr>
            <p:cNvPr id="30" name="Oval 72">
              <a:extLst>
                <a:ext uri="{FF2B5EF4-FFF2-40B4-BE49-F238E27FC236}">
                  <a16:creationId xmlns:a16="http://schemas.microsoft.com/office/drawing/2014/main" id="{142855FE-ADAF-0A4D-A816-1B2964F88709}"/>
                </a:ext>
              </a:extLst>
            </p:cNvPr>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a:defRPr/>
              </a:pPr>
              <a:endParaRPr lang="en-US" sz="1800" b="1"/>
            </a:p>
          </p:txBody>
        </p:sp>
        <p:sp>
          <p:nvSpPr>
            <p:cNvPr id="31" name="Rectangle 30">
              <a:extLst>
                <a:ext uri="{FF2B5EF4-FFF2-40B4-BE49-F238E27FC236}">
                  <a16:creationId xmlns:a16="http://schemas.microsoft.com/office/drawing/2014/main" id="{2DCAD6FC-C422-D74E-86CE-CBE913ADEDE6}"/>
                </a:ext>
              </a:extLst>
            </p:cNvPr>
            <p:cNvSpPr>
              <a:spLocks noChangeArrowheads="1"/>
            </p:cNvSpPr>
            <p:nvPr/>
          </p:nvSpPr>
          <p:spPr bwMode="auto">
            <a:xfrm>
              <a:off x="1279976" y="3768981"/>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FF0000"/>
                  </a:solidFill>
                  <a:latin typeface="Helvetica"/>
                  <a:cs typeface="Helvetica"/>
                </a:rPr>
                <a:t>0</a:t>
              </a:r>
            </a:p>
          </p:txBody>
        </p:sp>
        <p:sp>
          <p:nvSpPr>
            <p:cNvPr id="32" name="Rectangle 31">
              <a:extLst>
                <a:ext uri="{FF2B5EF4-FFF2-40B4-BE49-F238E27FC236}">
                  <a16:creationId xmlns:a16="http://schemas.microsoft.com/office/drawing/2014/main" id="{F9C35031-F2F0-5E49-B9DC-BFF5CEDC5ED0}"/>
                </a:ext>
              </a:extLst>
            </p:cNvPr>
            <p:cNvSpPr>
              <a:spLocks noChangeArrowheads="1"/>
            </p:cNvSpPr>
            <p:nvPr/>
          </p:nvSpPr>
          <p:spPr bwMode="auto">
            <a:xfrm>
              <a:off x="3781321" y="4654363"/>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FF0000"/>
                  </a:solidFill>
                  <a:latin typeface="Helvetica"/>
                  <a:cs typeface="Helvetica"/>
                </a:rPr>
                <a:t>4</a:t>
              </a:r>
            </a:p>
          </p:txBody>
        </p:sp>
        <p:sp>
          <p:nvSpPr>
            <p:cNvPr id="33" name="Rectangle 32">
              <a:extLst>
                <a:ext uri="{FF2B5EF4-FFF2-40B4-BE49-F238E27FC236}">
                  <a16:creationId xmlns:a16="http://schemas.microsoft.com/office/drawing/2014/main" id="{74AB2615-8FA9-234A-8278-CC2D61DCB40D}"/>
                </a:ext>
              </a:extLst>
            </p:cNvPr>
            <p:cNvSpPr>
              <a:spLocks noChangeArrowheads="1"/>
            </p:cNvSpPr>
            <p:nvPr/>
          </p:nvSpPr>
          <p:spPr bwMode="auto">
            <a:xfrm>
              <a:off x="2422148" y="4505559"/>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FF0000"/>
                  </a:solidFill>
                  <a:latin typeface="Helvetica"/>
                  <a:cs typeface="Helvetica"/>
                </a:rPr>
                <a:t>6</a:t>
              </a:r>
            </a:p>
          </p:txBody>
        </p:sp>
      </p:grpSp>
    </p:spTree>
    <p:extLst>
      <p:ext uri="{BB962C8B-B14F-4D97-AF65-F5344CB8AC3E}">
        <p14:creationId xmlns:p14="http://schemas.microsoft.com/office/powerpoint/2010/main" val="3447465109"/>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8B1E-D375-3640-BC0A-705E4FF525E5}"/>
              </a:ext>
            </a:extLst>
          </p:cNvPr>
          <p:cNvSpPr>
            <a:spLocks noGrp="1"/>
          </p:cNvSpPr>
          <p:nvPr>
            <p:ph type="title"/>
          </p:nvPr>
        </p:nvSpPr>
        <p:spPr/>
        <p:txBody>
          <a:bodyPr/>
          <a:lstStyle/>
          <a:p>
            <a:r>
              <a:rPr lang="en-US" dirty="0"/>
              <a:t>Appendices</a:t>
            </a:r>
          </a:p>
        </p:txBody>
      </p:sp>
      <p:sp>
        <p:nvSpPr>
          <p:cNvPr id="3" name="Content Placeholder 2">
            <a:extLst>
              <a:ext uri="{FF2B5EF4-FFF2-40B4-BE49-F238E27FC236}">
                <a16:creationId xmlns:a16="http://schemas.microsoft.com/office/drawing/2014/main" id="{1F6FFE55-2A71-0F4C-85A6-109EFB0B6B3A}"/>
              </a:ext>
            </a:extLst>
          </p:cNvPr>
          <p:cNvSpPr>
            <a:spLocks noGrp="1"/>
          </p:cNvSpPr>
          <p:nvPr>
            <p:ph idx="1"/>
          </p:nvPr>
        </p:nvSpPr>
        <p:spPr>
          <a:xfrm>
            <a:off x="778342" y="1141413"/>
            <a:ext cx="8157839" cy="4840287"/>
          </a:xfrm>
        </p:spPr>
        <p:txBody>
          <a:bodyPr/>
          <a:lstStyle/>
          <a:p>
            <a:r>
              <a:rPr lang="en-US" dirty="0" err="1"/>
              <a:t>MxM</a:t>
            </a:r>
            <a:r>
              <a:rPr lang="en-US" dirty="0"/>
              <a:t>: the low-level details of the </a:t>
            </a:r>
            <a:r>
              <a:rPr lang="en-US" dirty="0" err="1"/>
              <a:t>GraphBLAS</a:t>
            </a:r>
            <a:r>
              <a:rPr lang="en-US" dirty="0"/>
              <a:t> operations</a:t>
            </a:r>
          </a:p>
          <a:p>
            <a:r>
              <a:rPr lang="en-US" dirty="0"/>
              <a:t>Common patterns for algorithmic reasoning</a:t>
            </a:r>
          </a:p>
          <a:p>
            <a:r>
              <a:rPr lang="en-US" dirty="0"/>
              <a:t>Challenge Problems: </a:t>
            </a:r>
          </a:p>
          <a:p>
            <a:pPr lvl="1"/>
            <a:r>
              <a:rPr lang="en-US" dirty="0"/>
              <a:t>Some key algorithms with the </a:t>
            </a:r>
            <a:r>
              <a:rPr lang="en-US" dirty="0" err="1"/>
              <a:t>GraphBLAS</a:t>
            </a:r>
            <a:endParaRPr lang="en-US" dirty="0"/>
          </a:p>
          <a:p>
            <a:r>
              <a:rPr lang="en-US" dirty="0"/>
              <a:t>Reference materials</a:t>
            </a:r>
          </a:p>
        </p:txBody>
      </p:sp>
      <p:sp>
        <p:nvSpPr>
          <p:cNvPr id="4" name="Slide Number Placeholder 3">
            <a:extLst>
              <a:ext uri="{FF2B5EF4-FFF2-40B4-BE49-F238E27FC236}">
                <a16:creationId xmlns:a16="http://schemas.microsoft.com/office/drawing/2014/main" id="{47A0324B-610E-A749-B17A-8FD7E6D791BD}"/>
              </a:ext>
            </a:extLst>
          </p:cNvPr>
          <p:cNvSpPr>
            <a:spLocks noGrp="1"/>
          </p:cNvSpPr>
          <p:nvPr>
            <p:ph type="sldNum" sz="quarter" idx="10"/>
          </p:nvPr>
        </p:nvSpPr>
        <p:spPr>
          <a:xfrm>
            <a:off x="8521701" y="6551612"/>
            <a:ext cx="622300" cy="306387"/>
          </a:xfrm>
        </p:spPr>
        <p:txBody>
          <a:bodyPr/>
          <a:lstStyle/>
          <a:p>
            <a:pPr>
              <a:defRPr/>
            </a:pPr>
            <a:fld id="{0C933AAA-F64E-4748-8A99-DCC60F15C72A}" type="slidenum">
              <a:rPr lang="en-US" smtClean="0">
                <a:solidFill>
                  <a:srgbClr val="000000"/>
                </a:solidFill>
                <a:ea typeface="ＭＳ Ｐゴシック" pitchFamily="34" charset="-128"/>
              </a:rPr>
              <a:pPr>
                <a:defRPr/>
              </a:pPr>
              <a:t>154</a:t>
            </a:fld>
            <a:endParaRPr lang="en-US" dirty="0">
              <a:solidFill>
                <a:srgbClr val="000000"/>
              </a:solidFill>
              <a:ea typeface="ＭＳ Ｐゴシック" pitchFamily="34" charset="-128"/>
            </a:endParaRPr>
          </a:p>
        </p:txBody>
      </p:sp>
      <p:sp>
        <p:nvSpPr>
          <p:cNvPr id="5" name="Right Arrow 4">
            <a:extLst>
              <a:ext uri="{FF2B5EF4-FFF2-40B4-BE49-F238E27FC236}">
                <a16:creationId xmlns:a16="http://schemas.microsoft.com/office/drawing/2014/main" id="{8D529648-ED84-2A44-9090-39261BC0CCCB}"/>
              </a:ext>
            </a:extLst>
          </p:cNvPr>
          <p:cNvSpPr/>
          <p:nvPr/>
        </p:nvSpPr>
        <p:spPr bwMode="auto">
          <a:xfrm>
            <a:off x="166688" y="1583169"/>
            <a:ext cx="497305" cy="346659"/>
          </a:xfrm>
          <a:prstGeom prst="rightArrow">
            <a:avLst/>
          </a:prstGeom>
          <a:solidFill>
            <a:srgbClr val="7030A0"/>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2895434870"/>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5"/>
          <p:cNvGrpSpPr/>
          <p:nvPr/>
        </p:nvGrpSpPr>
        <p:grpSpPr>
          <a:xfrm>
            <a:off x="224441" y="565770"/>
            <a:ext cx="3988024" cy="2992624"/>
            <a:chOff x="5778500" y="1870075"/>
            <a:chExt cx="3063875" cy="2241551"/>
          </a:xfrm>
        </p:grpSpPr>
        <p:grpSp>
          <p:nvGrpSpPr>
            <p:cNvPr id="4" name="Group 3"/>
            <p:cNvGrpSpPr/>
            <p:nvPr/>
          </p:nvGrpSpPr>
          <p:grpSpPr>
            <a:xfrm>
              <a:off x="6149534" y="2820964"/>
              <a:ext cx="1233488" cy="211138"/>
              <a:chOff x="6149534" y="2820964"/>
              <a:chExt cx="1233488" cy="211138"/>
            </a:xfrm>
          </p:grpSpPr>
          <p:sp>
            <p:nvSpPr>
              <p:cNvPr id="162" name="Freeform 47"/>
              <p:cNvSpPr>
                <a:spLocks/>
              </p:cNvSpPr>
              <p:nvPr/>
            </p:nvSpPr>
            <p:spPr bwMode="auto">
              <a:xfrm rot="10800000" flipH="1" flipV="1">
                <a:off x="6149534" y="2820964"/>
                <a:ext cx="1233488" cy="211138"/>
              </a:xfrm>
              <a:custGeom>
                <a:avLst/>
                <a:gdLst>
                  <a:gd name="T0" fmla="*/ 0 w 777"/>
                  <a:gd name="T1" fmla="*/ 124 h 133"/>
                  <a:gd name="T2" fmla="*/ 375 w 777"/>
                  <a:gd name="T3" fmla="*/ 1 h 133"/>
                  <a:gd name="T4" fmla="*/ 777 w 777"/>
                  <a:gd name="T5" fmla="*/ 133 h 133"/>
                  <a:gd name="T6" fmla="*/ 0 60000 65536"/>
                  <a:gd name="T7" fmla="*/ 0 60000 65536"/>
                  <a:gd name="T8" fmla="*/ 0 60000 65536"/>
                  <a:gd name="T9" fmla="*/ 0 w 777"/>
                  <a:gd name="T10" fmla="*/ 0 h 133"/>
                  <a:gd name="T11" fmla="*/ 777 w 777"/>
                  <a:gd name="T12" fmla="*/ 133 h 133"/>
                </a:gdLst>
                <a:ahLst/>
                <a:cxnLst>
                  <a:cxn ang="T6">
                    <a:pos x="T0" y="T1"/>
                  </a:cxn>
                  <a:cxn ang="T7">
                    <a:pos x="T2" y="T3"/>
                  </a:cxn>
                  <a:cxn ang="T8">
                    <a:pos x="T4" y="T5"/>
                  </a:cxn>
                </a:cxnLst>
                <a:rect l="T9" t="T10" r="T11" b="T12"/>
                <a:pathLst>
                  <a:path w="777" h="133">
                    <a:moveTo>
                      <a:pt x="0" y="124"/>
                    </a:moveTo>
                    <a:cubicBezTo>
                      <a:pt x="123" y="62"/>
                      <a:pt x="246" y="0"/>
                      <a:pt x="375" y="1"/>
                    </a:cubicBezTo>
                    <a:cubicBezTo>
                      <a:pt x="504" y="2"/>
                      <a:pt x="640" y="67"/>
                      <a:pt x="777" y="133"/>
                    </a:cubicBezTo>
                  </a:path>
                </a:pathLst>
              </a:custGeom>
              <a:noFill/>
              <a:ln w="2857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3" name="Line 46"/>
              <p:cNvSpPr>
                <a:spLocks noChangeAspect="1" noChangeShapeType="1"/>
              </p:cNvSpPr>
              <p:nvPr/>
            </p:nvSpPr>
            <p:spPr bwMode="auto">
              <a:xfrm rot="17163330" flipH="1">
                <a:off x="6892699" y="2783284"/>
                <a:ext cx="1588" cy="139700"/>
              </a:xfrm>
              <a:prstGeom prst="line">
                <a:avLst/>
              </a:prstGeom>
              <a:noFill/>
              <a:ln w="22225">
                <a:solidFill>
                  <a:schemeClr val="tx1"/>
                </a:solidFill>
                <a:round/>
                <a:headEnd/>
                <a:tailEnd type="arrow" w="med" len="med"/>
              </a:ln>
              <a:extLst>
                <a:ext uri="{909E8E84-426E-40dd-AFC4-6F175D3DCCD1}">
                  <a14:hiddenFill xmlns:a14="http://schemas.microsoft.com/office/drawing/2010/main" xmlns="">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 name="Group 13"/>
            <p:cNvGrpSpPr>
              <a:grpSpLocks/>
            </p:cNvGrpSpPr>
            <p:nvPr/>
          </p:nvGrpSpPr>
          <p:grpSpPr bwMode="auto">
            <a:xfrm>
              <a:off x="5778500" y="1870075"/>
              <a:ext cx="3063875" cy="2241551"/>
              <a:chOff x="3552" y="672"/>
              <a:chExt cx="1930" cy="1412"/>
            </a:xfrm>
          </p:grpSpPr>
          <p:grpSp>
            <p:nvGrpSpPr>
              <p:cNvPr id="6" name="Group 14"/>
              <p:cNvGrpSpPr>
                <a:grpSpLocks/>
              </p:cNvGrpSpPr>
              <p:nvPr/>
            </p:nvGrpSpPr>
            <p:grpSpPr bwMode="auto">
              <a:xfrm>
                <a:off x="3609" y="879"/>
                <a:ext cx="152" cy="513"/>
                <a:chOff x="2776" y="1167"/>
                <a:chExt cx="152" cy="513"/>
              </a:xfrm>
            </p:grpSpPr>
            <p:sp>
              <p:nvSpPr>
                <p:cNvPr id="21619" name="Line 15"/>
                <p:cNvSpPr>
                  <a:spLocks noChangeAspect="1" noChangeShapeType="1"/>
                </p:cNvSpPr>
                <p:nvPr/>
              </p:nvSpPr>
              <p:spPr bwMode="auto">
                <a:xfrm rot="1855532" flipH="1" flipV="1">
                  <a:off x="2828" y="1264"/>
                  <a:ext cx="1" cy="88"/>
                </a:xfrm>
                <a:prstGeom prst="line">
                  <a:avLst/>
                </a:prstGeom>
                <a:noFill/>
                <a:ln w="22225">
                  <a:solidFill>
                    <a:schemeClr val="tx1"/>
                  </a:solidFill>
                  <a:round/>
                  <a:headEnd/>
                  <a:tailEnd type="arrow" w="med" len="med"/>
                </a:ln>
                <a:extLst>
                  <a:ext uri="{909E8E84-426E-40dd-AFC4-6F175D3DCCD1}">
                    <a14:hiddenFill xmlns:a14="http://schemas.microsoft.com/office/drawing/2010/main" xmlns="">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20" name="Freeform 16"/>
                <p:cNvSpPr>
                  <a:spLocks/>
                </p:cNvSpPr>
                <p:nvPr/>
              </p:nvSpPr>
              <p:spPr bwMode="auto">
                <a:xfrm>
                  <a:off x="2776" y="1167"/>
                  <a:ext cx="152" cy="513"/>
                </a:xfrm>
                <a:custGeom>
                  <a:avLst/>
                  <a:gdLst>
                    <a:gd name="T0" fmla="*/ 152 w 152"/>
                    <a:gd name="T1" fmla="*/ 513 h 513"/>
                    <a:gd name="T2" fmla="*/ 38 w 152"/>
                    <a:gd name="T3" fmla="*/ 371 h 513"/>
                    <a:gd name="T4" fmla="*/ 19 w 152"/>
                    <a:gd name="T5" fmla="*/ 212 h 513"/>
                    <a:gd name="T6" fmla="*/ 152 w 152"/>
                    <a:gd name="T7" fmla="*/ 0 h 513"/>
                    <a:gd name="T8" fmla="*/ 0 60000 65536"/>
                    <a:gd name="T9" fmla="*/ 0 60000 65536"/>
                    <a:gd name="T10" fmla="*/ 0 60000 65536"/>
                    <a:gd name="T11" fmla="*/ 0 60000 65536"/>
                    <a:gd name="T12" fmla="*/ 0 w 152"/>
                    <a:gd name="T13" fmla="*/ 0 h 513"/>
                    <a:gd name="T14" fmla="*/ 152 w 152"/>
                    <a:gd name="T15" fmla="*/ 513 h 513"/>
                  </a:gdLst>
                  <a:ahLst/>
                  <a:cxnLst>
                    <a:cxn ang="T8">
                      <a:pos x="T0" y="T1"/>
                    </a:cxn>
                    <a:cxn ang="T9">
                      <a:pos x="T2" y="T3"/>
                    </a:cxn>
                    <a:cxn ang="T10">
                      <a:pos x="T4" y="T5"/>
                    </a:cxn>
                    <a:cxn ang="T11">
                      <a:pos x="T6" y="T7"/>
                    </a:cxn>
                  </a:cxnLst>
                  <a:rect l="T12" t="T13" r="T14" b="T15"/>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 name="Group 17"/>
              <p:cNvGrpSpPr>
                <a:grpSpLocks/>
              </p:cNvGrpSpPr>
              <p:nvPr/>
            </p:nvGrpSpPr>
            <p:grpSpPr bwMode="auto">
              <a:xfrm flipH="1" flipV="1">
                <a:off x="3785" y="879"/>
                <a:ext cx="152" cy="513"/>
                <a:chOff x="2776" y="1167"/>
                <a:chExt cx="152" cy="513"/>
              </a:xfrm>
            </p:grpSpPr>
            <p:sp>
              <p:nvSpPr>
                <p:cNvPr id="21617" name="Line 18"/>
                <p:cNvSpPr>
                  <a:spLocks noChangeAspect="1" noChangeShapeType="1"/>
                </p:cNvSpPr>
                <p:nvPr/>
              </p:nvSpPr>
              <p:spPr bwMode="auto">
                <a:xfrm rot="1855532" flipH="1" flipV="1">
                  <a:off x="2828" y="1264"/>
                  <a:ext cx="1" cy="88"/>
                </a:xfrm>
                <a:prstGeom prst="line">
                  <a:avLst/>
                </a:prstGeom>
                <a:noFill/>
                <a:ln w="22225">
                  <a:solidFill>
                    <a:srgbClr val="FF0000"/>
                  </a:solidFill>
                  <a:round/>
                  <a:headEnd/>
                  <a:tailEnd type="arrow" w="med" len="med"/>
                </a:ln>
                <a:extLst>
                  <a:ext uri="{909E8E84-426E-40dd-AFC4-6F175D3DCCD1}">
                    <a14:hiddenFill xmlns:a14="http://schemas.microsoft.com/office/drawing/2010/main" xmlns="">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18" name="Freeform 19"/>
                <p:cNvSpPr>
                  <a:spLocks/>
                </p:cNvSpPr>
                <p:nvPr/>
              </p:nvSpPr>
              <p:spPr bwMode="auto">
                <a:xfrm>
                  <a:off x="2776" y="1167"/>
                  <a:ext cx="152" cy="513"/>
                </a:xfrm>
                <a:custGeom>
                  <a:avLst/>
                  <a:gdLst>
                    <a:gd name="T0" fmla="*/ 152 w 152"/>
                    <a:gd name="T1" fmla="*/ 513 h 513"/>
                    <a:gd name="T2" fmla="*/ 38 w 152"/>
                    <a:gd name="T3" fmla="*/ 371 h 513"/>
                    <a:gd name="T4" fmla="*/ 19 w 152"/>
                    <a:gd name="T5" fmla="*/ 212 h 513"/>
                    <a:gd name="T6" fmla="*/ 152 w 152"/>
                    <a:gd name="T7" fmla="*/ 0 h 513"/>
                    <a:gd name="T8" fmla="*/ 0 60000 65536"/>
                    <a:gd name="T9" fmla="*/ 0 60000 65536"/>
                    <a:gd name="T10" fmla="*/ 0 60000 65536"/>
                    <a:gd name="T11" fmla="*/ 0 60000 65536"/>
                    <a:gd name="T12" fmla="*/ 0 w 152"/>
                    <a:gd name="T13" fmla="*/ 0 h 513"/>
                    <a:gd name="T14" fmla="*/ 152 w 152"/>
                    <a:gd name="T15" fmla="*/ 513 h 513"/>
                  </a:gdLst>
                  <a:ahLst/>
                  <a:cxnLst>
                    <a:cxn ang="T8">
                      <a:pos x="T0" y="T1"/>
                    </a:cxn>
                    <a:cxn ang="T9">
                      <a:pos x="T2" y="T3"/>
                    </a:cxn>
                    <a:cxn ang="T10">
                      <a:pos x="T4" y="T5"/>
                    </a:cxn>
                    <a:cxn ang="T11">
                      <a:pos x="T6" y="T7"/>
                    </a:cxn>
                  </a:cxnLst>
                  <a:rect l="T12" t="T13" r="T14" b="T15"/>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 name="Group 20"/>
              <p:cNvGrpSpPr>
                <a:grpSpLocks/>
              </p:cNvGrpSpPr>
              <p:nvPr/>
            </p:nvGrpSpPr>
            <p:grpSpPr bwMode="auto">
              <a:xfrm>
                <a:off x="3761" y="740"/>
                <a:ext cx="777" cy="133"/>
                <a:chOff x="2928" y="1028"/>
                <a:chExt cx="777" cy="133"/>
              </a:xfrm>
            </p:grpSpPr>
            <p:sp>
              <p:nvSpPr>
                <p:cNvPr id="21615" name="Line 21"/>
                <p:cNvSpPr>
                  <a:spLocks noChangeAspect="1" noChangeShapeType="1"/>
                </p:cNvSpPr>
                <p:nvPr/>
              </p:nvSpPr>
              <p:spPr bwMode="auto">
                <a:xfrm rot="17163330" flipH="1">
                  <a:off x="3451" y="1013"/>
                  <a:ext cx="1" cy="88"/>
                </a:xfrm>
                <a:prstGeom prst="line">
                  <a:avLst/>
                </a:prstGeom>
                <a:noFill/>
                <a:ln w="22225">
                  <a:solidFill>
                    <a:srgbClr val="FF0000"/>
                  </a:solidFill>
                  <a:round/>
                  <a:headEnd/>
                  <a:tailEnd type="arrow" w="med" len="med"/>
                </a:ln>
                <a:extLst>
                  <a:ext uri="{909E8E84-426E-40dd-AFC4-6F175D3DCCD1}">
                    <a14:hiddenFill xmlns:a14="http://schemas.microsoft.com/office/drawing/2010/main" xmlns="">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16" name="Freeform 22"/>
                <p:cNvSpPr>
                  <a:spLocks/>
                </p:cNvSpPr>
                <p:nvPr/>
              </p:nvSpPr>
              <p:spPr bwMode="auto">
                <a:xfrm>
                  <a:off x="2928" y="1028"/>
                  <a:ext cx="777" cy="133"/>
                </a:xfrm>
                <a:custGeom>
                  <a:avLst/>
                  <a:gdLst>
                    <a:gd name="T0" fmla="*/ 0 w 777"/>
                    <a:gd name="T1" fmla="*/ 124 h 133"/>
                    <a:gd name="T2" fmla="*/ 375 w 777"/>
                    <a:gd name="T3" fmla="*/ 1 h 133"/>
                    <a:gd name="T4" fmla="*/ 777 w 777"/>
                    <a:gd name="T5" fmla="*/ 133 h 133"/>
                    <a:gd name="T6" fmla="*/ 0 60000 65536"/>
                    <a:gd name="T7" fmla="*/ 0 60000 65536"/>
                    <a:gd name="T8" fmla="*/ 0 60000 65536"/>
                    <a:gd name="T9" fmla="*/ 0 w 777"/>
                    <a:gd name="T10" fmla="*/ 0 h 133"/>
                    <a:gd name="T11" fmla="*/ 777 w 777"/>
                    <a:gd name="T12" fmla="*/ 133 h 133"/>
                  </a:gdLst>
                  <a:ahLst/>
                  <a:cxnLst>
                    <a:cxn ang="T6">
                      <a:pos x="T0" y="T1"/>
                    </a:cxn>
                    <a:cxn ang="T7">
                      <a:pos x="T2" y="T3"/>
                    </a:cxn>
                    <a:cxn ang="T8">
                      <a:pos x="T4" y="T5"/>
                    </a:cxn>
                  </a:cxnLst>
                  <a:rect l="T9" t="T10" r="T11" b="T12"/>
                  <a:pathLst>
                    <a:path w="777" h="133">
                      <a:moveTo>
                        <a:pt x="0" y="124"/>
                      </a:moveTo>
                      <a:cubicBezTo>
                        <a:pt x="123" y="62"/>
                        <a:pt x="246" y="0"/>
                        <a:pt x="375" y="1"/>
                      </a:cubicBezTo>
                      <a:cubicBezTo>
                        <a:pt x="504" y="2"/>
                        <a:pt x="640" y="67"/>
                        <a:pt x="777" y="133"/>
                      </a:cubicBezTo>
                    </a:path>
                  </a:pathLst>
                </a:custGeom>
                <a:noFill/>
                <a:ln w="28575">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1574" name="Oval 23"/>
              <p:cNvSpPr>
                <a:spLocks noChangeAspect="1" noChangeArrowheads="1"/>
              </p:cNvSpPr>
              <p:nvPr/>
            </p:nvSpPr>
            <p:spPr bwMode="auto">
              <a:xfrm>
                <a:off x="3713" y="816"/>
                <a:ext cx="120" cy="120"/>
              </a:xfrm>
              <a:prstGeom prst="ellipse">
                <a:avLst/>
              </a:prstGeom>
              <a:solidFill>
                <a:srgbClr val="FF0000"/>
              </a:solidFill>
              <a:ln w="12700">
                <a:solidFill>
                  <a:schemeClr val="tx1"/>
                </a:solidFill>
                <a:round/>
                <a:headEnd/>
                <a:tailEnd/>
              </a:ln>
            </p:spPr>
            <p:txBody>
              <a:bodyPr wrap="none"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9" name="Group 24"/>
              <p:cNvGrpSpPr>
                <a:grpSpLocks/>
              </p:cNvGrpSpPr>
              <p:nvPr/>
            </p:nvGrpSpPr>
            <p:grpSpPr bwMode="auto">
              <a:xfrm>
                <a:off x="3767" y="1403"/>
                <a:ext cx="777" cy="523"/>
                <a:chOff x="2934" y="1691"/>
                <a:chExt cx="777" cy="523"/>
              </a:xfrm>
            </p:grpSpPr>
            <p:sp>
              <p:nvSpPr>
                <p:cNvPr id="21613" name="Line 25"/>
                <p:cNvSpPr>
                  <a:spLocks noChangeAspect="1" noChangeShapeType="1"/>
                </p:cNvSpPr>
                <p:nvPr/>
              </p:nvSpPr>
              <p:spPr bwMode="auto">
                <a:xfrm rot="3635357">
                  <a:off x="3104" y="1995"/>
                  <a:ext cx="1" cy="88"/>
                </a:xfrm>
                <a:prstGeom prst="line">
                  <a:avLst/>
                </a:prstGeom>
                <a:noFill/>
                <a:ln w="22225">
                  <a:solidFill>
                    <a:schemeClr val="tx1"/>
                  </a:solidFill>
                  <a:round/>
                  <a:headEnd/>
                  <a:tailEnd type="arrow" w="med" len="med"/>
                </a:ln>
                <a:extLst>
                  <a:ext uri="{909E8E84-426E-40dd-AFC4-6F175D3DCCD1}">
                    <a14:hiddenFill xmlns:a14="http://schemas.microsoft.com/office/drawing/2010/main" xmlns="">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14" name="Freeform 26"/>
                <p:cNvSpPr>
                  <a:spLocks/>
                </p:cNvSpPr>
                <p:nvPr/>
              </p:nvSpPr>
              <p:spPr bwMode="auto">
                <a:xfrm>
                  <a:off x="2934" y="1691"/>
                  <a:ext cx="777" cy="523"/>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 name="T10" fmla="*/ 0 60000 65536"/>
                    <a:gd name="T11" fmla="*/ 0 60000 65536"/>
                    <a:gd name="T12" fmla="*/ 0 60000 65536"/>
                    <a:gd name="T13" fmla="*/ 0 60000 65536"/>
                    <a:gd name="T14" fmla="*/ 0 60000 65536"/>
                    <a:gd name="T15" fmla="*/ 0 w 777"/>
                    <a:gd name="T16" fmla="*/ 0 h 523"/>
                    <a:gd name="T17" fmla="*/ 777 w 777"/>
                    <a:gd name="T18" fmla="*/ 523 h 523"/>
                  </a:gdLst>
                  <a:ahLst/>
                  <a:cxnLst>
                    <a:cxn ang="T10">
                      <a:pos x="T0" y="T1"/>
                    </a:cxn>
                    <a:cxn ang="T11">
                      <a:pos x="T2" y="T3"/>
                    </a:cxn>
                    <a:cxn ang="T12">
                      <a:pos x="T4" y="T5"/>
                    </a:cxn>
                    <a:cxn ang="T13">
                      <a:pos x="T6" y="T7"/>
                    </a:cxn>
                    <a:cxn ang="T14">
                      <a:pos x="T8" y="T9"/>
                    </a:cxn>
                  </a:cxnLst>
                  <a:rect l="T15" t="T16" r="T17" b="T18"/>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1576" name="Text Box 27"/>
              <p:cNvSpPr txBox="1">
                <a:spLocks noChangeArrowheads="1"/>
              </p:cNvSpPr>
              <p:nvPr/>
            </p:nvSpPr>
            <p:spPr bwMode="auto">
              <a:xfrm>
                <a:off x="3589" y="831"/>
                <a:ext cx="145" cy="1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l" defTabSz="457200" rtl="0" eaLnBrk="0" fontAlgn="auto" latinLnBrk="0" hangingPunct="0">
                  <a:lnSpc>
                    <a:spcPct val="10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rial" charset="0"/>
                    <a:ea typeface="+mn-ea"/>
                    <a:cs typeface="+mn-cs"/>
                  </a:rPr>
                  <a:t>1</a:t>
                </a:r>
              </a:p>
            </p:txBody>
          </p:sp>
          <p:sp>
            <p:nvSpPr>
              <p:cNvPr id="21577" name="Text Box 28"/>
              <p:cNvSpPr txBox="1">
                <a:spLocks noChangeArrowheads="1"/>
              </p:cNvSpPr>
              <p:nvPr/>
            </p:nvSpPr>
            <p:spPr bwMode="auto">
              <a:xfrm>
                <a:off x="4545" y="672"/>
                <a:ext cx="145" cy="1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l" defTabSz="457200" rtl="0" eaLnBrk="0" fontAlgn="auto" latinLnBrk="0" hangingPunct="0">
                  <a:lnSpc>
                    <a:spcPct val="100000"/>
                  </a:lnSpc>
                  <a:spcBef>
                    <a:spcPct val="0"/>
                  </a:spcBef>
                  <a:spcAft>
                    <a:spcPts val="0"/>
                  </a:spcAft>
                  <a:buClrTx/>
                  <a:buSzTx/>
                  <a:buFontTx/>
                  <a:buNone/>
                  <a:tabLst/>
                  <a:defRPr/>
                </a:pPr>
                <a:r>
                  <a:rPr kumimoji="0" lang="en-US" sz="1600" b="1" i="0" u="none" strike="noStrike" kern="1200" cap="none" spc="0" normalizeH="0" baseline="0" noProof="0">
                    <a:ln>
                      <a:noFill/>
                    </a:ln>
                    <a:solidFill>
                      <a:srgbClr val="FF0000"/>
                    </a:solidFill>
                    <a:effectLst/>
                    <a:uLnTx/>
                    <a:uFillTx/>
                    <a:latin typeface="Arial" charset="0"/>
                    <a:ea typeface="+mn-ea"/>
                    <a:cs typeface="+mn-cs"/>
                  </a:rPr>
                  <a:t>2</a:t>
                </a:r>
              </a:p>
            </p:txBody>
          </p:sp>
          <p:sp>
            <p:nvSpPr>
              <p:cNvPr id="21578" name="Text Box 29"/>
              <p:cNvSpPr txBox="1">
                <a:spLocks noChangeArrowheads="1"/>
              </p:cNvSpPr>
              <p:nvPr/>
            </p:nvSpPr>
            <p:spPr bwMode="auto">
              <a:xfrm>
                <a:off x="3601" y="1924"/>
                <a:ext cx="145" cy="1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l" defTabSz="457200" rtl="0" eaLnBrk="0" fontAlgn="auto" latinLnBrk="0" hangingPunct="0">
                  <a:lnSpc>
                    <a:spcPct val="100000"/>
                  </a:lnSpc>
                  <a:spcBef>
                    <a:spcPct val="0"/>
                  </a:spcBef>
                  <a:spcAft>
                    <a:spcPts val="0"/>
                  </a:spcAft>
                  <a:buClrTx/>
                  <a:buSzTx/>
                  <a:buFontTx/>
                  <a:buNone/>
                  <a:tabLst/>
                  <a:defRPr/>
                </a:pPr>
                <a:r>
                  <a:rPr kumimoji="0" lang="en-US" sz="1600" b="1" i="0" u="none" strike="noStrike" kern="1200" cap="none" spc="0" normalizeH="0" baseline="0" noProof="0">
                    <a:ln>
                      <a:noFill/>
                    </a:ln>
                    <a:solidFill>
                      <a:srgbClr val="FF0000"/>
                    </a:solidFill>
                    <a:effectLst/>
                    <a:uLnTx/>
                    <a:uFillTx/>
                    <a:latin typeface="Arial" charset="0"/>
                    <a:ea typeface="+mn-ea"/>
                    <a:cs typeface="+mn-cs"/>
                  </a:rPr>
                  <a:t>3</a:t>
                </a:r>
              </a:p>
            </p:txBody>
          </p:sp>
          <p:sp>
            <p:nvSpPr>
              <p:cNvPr id="21579" name="Text Box 30"/>
              <p:cNvSpPr txBox="1">
                <a:spLocks noChangeArrowheads="1"/>
              </p:cNvSpPr>
              <p:nvPr/>
            </p:nvSpPr>
            <p:spPr bwMode="auto">
              <a:xfrm>
                <a:off x="3552" y="1296"/>
                <a:ext cx="145" cy="1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l" defTabSz="457200" rtl="0" eaLnBrk="0" fontAlgn="auto" latinLnBrk="0" hangingPunct="0">
                  <a:lnSpc>
                    <a:spcPct val="100000"/>
                  </a:lnSpc>
                  <a:spcBef>
                    <a:spcPct val="0"/>
                  </a:spcBef>
                  <a:spcAft>
                    <a:spcPts val="0"/>
                  </a:spcAft>
                  <a:buClrTx/>
                  <a:buSzTx/>
                  <a:buFontTx/>
                  <a:buNone/>
                  <a:tabLst/>
                  <a:defRPr/>
                </a:pPr>
                <a:r>
                  <a:rPr kumimoji="0" lang="en-US" sz="1600" b="1" i="0" u="none" strike="noStrike" kern="1200" cap="none" spc="0" normalizeH="0" baseline="0" noProof="0">
                    <a:ln>
                      <a:noFill/>
                    </a:ln>
                    <a:solidFill>
                      <a:srgbClr val="FF0000"/>
                    </a:solidFill>
                    <a:effectLst/>
                    <a:uLnTx/>
                    <a:uFillTx/>
                    <a:latin typeface="Arial" charset="0"/>
                    <a:ea typeface="+mn-ea"/>
                    <a:cs typeface="+mn-cs"/>
                  </a:rPr>
                  <a:t>4</a:t>
                </a:r>
              </a:p>
            </p:txBody>
          </p:sp>
          <p:sp>
            <p:nvSpPr>
              <p:cNvPr id="21580" name="Text Box 31"/>
              <p:cNvSpPr txBox="1">
                <a:spLocks noChangeArrowheads="1"/>
              </p:cNvSpPr>
              <p:nvPr/>
            </p:nvSpPr>
            <p:spPr bwMode="auto">
              <a:xfrm>
                <a:off x="4557" y="1348"/>
                <a:ext cx="145" cy="1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l" defTabSz="457200" rtl="0" eaLnBrk="0" fontAlgn="auto" latinLnBrk="0" hangingPunct="0">
                  <a:lnSpc>
                    <a:spcPct val="10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rial" charset="0"/>
                    <a:ea typeface="+mn-ea"/>
                    <a:cs typeface="+mn-cs"/>
                  </a:rPr>
                  <a:t>7</a:t>
                </a:r>
              </a:p>
            </p:txBody>
          </p:sp>
          <p:sp>
            <p:nvSpPr>
              <p:cNvPr id="21581" name="Oval 32"/>
              <p:cNvSpPr>
                <a:spLocks noChangeAspect="1" noChangeArrowheads="1"/>
              </p:cNvSpPr>
              <p:nvPr/>
            </p:nvSpPr>
            <p:spPr bwMode="auto">
              <a:xfrm>
                <a:off x="4481" y="1872"/>
                <a:ext cx="120" cy="120"/>
              </a:xfrm>
              <a:prstGeom prst="ellipse">
                <a:avLst/>
              </a:prstGeom>
              <a:solidFill>
                <a:schemeClr val="tx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0" name="Group 36"/>
              <p:cNvGrpSpPr>
                <a:grpSpLocks/>
              </p:cNvGrpSpPr>
              <p:nvPr/>
            </p:nvGrpSpPr>
            <p:grpSpPr bwMode="auto">
              <a:xfrm>
                <a:off x="4553" y="1276"/>
                <a:ext cx="777" cy="133"/>
                <a:chOff x="2928" y="1028"/>
                <a:chExt cx="777" cy="133"/>
              </a:xfrm>
            </p:grpSpPr>
            <p:sp>
              <p:nvSpPr>
                <p:cNvPr id="21611" name="Line 37"/>
                <p:cNvSpPr>
                  <a:spLocks noChangeAspect="1" noChangeShapeType="1"/>
                </p:cNvSpPr>
                <p:nvPr/>
              </p:nvSpPr>
              <p:spPr bwMode="auto">
                <a:xfrm rot="17163330" flipH="1">
                  <a:off x="3451" y="1013"/>
                  <a:ext cx="1" cy="88"/>
                </a:xfrm>
                <a:prstGeom prst="line">
                  <a:avLst/>
                </a:prstGeom>
                <a:noFill/>
                <a:ln w="22225">
                  <a:solidFill>
                    <a:schemeClr val="tx1"/>
                  </a:solidFill>
                  <a:round/>
                  <a:headEnd/>
                  <a:tailEnd type="arrow" w="med" len="med"/>
                </a:ln>
                <a:extLst>
                  <a:ext uri="{909E8E84-426E-40dd-AFC4-6F175D3DCCD1}">
                    <a14:hiddenFill xmlns:a14="http://schemas.microsoft.com/office/drawing/2010/main" xmlns="">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12" name="Freeform 38"/>
                <p:cNvSpPr>
                  <a:spLocks/>
                </p:cNvSpPr>
                <p:nvPr/>
              </p:nvSpPr>
              <p:spPr bwMode="auto">
                <a:xfrm>
                  <a:off x="2928" y="1028"/>
                  <a:ext cx="777" cy="133"/>
                </a:xfrm>
                <a:custGeom>
                  <a:avLst/>
                  <a:gdLst>
                    <a:gd name="T0" fmla="*/ 0 w 777"/>
                    <a:gd name="T1" fmla="*/ 124 h 133"/>
                    <a:gd name="T2" fmla="*/ 375 w 777"/>
                    <a:gd name="T3" fmla="*/ 1 h 133"/>
                    <a:gd name="T4" fmla="*/ 777 w 777"/>
                    <a:gd name="T5" fmla="*/ 133 h 133"/>
                    <a:gd name="T6" fmla="*/ 0 60000 65536"/>
                    <a:gd name="T7" fmla="*/ 0 60000 65536"/>
                    <a:gd name="T8" fmla="*/ 0 60000 65536"/>
                    <a:gd name="T9" fmla="*/ 0 w 777"/>
                    <a:gd name="T10" fmla="*/ 0 h 133"/>
                    <a:gd name="T11" fmla="*/ 777 w 777"/>
                    <a:gd name="T12" fmla="*/ 133 h 133"/>
                  </a:gdLst>
                  <a:ahLst/>
                  <a:cxnLst>
                    <a:cxn ang="T6">
                      <a:pos x="T0" y="T1"/>
                    </a:cxn>
                    <a:cxn ang="T7">
                      <a:pos x="T2" y="T3"/>
                    </a:cxn>
                    <a:cxn ang="T8">
                      <a:pos x="T4" y="T5"/>
                    </a:cxn>
                  </a:cxnLst>
                  <a:rect l="T9" t="T10" r="T11" b="T12"/>
                  <a:pathLst>
                    <a:path w="777" h="133">
                      <a:moveTo>
                        <a:pt x="0" y="124"/>
                      </a:moveTo>
                      <a:cubicBezTo>
                        <a:pt x="123" y="62"/>
                        <a:pt x="246" y="0"/>
                        <a:pt x="375" y="1"/>
                      </a:cubicBezTo>
                      <a:cubicBezTo>
                        <a:pt x="504" y="2"/>
                        <a:pt x="640" y="67"/>
                        <a:pt x="777" y="133"/>
                      </a:cubicBezTo>
                    </a:path>
                  </a:pathLst>
                </a:custGeom>
                <a:noFill/>
                <a:ln w="2857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1" name="Group 39"/>
              <p:cNvGrpSpPr>
                <a:grpSpLocks/>
              </p:cNvGrpSpPr>
              <p:nvPr/>
            </p:nvGrpSpPr>
            <p:grpSpPr bwMode="auto">
              <a:xfrm>
                <a:off x="3769" y="1808"/>
                <a:ext cx="777" cy="133"/>
                <a:chOff x="2928" y="1028"/>
                <a:chExt cx="777" cy="133"/>
              </a:xfrm>
            </p:grpSpPr>
            <p:sp>
              <p:nvSpPr>
                <p:cNvPr id="21609" name="Line 40"/>
                <p:cNvSpPr>
                  <a:spLocks noChangeAspect="1" noChangeShapeType="1"/>
                </p:cNvSpPr>
                <p:nvPr/>
              </p:nvSpPr>
              <p:spPr bwMode="auto">
                <a:xfrm rot="17163330" flipH="1">
                  <a:off x="3451" y="1013"/>
                  <a:ext cx="1" cy="88"/>
                </a:xfrm>
                <a:prstGeom prst="line">
                  <a:avLst/>
                </a:prstGeom>
                <a:noFill/>
                <a:ln w="22225">
                  <a:solidFill>
                    <a:schemeClr val="tx1"/>
                  </a:solidFill>
                  <a:round/>
                  <a:headEnd/>
                  <a:tailEnd type="arrow" w="med" len="med"/>
                </a:ln>
                <a:extLst>
                  <a:ext uri="{909E8E84-426E-40dd-AFC4-6F175D3DCCD1}">
                    <a14:hiddenFill xmlns:a14="http://schemas.microsoft.com/office/drawing/2010/main" xmlns="">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10" name="Freeform 41"/>
                <p:cNvSpPr>
                  <a:spLocks/>
                </p:cNvSpPr>
                <p:nvPr/>
              </p:nvSpPr>
              <p:spPr bwMode="auto">
                <a:xfrm>
                  <a:off x="2928" y="1028"/>
                  <a:ext cx="777" cy="133"/>
                </a:xfrm>
                <a:custGeom>
                  <a:avLst/>
                  <a:gdLst>
                    <a:gd name="T0" fmla="*/ 0 w 777"/>
                    <a:gd name="T1" fmla="*/ 124 h 133"/>
                    <a:gd name="T2" fmla="*/ 375 w 777"/>
                    <a:gd name="T3" fmla="*/ 1 h 133"/>
                    <a:gd name="T4" fmla="*/ 777 w 777"/>
                    <a:gd name="T5" fmla="*/ 133 h 133"/>
                    <a:gd name="T6" fmla="*/ 0 60000 65536"/>
                    <a:gd name="T7" fmla="*/ 0 60000 65536"/>
                    <a:gd name="T8" fmla="*/ 0 60000 65536"/>
                    <a:gd name="T9" fmla="*/ 0 w 777"/>
                    <a:gd name="T10" fmla="*/ 0 h 133"/>
                    <a:gd name="T11" fmla="*/ 777 w 777"/>
                    <a:gd name="T12" fmla="*/ 133 h 133"/>
                  </a:gdLst>
                  <a:ahLst/>
                  <a:cxnLst>
                    <a:cxn ang="T6">
                      <a:pos x="T0" y="T1"/>
                    </a:cxn>
                    <a:cxn ang="T7">
                      <a:pos x="T2" y="T3"/>
                    </a:cxn>
                    <a:cxn ang="T8">
                      <a:pos x="T4" y="T5"/>
                    </a:cxn>
                  </a:cxnLst>
                  <a:rect l="T9" t="T10" r="T11" b="T12"/>
                  <a:pathLst>
                    <a:path w="777" h="133">
                      <a:moveTo>
                        <a:pt x="0" y="124"/>
                      </a:moveTo>
                      <a:cubicBezTo>
                        <a:pt x="123" y="62"/>
                        <a:pt x="246" y="0"/>
                        <a:pt x="375" y="1"/>
                      </a:cubicBezTo>
                      <a:cubicBezTo>
                        <a:pt x="504" y="2"/>
                        <a:pt x="640" y="67"/>
                        <a:pt x="777" y="133"/>
                      </a:cubicBezTo>
                    </a:path>
                  </a:pathLst>
                </a:custGeom>
                <a:noFill/>
                <a:ln w="2857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2" name="Group 42"/>
              <p:cNvGrpSpPr>
                <a:grpSpLocks/>
              </p:cNvGrpSpPr>
              <p:nvPr/>
            </p:nvGrpSpPr>
            <p:grpSpPr bwMode="auto">
              <a:xfrm flipH="1" flipV="1">
                <a:off x="3757" y="1940"/>
                <a:ext cx="777" cy="133"/>
                <a:chOff x="2928" y="1028"/>
                <a:chExt cx="777" cy="133"/>
              </a:xfrm>
            </p:grpSpPr>
            <p:sp>
              <p:nvSpPr>
                <p:cNvPr id="21607" name="Line 43"/>
                <p:cNvSpPr>
                  <a:spLocks noChangeAspect="1" noChangeShapeType="1"/>
                </p:cNvSpPr>
                <p:nvPr/>
              </p:nvSpPr>
              <p:spPr bwMode="auto">
                <a:xfrm rot="17163330" flipH="1">
                  <a:off x="3451" y="1013"/>
                  <a:ext cx="1" cy="88"/>
                </a:xfrm>
                <a:prstGeom prst="line">
                  <a:avLst/>
                </a:prstGeom>
                <a:noFill/>
                <a:ln w="22225">
                  <a:solidFill>
                    <a:schemeClr val="tx1"/>
                  </a:solidFill>
                  <a:round/>
                  <a:headEnd/>
                  <a:tailEnd type="arrow" w="med" len="med"/>
                </a:ln>
                <a:extLst>
                  <a:ext uri="{909E8E84-426E-40dd-AFC4-6F175D3DCCD1}">
                    <a14:hiddenFill xmlns:a14="http://schemas.microsoft.com/office/drawing/2010/main" xmlns="">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08" name="Freeform 44"/>
                <p:cNvSpPr>
                  <a:spLocks/>
                </p:cNvSpPr>
                <p:nvPr/>
              </p:nvSpPr>
              <p:spPr bwMode="auto">
                <a:xfrm>
                  <a:off x="2928" y="1028"/>
                  <a:ext cx="777" cy="133"/>
                </a:xfrm>
                <a:custGeom>
                  <a:avLst/>
                  <a:gdLst>
                    <a:gd name="T0" fmla="*/ 0 w 777"/>
                    <a:gd name="T1" fmla="*/ 124 h 133"/>
                    <a:gd name="T2" fmla="*/ 375 w 777"/>
                    <a:gd name="T3" fmla="*/ 1 h 133"/>
                    <a:gd name="T4" fmla="*/ 777 w 777"/>
                    <a:gd name="T5" fmla="*/ 133 h 133"/>
                    <a:gd name="T6" fmla="*/ 0 60000 65536"/>
                    <a:gd name="T7" fmla="*/ 0 60000 65536"/>
                    <a:gd name="T8" fmla="*/ 0 60000 65536"/>
                    <a:gd name="T9" fmla="*/ 0 w 777"/>
                    <a:gd name="T10" fmla="*/ 0 h 133"/>
                    <a:gd name="T11" fmla="*/ 777 w 777"/>
                    <a:gd name="T12" fmla="*/ 133 h 133"/>
                  </a:gdLst>
                  <a:ahLst/>
                  <a:cxnLst>
                    <a:cxn ang="T6">
                      <a:pos x="T0" y="T1"/>
                    </a:cxn>
                    <a:cxn ang="T7">
                      <a:pos x="T2" y="T3"/>
                    </a:cxn>
                    <a:cxn ang="T8">
                      <a:pos x="T4" y="T5"/>
                    </a:cxn>
                  </a:cxnLst>
                  <a:rect l="T9" t="T10" r="T11" b="T12"/>
                  <a:pathLst>
                    <a:path w="777" h="133">
                      <a:moveTo>
                        <a:pt x="0" y="124"/>
                      </a:moveTo>
                      <a:cubicBezTo>
                        <a:pt x="123" y="62"/>
                        <a:pt x="246" y="0"/>
                        <a:pt x="375" y="1"/>
                      </a:cubicBezTo>
                      <a:cubicBezTo>
                        <a:pt x="504" y="2"/>
                        <a:pt x="640" y="67"/>
                        <a:pt x="777" y="133"/>
                      </a:cubicBezTo>
                    </a:path>
                  </a:pathLst>
                </a:custGeom>
                <a:noFill/>
                <a:ln w="2857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3" name="Group 45"/>
              <p:cNvGrpSpPr>
                <a:grpSpLocks/>
              </p:cNvGrpSpPr>
              <p:nvPr/>
            </p:nvGrpSpPr>
            <p:grpSpPr bwMode="auto">
              <a:xfrm flipH="1" flipV="1">
                <a:off x="3773" y="1404"/>
                <a:ext cx="777" cy="133"/>
                <a:chOff x="2928" y="1028"/>
                <a:chExt cx="777" cy="133"/>
              </a:xfrm>
            </p:grpSpPr>
            <p:sp>
              <p:nvSpPr>
                <p:cNvPr id="21605" name="Line 46"/>
                <p:cNvSpPr>
                  <a:spLocks noChangeAspect="1" noChangeShapeType="1"/>
                </p:cNvSpPr>
                <p:nvPr/>
              </p:nvSpPr>
              <p:spPr bwMode="auto">
                <a:xfrm rot="17163330" flipH="1">
                  <a:off x="3451" y="1013"/>
                  <a:ext cx="1" cy="88"/>
                </a:xfrm>
                <a:prstGeom prst="line">
                  <a:avLst/>
                </a:prstGeom>
                <a:noFill/>
                <a:ln w="22225">
                  <a:solidFill>
                    <a:schemeClr val="tx1"/>
                  </a:solidFill>
                  <a:round/>
                  <a:headEnd/>
                  <a:tailEnd type="arrow" w="med" len="med"/>
                </a:ln>
                <a:extLst>
                  <a:ext uri="{909E8E84-426E-40dd-AFC4-6F175D3DCCD1}">
                    <a14:hiddenFill xmlns:a14="http://schemas.microsoft.com/office/drawing/2010/main" xmlns="">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06" name="Freeform 47"/>
                <p:cNvSpPr>
                  <a:spLocks/>
                </p:cNvSpPr>
                <p:nvPr/>
              </p:nvSpPr>
              <p:spPr bwMode="auto">
                <a:xfrm>
                  <a:off x="2928" y="1028"/>
                  <a:ext cx="777" cy="133"/>
                </a:xfrm>
                <a:custGeom>
                  <a:avLst/>
                  <a:gdLst>
                    <a:gd name="T0" fmla="*/ 0 w 777"/>
                    <a:gd name="T1" fmla="*/ 124 h 133"/>
                    <a:gd name="T2" fmla="*/ 375 w 777"/>
                    <a:gd name="T3" fmla="*/ 1 h 133"/>
                    <a:gd name="T4" fmla="*/ 777 w 777"/>
                    <a:gd name="T5" fmla="*/ 133 h 133"/>
                    <a:gd name="T6" fmla="*/ 0 60000 65536"/>
                    <a:gd name="T7" fmla="*/ 0 60000 65536"/>
                    <a:gd name="T8" fmla="*/ 0 60000 65536"/>
                    <a:gd name="T9" fmla="*/ 0 w 777"/>
                    <a:gd name="T10" fmla="*/ 0 h 133"/>
                    <a:gd name="T11" fmla="*/ 777 w 777"/>
                    <a:gd name="T12" fmla="*/ 133 h 133"/>
                  </a:gdLst>
                  <a:ahLst/>
                  <a:cxnLst>
                    <a:cxn ang="T6">
                      <a:pos x="T0" y="T1"/>
                    </a:cxn>
                    <a:cxn ang="T7">
                      <a:pos x="T2" y="T3"/>
                    </a:cxn>
                    <a:cxn ang="T8">
                      <a:pos x="T4" y="T5"/>
                    </a:cxn>
                  </a:cxnLst>
                  <a:rect l="T9" t="T10" r="T11" b="T12"/>
                  <a:pathLst>
                    <a:path w="777" h="133">
                      <a:moveTo>
                        <a:pt x="0" y="124"/>
                      </a:moveTo>
                      <a:cubicBezTo>
                        <a:pt x="123" y="62"/>
                        <a:pt x="246" y="0"/>
                        <a:pt x="375" y="1"/>
                      </a:cubicBezTo>
                      <a:cubicBezTo>
                        <a:pt x="504" y="2"/>
                        <a:pt x="640" y="67"/>
                        <a:pt x="777" y="133"/>
                      </a:cubicBezTo>
                    </a:path>
                  </a:pathLst>
                </a:custGeom>
                <a:noFill/>
                <a:ln w="2857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4" name="Group 48"/>
              <p:cNvGrpSpPr>
                <a:grpSpLocks/>
              </p:cNvGrpSpPr>
              <p:nvPr/>
            </p:nvGrpSpPr>
            <p:grpSpPr bwMode="auto">
              <a:xfrm flipV="1">
                <a:off x="3605" y="1423"/>
                <a:ext cx="152" cy="513"/>
                <a:chOff x="2776" y="1167"/>
                <a:chExt cx="152" cy="513"/>
              </a:xfrm>
            </p:grpSpPr>
            <p:sp>
              <p:nvSpPr>
                <p:cNvPr id="21603" name="Line 49"/>
                <p:cNvSpPr>
                  <a:spLocks noChangeAspect="1" noChangeShapeType="1"/>
                </p:cNvSpPr>
                <p:nvPr/>
              </p:nvSpPr>
              <p:spPr bwMode="auto">
                <a:xfrm rot="1855532" flipH="1" flipV="1">
                  <a:off x="2828" y="1264"/>
                  <a:ext cx="1" cy="88"/>
                </a:xfrm>
                <a:prstGeom prst="line">
                  <a:avLst/>
                </a:prstGeom>
                <a:noFill/>
                <a:ln w="22225">
                  <a:solidFill>
                    <a:srgbClr val="66FF33"/>
                  </a:solidFill>
                  <a:round/>
                  <a:headEnd/>
                  <a:tailEnd type="arrow" w="med" len="med"/>
                </a:ln>
                <a:extLst>
                  <a:ext uri="{909E8E84-426E-40dd-AFC4-6F175D3DCCD1}">
                    <a14:hiddenFill xmlns:a14="http://schemas.microsoft.com/office/drawing/2010/main" xmlns="">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04" name="Freeform 50"/>
                <p:cNvSpPr>
                  <a:spLocks/>
                </p:cNvSpPr>
                <p:nvPr/>
              </p:nvSpPr>
              <p:spPr bwMode="auto">
                <a:xfrm>
                  <a:off x="2776" y="1167"/>
                  <a:ext cx="152" cy="513"/>
                </a:xfrm>
                <a:custGeom>
                  <a:avLst/>
                  <a:gdLst>
                    <a:gd name="T0" fmla="*/ 152 w 152"/>
                    <a:gd name="T1" fmla="*/ 513 h 513"/>
                    <a:gd name="T2" fmla="*/ 38 w 152"/>
                    <a:gd name="T3" fmla="*/ 371 h 513"/>
                    <a:gd name="T4" fmla="*/ 19 w 152"/>
                    <a:gd name="T5" fmla="*/ 212 h 513"/>
                    <a:gd name="T6" fmla="*/ 152 w 152"/>
                    <a:gd name="T7" fmla="*/ 0 h 513"/>
                    <a:gd name="T8" fmla="*/ 0 60000 65536"/>
                    <a:gd name="T9" fmla="*/ 0 60000 65536"/>
                    <a:gd name="T10" fmla="*/ 0 60000 65536"/>
                    <a:gd name="T11" fmla="*/ 0 60000 65536"/>
                    <a:gd name="T12" fmla="*/ 0 w 152"/>
                    <a:gd name="T13" fmla="*/ 0 h 513"/>
                    <a:gd name="T14" fmla="*/ 152 w 152"/>
                    <a:gd name="T15" fmla="*/ 513 h 513"/>
                  </a:gdLst>
                  <a:ahLst/>
                  <a:cxnLst>
                    <a:cxn ang="T8">
                      <a:pos x="T0" y="T1"/>
                    </a:cxn>
                    <a:cxn ang="T9">
                      <a:pos x="T2" y="T3"/>
                    </a:cxn>
                    <a:cxn ang="T10">
                      <a:pos x="T4" y="T5"/>
                    </a:cxn>
                    <a:cxn ang="T11">
                      <a:pos x="T6" y="T7"/>
                    </a:cxn>
                  </a:cxnLst>
                  <a:rect l="T12" t="T13" r="T14" b="T15"/>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a:solidFill>
                    <a:srgbClr val="66FF33"/>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5" name="Group 51"/>
              <p:cNvGrpSpPr>
                <a:grpSpLocks/>
              </p:cNvGrpSpPr>
              <p:nvPr/>
            </p:nvGrpSpPr>
            <p:grpSpPr bwMode="auto">
              <a:xfrm flipH="1" flipV="1">
                <a:off x="4545" y="879"/>
                <a:ext cx="152" cy="513"/>
                <a:chOff x="2776" y="1167"/>
                <a:chExt cx="152" cy="513"/>
              </a:xfrm>
            </p:grpSpPr>
            <p:sp>
              <p:nvSpPr>
                <p:cNvPr id="21601" name="Line 52"/>
                <p:cNvSpPr>
                  <a:spLocks noChangeAspect="1" noChangeShapeType="1"/>
                </p:cNvSpPr>
                <p:nvPr/>
              </p:nvSpPr>
              <p:spPr bwMode="auto">
                <a:xfrm rot="1855532" flipH="1" flipV="1">
                  <a:off x="2828" y="1264"/>
                  <a:ext cx="1" cy="88"/>
                </a:xfrm>
                <a:prstGeom prst="line">
                  <a:avLst/>
                </a:prstGeom>
                <a:noFill/>
                <a:ln w="22225">
                  <a:solidFill>
                    <a:srgbClr val="00CB00"/>
                  </a:solidFill>
                  <a:round/>
                  <a:headEnd/>
                  <a:tailEnd type="arrow" w="med" len="med"/>
                </a:ln>
                <a:extLst>
                  <a:ext uri="{909E8E84-426E-40dd-AFC4-6F175D3DCCD1}">
                    <a14:hiddenFill xmlns:a14="http://schemas.microsoft.com/office/drawing/2010/main" xmlns="">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02" name="Freeform 53"/>
                <p:cNvSpPr>
                  <a:spLocks/>
                </p:cNvSpPr>
                <p:nvPr/>
              </p:nvSpPr>
              <p:spPr bwMode="auto">
                <a:xfrm>
                  <a:off x="2776" y="1167"/>
                  <a:ext cx="152" cy="513"/>
                </a:xfrm>
                <a:custGeom>
                  <a:avLst/>
                  <a:gdLst>
                    <a:gd name="T0" fmla="*/ 152 w 152"/>
                    <a:gd name="T1" fmla="*/ 513 h 513"/>
                    <a:gd name="T2" fmla="*/ 38 w 152"/>
                    <a:gd name="T3" fmla="*/ 371 h 513"/>
                    <a:gd name="T4" fmla="*/ 19 w 152"/>
                    <a:gd name="T5" fmla="*/ 212 h 513"/>
                    <a:gd name="T6" fmla="*/ 152 w 152"/>
                    <a:gd name="T7" fmla="*/ 0 h 513"/>
                    <a:gd name="T8" fmla="*/ 0 60000 65536"/>
                    <a:gd name="T9" fmla="*/ 0 60000 65536"/>
                    <a:gd name="T10" fmla="*/ 0 60000 65536"/>
                    <a:gd name="T11" fmla="*/ 0 60000 65536"/>
                    <a:gd name="T12" fmla="*/ 0 w 152"/>
                    <a:gd name="T13" fmla="*/ 0 h 513"/>
                    <a:gd name="T14" fmla="*/ 152 w 152"/>
                    <a:gd name="T15" fmla="*/ 513 h 513"/>
                  </a:gdLst>
                  <a:ahLst/>
                  <a:cxnLst>
                    <a:cxn ang="T8">
                      <a:pos x="T0" y="T1"/>
                    </a:cxn>
                    <a:cxn ang="T9">
                      <a:pos x="T2" y="T3"/>
                    </a:cxn>
                    <a:cxn ang="T10">
                      <a:pos x="T4" y="T5"/>
                    </a:cxn>
                    <a:cxn ang="T11">
                      <a:pos x="T6" y="T7"/>
                    </a:cxn>
                  </a:cxnLst>
                  <a:rect l="T12" t="T13" r="T14" b="T15"/>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a:solidFill>
                    <a:srgbClr val="00CB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9CB3A"/>
                    </a:solidFill>
                    <a:effectLst/>
                    <a:uLnTx/>
                    <a:uFillTx/>
                    <a:latin typeface="Calibri" panose="020F0502020204030204"/>
                    <a:ea typeface="+mn-ea"/>
                    <a:cs typeface="+mn-cs"/>
                  </a:endParaRPr>
                </a:p>
              </p:txBody>
            </p:sp>
          </p:grpSp>
          <p:grpSp>
            <p:nvGrpSpPr>
              <p:cNvPr id="16" name="Group 54"/>
              <p:cNvGrpSpPr>
                <a:grpSpLocks/>
              </p:cNvGrpSpPr>
              <p:nvPr/>
            </p:nvGrpSpPr>
            <p:grpSpPr bwMode="auto">
              <a:xfrm>
                <a:off x="4538" y="1397"/>
                <a:ext cx="764" cy="543"/>
                <a:chOff x="3696" y="1680"/>
                <a:chExt cx="764" cy="543"/>
              </a:xfrm>
            </p:grpSpPr>
            <p:sp>
              <p:nvSpPr>
                <p:cNvPr id="21599" name="Line 55"/>
                <p:cNvSpPr>
                  <a:spLocks noChangeAspect="1" noChangeShapeType="1"/>
                </p:cNvSpPr>
                <p:nvPr/>
              </p:nvSpPr>
              <p:spPr bwMode="auto">
                <a:xfrm rot="4334049">
                  <a:off x="3989" y="2107"/>
                  <a:ext cx="1" cy="88"/>
                </a:xfrm>
                <a:prstGeom prst="line">
                  <a:avLst/>
                </a:prstGeom>
                <a:noFill/>
                <a:ln w="22225">
                  <a:solidFill>
                    <a:schemeClr val="tx1"/>
                  </a:solidFill>
                  <a:round/>
                  <a:headEnd/>
                  <a:tailEnd type="arrow" w="med" len="med"/>
                </a:ln>
                <a:extLst>
                  <a:ext uri="{909E8E84-426E-40dd-AFC4-6F175D3DCCD1}">
                    <a14:hiddenFill xmlns:a14="http://schemas.microsoft.com/office/drawing/2010/main" xmlns="">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00" name="Freeform 56"/>
                <p:cNvSpPr>
                  <a:spLocks/>
                </p:cNvSpPr>
                <p:nvPr/>
              </p:nvSpPr>
              <p:spPr bwMode="auto">
                <a:xfrm>
                  <a:off x="3696" y="1680"/>
                  <a:ext cx="764" cy="543"/>
                </a:xfrm>
                <a:custGeom>
                  <a:avLst/>
                  <a:gdLst>
                    <a:gd name="T0" fmla="*/ 753 w 764"/>
                    <a:gd name="T1" fmla="*/ 0 h 543"/>
                    <a:gd name="T2" fmla="*/ 764 w 764"/>
                    <a:gd name="T3" fmla="*/ 14 h 543"/>
                    <a:gd name="T4" fmla="*/ 485 w 764"/>
                    <a:gd name="T5" fmla="*/ 380 h 543"/>
                    <a:gd name="T6" fmla="*/ 0 w 764"/>
                    <a:gd name="T7" fmla="*/ 543 h 543"/>
                    <a:gd name="T8" fmla="*/ 0 60000 65536"/>
                    <a:gd name="T9" fmla="*/ 0 60000 65536"/>
                    <a:gd name="T10" fmla="*/ 0 60000 65536"/>
                    <a:gd name="T11" fmla="*/ 0 60000 65536"/>
                    <a:gd name="T12" fmla="*/ 0 w 764"/>
                    <a:gd name="T13" fmla="*/ 0 h 543"/>
                    <a:gd name="T14" fmla="*/ 764 w 764"/>
                    <a:gd name="T15" fmla="*/ 543 h 543"/>
                  </a:gdLst>
                  <a:ahLst/>
                  <a:cxnLst>
                    <a:cxn ang="T8">
                      <a:pos x="T0" y="T1"/>
                    </a:cxn>
                    <a:cxn ang="T9">
                      <a:pos x="T2" y="T3"/>
                    </a:cxn>
                    <a:cxn ang="T10">
                      <a:pos x="T4" y="T5"/>
                    </a:cxn>
                    <a:cxn ang="T11">
                      <a:pos x="T6" y="T7"/>
                    </a:cxn>
                  </a:cxnLst>
                  <a:rect l="T12" t="T13" r="T14" b="T15"/>
                  <a:pathLst>
                    <a:path w="764" h="543">
                      <a:moveTo>
                        <a:pt x="753" y="0"/>
                      </a:moveTo>
                      <a:lnTo>
                        <a:pt x="764" y="14"/>
                      </a:lnTo>
                      <a:cubicBezTo>
                        <a:pt x="719" y="77"/>
                        <a:pt x="612" y="292"/>
                        <a:pt x="485" y="380"/>
                      </a:cubicBezTo>
                      <a:cubicBezTo>
                        <a:pt x="358" y="468"/>
                        <a:pt x="179" y="505"/>
                        <a:pt x="0" y="543"/>
                      </a:cubicBezTo>
                    </a:path>
                  </a:pathLst>
                </a:custGeom>
                <a:noFill/>
                <a:ln w="2857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 name="Group 57"/>
              <p:cNvGrpSpPr>
                <a:grpSpLocks/>
              </p:cNvGrpSpPr>
              <p:nvPr/>
            </p:nvGrpSpPr>
            <p:grpSpPr bwMode="auto">
              <a:xfrm>
                <a:off x="4559" y="882"/>
                <a:ext cx="764" cy="543"/>
                <a:chOff x="3726" y="1170"/>
                <a:chExt cx="764" cy="543"/>
              </a:xfrm>
            </p:grpSpPr>
            <p:sp>
              <p:nvSpPr>
                <p:cNvPr id="21597" name="Line 58"/>
                <p:cNvSpPr>
                  <a:spLocks noChangeAspect="1" noChangeShapeType="1"/>
                </p:cNvSpPr>
                <p:nvPr/>
              </p:nvSpPr>
              <p:spPr bwMode="auto">
                <a:xfrm rot="19202490" flipH="1">
                  <a:off x="4304" y="1379"/>
                  <a:ext cx="1" cy="88"/>
                </a:xfrm>
                <a:prstGeom prst="line">
                  <a:avLst/>
                </a:prstGeom>
                <a:noFill/>
                <a:ln w="22225">
                  <a:solidFill>
                    <a:srgbClr val="66FF33"/>
                  </a:solidFill>
                  <a:round/>
                  <a:headEnd/>
                  <a:tailEnd type="arrow" w="med" len="med"/>
                </a:ln>
                <a:extLst>
                  <a:ext uri="{909E8E84-426E-40dd-AFC4-6F175D3DCCD1}">
                    <a14:hiddenFill xmlns:a14="http://schemas.microsoft.com/office/drawing/2010/main" xmlns="">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98" name="Freeform 59"/>
                <p:cNvSpPr>
                  <a:spLocks/>
                </p:cNvSpPr>
                <p:nvPr/>
              </p:nvSpPr>
              <p:spPr bwMode="auto">
                <a:xfrm rot="10800000" flipH="1">
                  <a:off x="3726" y="1170"/>
                  <a:ext cx="764" cy="543"/>
                </a:xfrm>
                <a:custGeom>
                  <a:avLst/>
                  <a:gdLst>
                    <a:gd name="T0" fmla="*/ 753 w 764"/>
                    <a:gd name="T1" fmla="*/ 0 h 543"/>
                    <a:gd name="T2" fmla="*/ 764 w 764"/>
                    <a:gd name="T3" fmla="*/ 14 h 543"/>
                    <a:gd name="T4" fmla="*/ 485 w 764"/>
                    <a:gd name="T5" fmla="*/ 380 h 543"/>
                    <a:gd name="T6" fmla="*/ 0 w 764"/>
                    <a:gd name="T7" fmla="*/ 543 h 543"/>
                    <a:gd name="T8" fmla="*/ 0 60000 65536"/>
                    <a:gd name="T9" fmla="*/ 0 60000 65536"/>
                    <a:gd name="T10" fmla="*/ 0 60000 65536"/>
                    <a:gd name="T11" fmla="*/ 0 60000 65536"/>
                    <a:gd name="T12" fmla="*/ 0 w 764"/>
                    <a:gd name="T13" fmla="*/ 0 h 543"/>
                    <a:gd name="T14" fmla="*/ 764 w 764"/>
                    <a:gd name="T15" fmla="*/ 543 h 543"/>
                  </a:gdLst>
                  <a:ahLst/>
                  <a:cxnLst>
                    <a:cxn ang="T8">
                      <a:pos x="T0" y="T1"/>
                    </a:cxn>
                    <a:cxn ang="T9">
                      <a:pos x="T2" y="T3"/>
                    </a:cxn>
                    <a:cxn ang="T10">
                      <a:pos x="T4" y="T5"/>
                    </a:cxn>
                    <a:cxn ang="T11">
                      <a:pos x="T6" y="T7"/>
                    </a:cxn>
                  </a:cxnLst>
                  <a:rect l="T12" t="T13" r="T14" b="T15"/>
                  <a:pathLst>
                    <a:path w="764" h="543">
                      <a:moveTo>
                        <a:pt x="753" y="0"/>
                      </a:moveTo>
                      <a:lnTo>
                        <a:pt x="764" y="14"/>
                      </a:lnTo>
                      <a:cubicBezTo>
                        <a:pt x="719" y="77"/>
                        <a:pt x="612" y="292"/>
                        <a:pt x="485" y="380"/>
                      </a:cubicBezTo>
                      <a:cubicBezTo>
                        <a:pt x="358" y="468"/>
                        <a:pt x="179" y="505"/>
                        <a:pt x="0" y="543"/>
                      </a:cubicBezTo>
                    </a:path>
                  </a:pathLst>
                </a:custGeom>
                <a:noFill/>
                <a:ln w="28575">
                  <a:solidFill>
                    <a:srgbClr val="66FF33"/>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1593" name="Text Box 60"/>
              <p:cNvSpPr txBox="1">
                <a:spLocks noChangeArrowheads="1"/>
              </p:cNvSpPr>
              <p:nvPr/>
            </p:nvSpPr>
            <p:spPr bwMode="auto">
              <a:xfrm>
                <a:off x="4537" y="1920"/>
                <a:ext cx="145" cy="1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l" defTabSz="457200" rtl="0" eaLnBrk="0" fontAlgn="auto" latinLnBrk="0" hangingPunct="0">
                  <a:lnSpc>
                    <a:spcPct val="100000"/>
                  </a:lnSpc>
                  <a:spcBef>
                    <a:spcPct val="0"/>
                  </a:spcBef>
                  <a:spcAft>
                    <a:spcPts val="0"/>
                  </a:spcAft>
                  <a:buClrTx/>
                  <a:buSzTx/>
                  <a:buFontTx/>
                  <a:buNone/>
                  <a:tabLst/>
                  <a:defRPr/>
                </a:pPr>
                <a:r>
                  <a:rPr kumimoji="0" lang="en-US" sz="1600" b="1" i="0" u="none" strike="noStrike" kern="1200" cap="none" spc="0" normalizeH="0" baseline="0" noProof="0">
                    <a:ln>
                      <a:noFill/>
                    </a:ln>
                    <a:solidFill>
                      <a:srgbClr val="FF0000"/>
                    </a:solidFill>
                    <a:effectLst/>
                    <a:uLnTx/>
                    <a:uFillTx/>
                    <a:latin typeface="Arial" charset="0"/>
                    <a:ea typeface="+mn-ea"/>
                    <a:cs typeface="+mn-cs"/>
                  </a:rPr>
                  <a:t>6</a:t>
                </a:r>
              </a:p>
            </p:txBody>
          </p:sp>
          <p:sp>
            <p:nvSpPr>
              <p:cNvPr id="21594" name="Text Box 61"/>
              <p:cNvSpPr txBox="1">
                <a:spLocks noChangeArrowheads="1"/>
              </p:cNvSpPr>
              <p:nvPr/>
            </p:nvSpPr>
            <p:spPr bwMode="auto">
              <a:xfrm>
                <a:off x="5337" y="1300"/>
                <a:ext cx="145" cy="1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l" defTabSz="457200" rtl="0" eaLnBrk="0" fontAlgn="auto" latinLnBrk="0" hangingPunct="0">
                  <a:lnSpc>
                    <a:spcPct val="10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rial" charset="0"/>
                    <a:ea typeface="+mn-ea"/>
                    <a:cs typeface="+mn-cs"/>
                  </a:rPr>
                  <a:t>5</a:t>
                </a:r>
              </a:p>
            </p:txBody>
          </p:sp>
          <p:sp>
            <p:nvSpPr>
              <p:cNvPr id="21582" name="Oval 33"/>
              <p:cNvSpPr>
                <a:spLocks noChangeAspect="1" noChangeArrowheads="1"/>
              </p:cNvSpPr>
              <p:nvPr/>
            </p:nvSpPr>
            <p:spPr bwMode="auto">
              <a:xfrm>
                <a:off x="4481" y="816"/>
                <a:ext cx="120" cy="120"/>
              </a:xfrm>
              <a:prstGeom prst="ellipse">
                <a:avLst/>
              </a:prstGeom>
              <a:solidFill>
                <a:srgbClr val="66FF33"/>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95" name="Oval 62"/>
              <p:cNvSpPr>
                <a:spLocks noChangeAspect="1" noChangeArrowheads="1"/>
              </p:cNvSpPr>
              <p:nvPr/>
            </p:nvSpPr>
            <p:spPr bwMode="auto">
              <a:xfrm>
                <a:off x="3713" y="1344"/>
                <a:ext cx="120" cy="120"/>
              </a:xfrm>
              <a:prstGeom prst="ellipse">
                <a:avLst/>
              </a:prstGeom>
              <a:solidFill>
                <a:srgbClr val="66FF33"/>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83" name="Oval 34"/>
              <p:cNvSpPr>
                <a:spLocks noChangeAspect="1" noChangeArrowheads="1"/>
              </p:cNvSpPr>
              <p:nvPr/>
            </p:nvSpPr>
            <p:spPr bwMode="auto">
              <a:xfrm>
                <a:off x="4481" y="1344"/>
                <a:ext cx="120" cy="120"/>
              </a:xfrm>
              <a:prstGeom prst="ellipse">
                <a:avLst/>
              </a:prstGeom>
              <a:solidFill>
                <a:srgbClr val="0000FF"/>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84" name="Oval 35"/>
              <p:cNvSpPr>
                <a:spLocks noChangeAspect="1" noChangeArrowheads="1"/>
              </p:cNvSpPr>
              <p:nvPr/>
            </p:nvSpPr>
            <p:spPr bwMode="auto">
              <a:xfrm>
                <a:off x="5249" y="1344"/>
                <a:ext cx="120" cy="120"/>
              </a:xfrm>
              <a:prstGeom prst="ellipse">
                <a:avLst/>
              </a:prstGeom>
              <a:solidFill>
                <a:srgbClr val="0000FF"/>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96" name="Oval 63"/>
              <p:cNvSpPr>
                <a:spLocks noChangeAspect="1" noChangeArrowheads="1"/>
              </p:cNvSpPr>
              <p:nvPr/>
            </p:nvSpPr>
            <p:spPr bwMode="auto">
              <a:xfrm>
                <a:off x="3713" y="1872"/>
                <a:ext cx="120" cy="120"/>
              </a:xfrm>
              <a:prstGeom prst="ellipse">
                <a:avLst/>
              </a:prstGeom>
              <a:solidFill>
                <a:srgbClr val="0000FF"/>
              </a:solidFill>
              <a:ln w="12700">
                <a:solidFill>
                  <a:schemeClr val="tx1"/>
                </a:solidFill>
                <a:round/>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21507" name="Rectangle 3"/>
          <p:cNvSpPr>
            <a:spLocks noChangeAspect="1" noChangeArrowheads="1"/>
          </p:cNvSpPr>
          <p:nvPr/>
        </p:nvSpPr>
        <p:spPr bwMode="auto">
          <a:xfrm>
            <a:off x="6944800" y="3526533"/>
            <a:ext cx="390345" cy="2812766"/>
          </a:xfrm>
          <a:prstGeom prst="rect">
            <a:avLst/>
          </a:prstGeom>
          <a:solidFill>
            <a:schemeClr val="accent1">
              <a:lumMod val="60000"/>
              <a:lumOff val="40000"/>
            </a:schemeClr>
          </a:solidFill>
          <a:ln w="28575">
            <a:solidFill>
              <a:schemeClr val="accent1"/>
            </a:solidFill>
            <a:miter lim="800000"/>
            <a:headEnd/>
            <a:tailEnd/>
          </a:ln>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28" name="Rectangle 66"/>
          <p:cNvSpPr>
            <a:spLocks noChangeAspect="1" noChangeArrowheads="1"/>
          </p:cNvSpPr>
          <p:nvPr/>
        </p:nvSpPr>
        <p:spPr bwMode="auto">
          <a:xfrm>
            <a:off x="3838131" y="3526533"/>
            <a:ext cx="2826986" cy="2812766"/>
          </a:xfrm>
          <a:prstGeom prst="rect">
            <a:avLst/>
          </a:prstGeom>
          <a:solidFill>
            <a:schemeClr val="accent1">
              <a:lumMod val="60000"/>
              <a:lumOff val="40000"/>
            </a:schemeClr>
          </a:solidFill>
          <a:ln w="28575">
            <a:solidFill>
              <a:schemeClr val="accent1"/>
            </a:solidFill>
            <a:miter lim="800000"/>
            <a:headEnd/>
            <a:tailEnd/>
          </a:ln>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08" name="Text Box 4"/>
          <p:cNvSpPr txBox="1">
            <a:spLocks noChangeArrowheads="1"/>
          </p:cNvSpPr>
          <p:nvPr/>
        </p:nvSpPr>
        <p:spPr bwMode="auto">
          <a:xfrm>
            <a:off x="6936271" y="6418134"/>
            <a:ext cx="312876" cy="4000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25" tIns="45713" rIns="91425" bIns="45713">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l" defTabSz="457200" rtl="0" eaLnBrk="0" fontAlgn="auto" latinLnBrk="0" hangingPunct="0">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pitchFamily="18" charset="0"/>
                <a:ea typeface="+mn-ea"/>
                <a:cs typeface="+mn-cs"/>
              </a:rPr>
              <a:t>x</a:t>
            </a:r>
          </a:p>
        </p:txBody>
      </p:sp>
      <p:grpSp>
        <p:nvGrpSpPr>
          <p:cNvPr id="19" name="Group 5"/>
          <p:cNvGrpSpPr>
            <a:grpSpLocks/>
          </p:cNvGrpSpPr>
          <p:nvPr/>
        </p:nvGrpSpPr>
        <p:grpSpPr bwMode="auto">
          <a:xfrm>
            <a:off x="7027294" y="3608498"/>
            <a:ext cx="173040" cy="2646838"/>
            <a:chOff x="2017" y="814"/>
            <a:chExt cx="86" cy="1324"/>
          </a:xfrm>
        </p:grpSpPr>
        <p:sp>
          <p:nvSpPr>
            <p:cNvPr id="21621" name="Oval 6"/>
            <p:cNvSpPr>
              <a:spLocks noChangeAspect="1" noChangeArrowheads="1"/>
            </p:cNvSpPr>
            <p:nvPr/>
          </p:nvSpPr>
          <p:spPr bwMode="auto">
            <a:xfrm>
              <a:off x="2017" y="1226"/>
              <a:ext cx="86" cy="86"/>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22" name="Oval 7"/>
            <p:cNvSpPr>
              <a:spLocks noChangeAspect="1" noChangeArrowheads="1"/>
            </p:cNvSpPr>
            <p:nvPr/>
          </p:nvSpPr>
          <p:spPr bwMode="auto">
            <a:xfrm>
              <a:off x="2017" y="1845"/>
              <a:ext cx="86" cy="86"/>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23" name="Oval 8"/>
            <p:cNvSpPr>
              <a:spLocks noChangeAspect="1" noChangeArrowheads="1"/>
            </p:cNvSpPr>
            <p:nvPr/>
          </p:nvSpPr>
          <p:spPr bwMode="auto">
            <a:xfrm>
              <a:off x="2017" y="814"/>
              <a:ext cx="86" cy="86"/>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24" name="Oval 9"/>
            <p:cNvSpPr>
              <a:spLocks noChangeAspect="1" noChangeArrowheads="1"/>
            </p:cNvSpPr>
            <p:nvPr/>
          </p:nvSpPr>
          <p:spPr bwMode="auto">
            <a:xfrm>
              <a:off x="2017" y="1020"/>
              <a:ext cx="86" cy="86"/>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26" name="Oval 11"/>
            <p:cNvSpPr>
              <a:spLocks noChangeAspect="1" noChangeArrowheads="1"/>
            </p:cNvSpPr>
            <p:nvPr/>
          </p:nvSpPr>
          <p:spPr bwMode="auto">
            <a:xfrm>
              <a:off x="2017" y="1639"/>
              <a:ext cx="86" cy="86"/>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27" name="Oval 12"/>
            <p:cNvSpPr>
              <a:spLocks noChangeAspect="1" noChangeArrowheads="1"/>
            </p:cNvSpPr>
            <p:nvPr/>
          </p:nvSpPr>
          <p:spPr bwMode="auto">
            <a:xfrm>
              <a:off x="2017" y="2052"/>
              <a:ext cx="86" cy="86"/>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1527" name="Oval 65"/>
          <p:cNvSpPr>
            <a:spLocks noChangeAspect="1" noChangeArrowheads="1"/>
          </p:cNvSpPr>
          <p:nvPr/>
        </p:nvSpPr>
        <p:spPr bwMode="auto">
          <a:xfrm>
            <a:off x="3920628" y="4432136"/>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29" name="Oval 67"/>
          <p:cNvSpPr>
            <a:spLocks noChangeAspect="1" noChangeArrowheads="1"/>
          </p:cNvSpPr>
          <p:nvPr/>
        </p:nvSpPr>
        <p:spPr bwMode="auto">
          <a:xfrm>
            <a:off x="3920628" y="5669594"/>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30" name="Oval 68"/>
          <p:cNvSpPr>
            <a:spLocks noChangeAspect="1" noChangeArrowheads="1"/>
          </p:cNvSpPr>
          <p:nvPr/>
        </p:nvSpPr>
        <p:spPr bwMode="auto">
          <a:xfrm>
            <a:off x="4335118" y="5669594"/>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31" name="Oval 69"/>
          <p:cNvSpPr>
            <a:spLocks noChangeAspect="1" noChangeArrowheads="1"/>
          </p:cNvSpPr>
          <p:nvPr/>
        </p:nvSpPr>
        <p:spPr bwMode="auto">
          <a:xfrm>
            <a:off x="4749610" y="5669594"/>
            <a:ext cx="173040" cy="171925"/>
          </a:xfrm>
          <a:prstGeom prst="ellipse">
            <a:avLst/>
          </a:prstGeom>
          <a:solidFill>
            <a:schemeClr val="tx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32" name="Oval 70"/>
          <p:cNvSpPr>
            <a:spLocks noChangeAspect="1" noChangeArrowheads="1"/>
          </p:cNvSpPr>
          <p:nvPr/>
        </p:nvSpPr>
        <p:spPr bwMode="auto">
          <a:xfrm>
            <a:off x="5166111" y="5669594"/>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33" name="Oval 71"/>
          <p:cNvSpPr>
            <a:spLocks noChangeAspect="1" noChangeArrowheads="1"/>
          </p:cNvSpPr>
          <p:nvPr/>
        </p:nvSpPr>
        <p:spPr bwMode="auto">
          <a:xfrm>
            <a:off x="5580601" y="5669594"/>
            <a:ext cx="173040" cy="171925"/>
          </a:xfrm>
          <a:prstGeom prst="ellipse">
            <a:avLst/>
          </a:prstGeom>
          <a:solidFill>
            <a:schemeClr val="tx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35" name="Oval 73"/>
          <p:cNvSpPr>
            <a:spLocks noChangeAspect="1" noChangeArrowheads="1"/>
          </p:cNvSpPr>
          <p:nvPr/>
        </p:nvSpPr>
        <p:spPr bwMode="auto">
          <a:xfrm>
            <a:off x="6411595" y="5669594"/>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37" name="Oval 75"/>
          <p:cNvSpPr>
            <a:spLocks noChangeAspect="1" noChangeArrowheads="1"/>
          </p:cNvSpPr>
          <p:nvPr/>
        </p:nvSpPr>
        <p:spPr bwMode="auto">
          <a:xfrm>
            <a:off x="4749610" y="3608499"/>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38" name="Oval 76"/>
          <p:cNvSpPr>
            <a:spLocks noChangeAspect="1" noChangeArrowheads="1"/>
          </p:cNvSpPr>
          <p:nvPr/>
        </p:nvSpPr>
        <p:spPr bwMode="auto">
          <a:xfrm>
            <a:off x="5166111" y="3608499"/>
            <a:ext cx="173040" cy="171925"/>
          </a:xfrm>
          <a:prstGeom prst="ellipse">
            <a:avLst/>
          </a:prstGeom>
          <a:pattFill prst="lgCheck">
            <a:fgClr>
              <a:schemeClr val="tx1"/>
            </a:fgClr>
            <a:bgClr>
              <a:schemeClr val="bg1"/>
            </a:bgClr>
          </a:pattFill>
          <a:ln>
            <a:noFill/>
          </a:ln>
          <a:extLs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39" name="Oval 77"/>
          <p:cNvSpPr>
            <a:spLocks noChangeAspect="1" noChangeArrowheads="1"/>
          </p:cNvSpPr>
          <p:nvPr/>
        </p:nvSpPr>
        <p:spPr bwMode="auto">
          <a:xfrm>
            <a:off x="5580601" y="3608499"/>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40" name="Oval 78"/>
          <p:cNvSpPr>
            <a:spLocks noChangeAspect="1" noChangeArrowheads="1"/>
          </p:cNvSpPr>
          <p:nvPr/>
        </p:nvSpPr>
        <p:spPr bwMode="auto">
          <a:xfrm>
            <a:off x="5995091" y="3608499"/>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41" name="Oval 79"/>
          <p:cNvSpPr>
            <a:spLocks noChangeAspect="1" noChangeArrowheads="1"/>
          </p:cNvSpPr>
          <p:nvPr/>
        </p:nvSpPr>
        <p:spPr bwMode="auto">
          <a:xfrm>
            <a:off x="6411595" y="3608499"/>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42" name="Oval 80"/>
          <p:cNvSpPr>
            <a:spLocks noChangeAspect="1" noChangeArrowheads="1"/>
          </p:cNvSpPr>
          <p:nvPr/>
        </p:nvSpPr>
        <p:spPr bwMode="auto">
          <a:xfrm>
            <a:off x="3920628" y="4020318"/>
            <a:ext cx="173040" cy="171925"/>
          </a:xfrm>
          <a:prstGeom prst="ellipse">
            <a:avLst/>
          </a:prstGeom>
          <a:solidFill>
            <a:schemeClr val="tx1"/>
          </a:solidFill>
          <a:ln>
            <a:noFill/>
          </a:ln>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44" name="Oval 82"/>
          <p:cNvSpPr>
            <a:spLocks noChangeAspect="1" noChangeArrowheads="1"/>
          </p:cNvSpPr>
          <p:nvPr/>
        </p:nvSpPr>
        <p:spPr bwMode="auto">
          <a:xfrm>
            <a:off x="4749610" y="4020318"/>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45" name="Oval 83"/>
          <p:cNvSpPr>
            <a:spLocks noChangeAspect="1" noChangeArrowheads="1"/>
          </p:cNvSpPr>
          <p:nvPr/>
        </p:nvSpPr>
        <p:spPr bwMode="auto">
          <a:xfrm>
            <a:off x="5166111" y="4020318"/>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46" name="Oval 84"/>
          <p:cNvSpPr>
            <a:spLocks noChangeAspect="1" noChangeArrowheads="1"/>
          </p:cNvSpPr>
          <p:nvPr/>
        </p:nvSpPr>
        <p:spPr bwMode="auto">
          <a:xfrm>
            <a:off x="5995091" y="4020318"/>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47" name="Oval 85"/>
          <p:cNvSpPr>
            <a:spLocks noChangeAspect="1" noChangeArrowheads="1"/>
          </p:cNvSpPr>
          <p:nvPr/>
        </p:nvSpPr>
        <p:spPr bwMode="auto">
          <a:xfrm>
            <a:off x="4335118" y="4432136"/>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49" name="Oval 87"/>
          <p:cNvSpPr>
            <a:spLocks noChangeAspect="1" noChangeArrowheads="1"/>
          </p:cNvSpPr>
          <p:nvPr/>
        </p:nvSpPr>
        <p:spPr bwMode="auto">
          <a:xfrm>
            <a:off x="5166111" y="4432136"/>
            <a:ext cx="173040" cy="171925"/>
          </a:xfrm>
          <a:prstGeom prst="ellipse">
            <a:avLst/>
          </a:prstGeom>
          <a:solidFill>
            <a:srgbClr val="FF00FF"/>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lIns="0" tIns="36570"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sp>
        <p:nvSpPr>
          <p:cNvPr id="21550" name="Oval 88"/>
          <p:cNvSpPr>
            <a:spLocks noChangeAspect="1" noChangeArrowheads="1"/>
          </p:cNvSpPr>
          <p:nvPr/>
        </p:nvSpPr>
        <p:spPr bwMode="auto">
          <a:xfrm>
            <a:off x="5580601" y="4432136"/>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51" name="Oval 89"/>
          <p:cNvSpPr>
            <a:spLocks noChangeAspect="1" noChangeArrowheads="1"/>
          </p:cNvSpPr>
          <p:nvPr/>
        </p:nvSpPr>
        <p:spPr bwMode="auto">
          <a:xfrm>
            <a:off x="5995091" y="4432136"/>
            <a:ext cx="173040" cy="171925"/>
          </a:xfrm>
          <a:prstGeom prst="ellipse">
            <a:avLst/>
          </a:prstGeom>
          <a:solidFill>
            <a:schemeClr val="tx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52" name="Oval 90"/>
          <p:cNvSpPr>
            <a:spLocks noChangeAspect="1" noChangeArrowheads="1"/>
          </p:cNvSpPr>
          <p:nvPr/>
        </p:nvSpPr>
        <p:spPr bwMode="auto">
          <a:xfrm>
            <a:off x="6411595" y="4432136"/>
            <a:ext cx="173040" cy="171925"/>
          </a:xfrm>
          <a:prstGeom prst="ellipse">
            <a:avLst/>
          </a:prstGeom>
          <a:solidFill>
            <a:schemeClr val="tx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53" name="Oval 91"/>
          <p:cNvSpPr>
            <a:spLocks noChangeAspect="1" noChangeArrowheads="1"/>
          </p:cNvSpPr>
          <p:nvPr/>
        </p:nvSpPr>
        <p:spPr bwMode="auto">
          <a:xfrm>
            <a:off x="3920628" y="4845954"/>
            <a:ext cx="173040" cy="171925"/>
          </a:xfrm>
          <a:prstGeom prst="ellipse">
            <a:avLst/>
          </a:prstGeom>
          <a:solidFill>
            <a:schemeClr val="tx1"/>
          </a:solidFill>
          <a:ln>
            <a:noFill/>
          </a:ln>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54" name="Oval 92"/>
          <p:cNvSpPr>
            <a:spLocks noChangeAspect="1" noChangeArrowheads="1"/>
          </p:cNvSpPr>
          <p:nvPr/>
        </p:nvSpPr>
        <p:spPr bwMode="auto">
          <a:xfrm>
            <a:off x="4335118" y="4845954"/>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56" name="Oval 94"/>
          <p:cNvSpPr>
            <a:spLocks noChangeAspect="1" noChangeArrowheads="1"/>
          </p:cNvSpPr>
          <p:nvPr/>
        </p:nvSpPr>
        <p:spPr bwMode="auto">
          <a:xfrm>
            <a:off x="5580601" y="4845954"/>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57" name="Oval 95"/>
          <p:cNvSpPr>
            <a:spLocks noChangeAspect="1" noChangeArrowheads="1"/>
          </p:cNvSpPr>
          <p:nvPr/>
        </p:nvSpPr>
        <p:spPr bwMode="auto">
          <a:xfrm>
            <a:off x="5995091" y="4845954"/>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58" name="Oval 96"/>
          <p:cNvSpPr>
            <a:spLocks noChangeAspect="1" noChangeArrowheads="1"/>
          </p:cNvSpPr>
          <p:nvPr/>
        </p:nvSpPr>
        <p:spPr bwMode="auto">
          <a:xfrm>
            <a:off x="6411595" y="4845954"/>
            <a:ext cx="173040" cy="171925"/>
          </a:xfrm>
          <a:prstGeom prst="ellipse">
            <a:avLst/>
          </a:prstGeom>
          <a:solidFill>
            <a:schemeClr val="tx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59" name="Oval 97"/>
          <p:cNvSpPr>
            <a:spLocks noChangeAspect="1" noChangeArrowheads="1"/>
          </p:cNvSpPr>
          <p:nvPr/>
        </p:nvSpPr>
        <p:spPr bwMode="auto">
          <a:xfrm>
            <a:off x="3920628" y="5257773"/>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60" name="Oval 98"/>
          <p:cNvSpPr>
            <a:spLocks noChangeAspect="1" noChangeArrowheads="1"/>
          </p:cNvSpPr>
          <p:nvPr/>
        </p:nvSpPr>
        <p:spPr bwMode="auto">
          <a:xfrm>
            <a:off x="4335118" y="5257773"/>
            <a:ext cx="173040" cy="171925"/>
          </a:xfrm>
          <a:prstGeom prst="ellipse">
            <a:avLst/>
          </a:prstGeom>
          <a:solidFill>
            <a:srgbClr val="FF00FF"/>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lIns="0" tIns="36570"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21561" name="Oval 99"/>
          <p:cNvSpPr>
            <a:spLocks noChangeAspect="1" noChangeArrowheads="1"/>
          </p:cNvSpPr>
          <p:nvPr/>
        </p:nvSpPr>
        <p:spPr bwMode="auto">
          <a:xfrm>
            <a:off x="4749610" y="5257773"/>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62" name="Oval 100"/>
          <p:cNvSpPr>
            <a:spLocks noChangeAspect="1" noChangeArrowheads="1"/>
          </p:cNvSpPr>
          <p:nvPr/>
        </p:nvSpPr>
        <p:spPr bwMode="auto">
          <a:xfrm>
            <a:off x="5166111" y="5257773"/>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64" name="Oval 102"/>
          <p:cNvSpPr>
            <a:spLocks noChangeAspect="1" noChangeArrowheads="1"/>
          </p:cNvSpPr>
          <p:nvPr/>
        </p:nvSpPr>
        <p:spPr bwMode="auto">
          <a:xfrm>
            <a:off x="6411595" y="5257773"/>
            <a:ext cx="173040" cy="171925"/>
          </a:xfrm>
          <a:prstGeom prst="ellipse">
            <a:avLst/>
          </a:prstGeom>
          <a:solidFill>
            <a:schemeClr val="tx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65" name="Oval 103"/>
          <p:cNvSpPr>
            <a:spLocks noChangeAspect="1" noChangeArrowheads="1"/>
          </p:cNvSpPr>
          <p:nvPr/>
        </p:nvSpPr>
        <p:spPr bwMode="auto">
          <a:xfrm>
            <a:off x="3920628" y="6083411"/>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66" name="Oval 104"/>
          <p:cNvSpPr>
            <a:spLocks noChangeAspect="1" noChangeArrowheads="1"/>
          </p:cNvSpPr>
          <p:nvPr/>
        </p:nvSpPr>
        <p:spPr bwMode="auto">
          <a:xfrm>
            <a:off x="4335118" y="6083411"/>
            <a:ext cx="173040" cy="171925"/>
          </a:xfrm>
          <a:prstGeom prst="ellipse">
            <a:avLst/>
          </a:prstGeom>
          <a:solidFill>
            <a:srgbClr val="FF00FF"/>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lIns="0" tIns="36570"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21567" name="Oval 105"/>
          <p:cNvSpPr>
            <a:spLocks noChangeAspect="1" noChangeArrowheads="1"/>
          </p:cNvSpPr>
          <p:nvPr/>
        </p:nvSpPr>
        <p:spPr bwMode="auto">
          <a:xfrm>
            <a:off x="4749610" y="6083411"/>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68" name="Oval 106"/>
          <p:cNvSpPr>
            <a:spLocks noChangeAspect="1" noChangeArrowheads="1"/>
          </p:cNvSpPr>
          <p:nvPr/>
        </p:nvSpPr>
        <p:spPr bwMode="auto">
          <a:xfrm>
            <a:off x="5166111" y="6083411"/>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69" name="Oval 107"/>
          <p:cNvSpPr>
            <a:spLocks noChangeAspect="1" noChangeArrowheads="1"/>
          </p:cNvSpPr>
          <p:nvPr/>
        </p:nvSpPr>
        <p:spPr bwMode="auto">
          <a:xfrm>
            <a:off x="5995091" y="6083411"/>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12" name="Text Box 109"/>
          <p:cNvSpPr txBox="1">
            <a:spLocks noChangeArrowheads="1"/>
          </p:cNvSpPr>
          <p:nvPr/>
        </p:nvSpPr>
        <p:spPr bwMode="auto">
          <a:xfrm>
            <a:off x="5108071" y="6410748"/>
            <a:ext cx="446374" cy="4000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25" tIns="45713" rIns="91425" bIns="45713">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r" defTabSz="457200" rtl="0" eaLnBrk="0" fontAlgn="auto" latinLnBrk="0" hangingPunct="0">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pitchFamily="18" charset="0"/>
                <a:ea typeface="+mn-ea"/>
                <a:cs typeface="+mn-cs"/>
              </a:rPr>
              <a:t>A</a:t>
            </a:r>
            <a:r>
              <a:rPr kumimoji="0" lang="en-US" sz="2000" b="0" i="0" u="none" strike="noStrike" kern="1200" cap="none" spc="0" normalizeH="0" baseline="30000" noProof="0" dirty="0">
                <a:ln>
                  <a:noFill/>
                </a:ln>
                <a:solidFill>
                  <a:prstClr val="black"/>
                </a:solidFill>
                <a:effectLst/>
                <a:uLnTx/>
                <a:uFillTx/>
                <a:latin typeface="Times" pitchFamily="18" charset="0"/>
                <a:ea typeface="+mn-ea"/>
                <a:cs typeface="+mn-cs"/>
              </a:rPr>
              <a:t>T</a:t>
            </a:r>
          </a:p>
        </p:txBody>
      </p:sp>
      <p:sp>
        <p:nvSpPr>
          <p:cNvPr id="21513" name="Oval 110"/>
          <p:cNvSpPr>
            <a:spLocks noChangeAspect="1" noChangeArrowheads="1"/>
          </p:cNvSpPr>
          <p:nvPr/>
        </p:nvSpPr>
        <p:spPr bwMode="auto">
          <a:xfrm>
            <a:off x="8495803" y="4322185"/>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14" name="Oval 111"/>
          <p:cNvSpPr>
            <a:spLocks noChangeAspect="1" noChangeArrowheads="1"/>
          </p:cNvSpPr>
          <p:nvPr/>
        </p:nvSpPr>
        <p:spPr bwMode="auto">
          <a:xfrm>
            <a:off x="8763925" y="5559642"/>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15" name="Oval 112"/>
          <p:cNvSpPr>
            <a:spLocks noChangeAspect="1" noChangeArrowheads="1"/>
          </p:cNvSpPr>
          <p:nvPr/>
        </p:nvSpPr>
        <p:spPr bwMode="auto">
          <a:xfrm>
            <a:off x="8763925" y="3498545"/>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16" name="Oval 113"/>
          <p:cNvSpPr>
            <a:spLocks noChangeAspect="1" noChangeArrowheads="1"/>
          </p:cNvSpPr>
          <p:nvPr/>
        </p:nvSpPr>
        <p:spPr bwMode="auto">
          <a:xfrm>
            <a:off x="8763925" y="3910364"/>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17" name="Oval 114"/>
          <p:cNvSpPr>
            <a:spLocks noChangeAspect="1" noChangeArrowheads="1"/>
          </p:cNvSpPr>
          <p:nvPr/>
        </p:nvSpPr>
        <p:spPr bwMode="auto">
          <a:xfrm>
            <a:off x="8763925" y="5147823"/>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18" name="Oval 115"/>
          <p:cNvSpPr>
            <a:spLocks noChangeAspect="1" noChangeArrowheads="1"/>
          </p:cNvSpPr>
          <p:nvPr/>
        </p:nvSpPr>
        <p:spPr bwMode="auto">
          <a:xfrm>
            <a:off x="8763925" y="5973460"/>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19" name="Oval 116"/>
          <p:cNvSpPr>
            <a:spLocks noChangeAspect="1" noChangeArrowheads="1"/>
          </p:cNvSpPr>
          <p:nvPr/>
        </p:nvSpPr>
        <p:spPr bwMode="auto">
          <a:xfrm>
            <a:off x="7797924" y="4706016"/>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20" name="Oval 117"/>
          <p:cNvSpPr>
            <a:spLocks noChangeAspect="1" noChangeArrowheads="1"/>
          </p:cNvSpPr>
          <p:nvPr/>
        </p:nvSpPr>
        <p:spPr bwMode="auto">
          <a:xfrm>
            <a:off x="7797924" y="5943473"/>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21" name="Oval 118"/>
          <p:cNvSpPr>
            <a:spLocks noChangeAspect="1" noChangeArrowheads="1"/>
          </p:cNvSpPr>
          <p:nvPr/>
        </p:nvSpPr>
        <p:spPr bwMode="auto">
          <a:xfrm>
            <a:off x="7797924" y="3882378"/>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22" name="Oval 119"/>
          <p:cNvSpPr>
            <a:spLocks noChangeAspect="1" noChangeArrowheads="1"/>
          </p:cNvSpPr>
          <p:nvPr/>
        </p:nvSpPr>
        <p:spPr bwMode="auto">
          <a:xfrm>
            <a:off x="7797924" y="4294197"/>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23" name="Oval 120"/>
          <p:cNvSpPr>
            <a:spLocks noChangeAspect="1" noChangeArrowheads="1"/>
          </p:cNvSpPr>
          <p:nvPr/>
        </p:nvSpPr>
        <p:spPr bwMode="auto">
          <a:xfrm>
            <a:off x="7797924" y="5531654"/>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24" name="Oval 121"/>
          <p:cNvSpPr>
            <a:spLocks noChangeAspect="1" noChangeArrowheads="1"/>
          </p:cNvSpPr>
          <p:nvPr/>
        </p:nvSpPr>
        <p:spPr bwMode="auto">
          <a:xfrm>
            <a:off x="7797924" y="6357291"/>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Text Box 27"/>
          <p:cNvSpPr txBox="1">
            <a:spLocks noChangeArrowheads="1"/>
          </p:cNvSpPr>
          <p:nvPr/>
        </p:nvSpPr>
        <p:spPr bwMode="auto">
          <a:xfrm>
            <a:off x="3468343" y="3500482"/>
            <a:ext cx="300003" cy="341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25" tIns="45713" rIns="91425" bIns="45713">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l" defTabSz="457200" rtl="0" eaLnBrk="0" fontAlgn="auto" latinLnBrk="0" hangingPunct="0">
              <a:lnSpc>
                <a:spcPct val="100000"/>
              </a:lnSpc>
              <a:spcBef>
                <a:spcPct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mn-cs"/>
              </a:rPr>
              <a:t>1</a:t>
            </a:r>
          </a:p>
        </p:txBody>
      </p:sp>
      <p:sp>
        <p:nvSpPr>
          <p:cNvPr id="125" name="Text Box 31"/>
          <p:cNvSpPr txBox="1">
            <a:spLocks noChangeArrowheads="1"/>
          </p:cNvSpPr>
          <p:nvPr/>
        </p:nvSpPr>
        <p:spPr bwMode="auto">
          <a:xfrm>
            <a:off x="3468343" y="5970163"/>
            <a:ext cx="300003" cy="341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25" tIns="45713" rIns="91425" bIns="45713">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l" defTabSz="457200" rtl="0" eaLnBrk="0" fontAlgn="auto" latinLnBrk="0" hangingPunct="0">
              <a:lnSpc>
                <a:spcPct val="100000"/>
              </a:lnSpc>
              <a:spcBef>
                <a:spcPct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mn-cs"/>
              </a:rPr>
              <a:t>7</a:t>
            </a:r>
          </a:p>
        </p:txBody>
      </p:sp>
      <p:sp>
        <p:nvSpPr>
          <p:cNvPr id="126" name="Text Box 31"/>
          <p:cNvSpPr txBox="1">
            <a:spLocks noChangeArrowheads="1"/>
          </p:cNvSpPr>
          <p:nvPr/>
        </p:nvSpPr>
        <p:spPr bwMode="auto">
          <a:xfrm>
            <a:off x="6286089" y="3132933"/>
            <a:ext cx="300003" cy="341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25" tIns="45713" rIns="91425" bIns="45713">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l" defTabSz="457200" rtl="0" eaLnBrk="0" fontAlgn="auto" latinLnBrk="0" hangingPunct="0">
              <a:lnSpc>
                <a:spcPct val="100000"/>
              </a:lnSpc>
              <a:spcBef>
                <a:spcPct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mn-cs"/>
              </a:rPr>
              <a:t>7</a:t>
            </a:r>
          </a:p>
        </p:txBody>
      </p:sp>
      <p:sp>
        <p:nvSpPr>
          <p:cNvPr id="127" name="Text Box 27"/>
          <p:cNvSpPr txBox="1">
            <a:spLocks noChangeArrowheads="1"/>
          </p:cNvSpPr>
          <p:nvPr/>
        </p:nvSpPr>
        <p:spPr bwMode="auto">
          <a:xfrm>
            <a:off x="3809560" y="3132933"/>
            <a:ext cx="300003" cy="341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25" tIns="45713" rIns="91425" bIns="45713">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l" defTabSz="457200" rtl="0" eaLnBrk="0" fontAlgn="auto" latinLnBrk="0" hangingPunct="0">
              <a:lnSpc>
                <a:spcPct val="100000"/>
              </a:lnSpc>
              <a:spcBef>
                <a:spcPct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mn-ea"/>
                <a:cs typeface="+mn-cs"/>
              </a:rPr>
              <a:t>1</a:t>
            </a:r>
          </a:p>
        </p:txBody>
      </p:sp>
      <p:sp>
        <p:nvSpPr>
          <p:cNvPr id="128" name="Text Box 109"/>
          <p:cNvSpPr txBox="1">
            <a:spLocks noChangeArrowheads="1"/>
          </p:cNvSpPr>
          <p:nvPr/>
        </p:nvSpPr>
        <p:spPr bwMode="auto">
          <a:xfrm>
            <a:off x="4898053" y="2912862"/>
            <a:ext cx="681567" cy="4000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25" tIns="45713" rIns="91425" bIns="45713">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ctr" defTabSz="457200" rtl="0" eaLnBrk="0" fontAlgn="auto" latinLnBrk="0" hangingPunct="0">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Times" pitchFamily="18" charset="0"/>
                <a:ea typeface="+mn-ea"/>
                <a:cs typeface="+mn-cs"/>
              </a:rPr>
              <a:t>from</a:t>
            </a:r>
            <a:endParaRPr kumimoji="0" lang="en-US" sz="2000" b="0" i="0" u="none" strike="noStrike" kern="1200" cap="none" spc="0" normalizeH="0" baseline="30000" noProof="0" dirty="0">
              <a:ln>
                <a:noFill/>
              </a:ln>
              <a:solidFill>
                <a:srgbClr val="FF0000"/>
              </a:solidFill>
              <a:effectLst/>
              <a:uLnTx/>
              <a:uFillTx/>
              <a:latin typeface="Times" pitchFamily="18" charset="0"/>
              <a:ea typeface="+mn-ea"/>
              <a:cs typeface="+mn-cs"/>
            </a:endParaRPr>
          </a:p>
        </p:txBody>
      </p:sp>
      <p:sp>
        <p:nvSpPr>
          <p:cNvPr id="129" name="Text Box 109"/>
          <p:cNvSpPr txBox="1">
            <a:spLocks noChangeArrowheads="1"/>
          </p:cNvSpPr>
          <p:nvPr/>
        </p:nvSpPr>
        <p:spPr bwMode="auto">
          <a:xfrm>
            <a:off x="3280050" y="4553719"/>
            <a:ext cx="383408" cy="4000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25" tIns="45713" rIns="91425" bIns="45713">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ctr" defTabSz="457200" rtl="0" eaLnBrk="0" fontAlgn="auto" latinLnBrk="0" hangingPunct="0">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Times" pitchFamily="18" charset="0"/>
                <a:ea typeface="+mn-ea"/>
                <a:cs typeface="+mn-cs"/>
              </a:rPr>
              <a:t>to</a:t>
            </a:r>
            <a:endParaRPr kumimoji="0" lang="en-US" sz="2000" b="0" i="0" u="none" strike="noStrike" kern="1200" cap="none" spc="0" normalizeH="0" baseline="30000" noProof="0" dirty="0">
              <a:ln>
                <a:noFill/>
              </a:ln>
              <a:solidFill>
                <a:srgbClr val="FF0000"/>
              </a:solidFill>
              <a:effectLst/>
              <a:uLnTx/>
              <a:uFillTx/>
              <a:latin typeface="Times" pitchFamily="18" charset="0"/>
              <a:ea typeface="+mn-ea"/>
              <a:cs typeface="+mn-cs"/>
            </a:endParaRPr>
          </a:p>
        </p:txBody>
      </p:sp>
      <p:sp>
        <p:nvSpPr>
          <p:cNvPr id="130" name="Rectangle 81"/>
          <p:cNvSpPr>
            <a:spLocks noChangeAspect="1" noChangeArrowheads="1"/>
          </p:cNvSpPr>
          <p:nvPr/>
        </p:nvSpPr>
        <p:spPr bwMode="auto">
          <a:xfrm>
            <a:off x="8212699" y="3526533"/>
            <a:ext cx="378272" cy="2812766"/>
          </a:xfrm>
          <a:prstGeom prst="rect">
            <a:avLst/>
          </a:prstGeom>
          <a:solidFill>
            <a:schemeClr val="accent1">
              <a:lumMod val="60000"/>
              <a:lumOff val="40000"/>
            </a:schemeClr>
          </a:solidFill>
          <a:ln w="28575">
            <a:solidFill>
              <a:schemeClr val="accent1"/>
            </a:solidFill>
            <a:miter lim="800000"/>
            <a:headEnd/>
            <a:tailEnd/>
          </a:ln>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Oval 4"/>
          <p:cNvSpPr>
            <a:spLocks noChangeAspect="1" noChangeArrowheads="1"/>
          </p:cNvSpPr>
          <p:nvPr/>
        </p:nvSpPr>
        <p:spPr bwMode="auto">
          <a:xfrm>
            <a:off x="7878607" y="4528095"/>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Rectangle 5"/>
          <p:cNvSpPr>
            <a:spLocks noChangeAspect="1" noChangeArrowheads="1"/>
          </p:cNvSpPr>
          <p:nvPr/>
        </p:nvSpPr>
        <p:spPr bwMode="auto">
          <a:xfrm>
            <a:off x="7796111" y="3526533"/>
            <a:ext cx="327970" cy="28127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Oval 6"/>
          <p:cNvSpPr>
            <a:spLocks noChangeAspect="1" noChangeArrowheads="1"/>
          </p:cNvSpPr>
          <p:nvPr/>
        </p:nvSpPr>
        <p:spPr bwMode="auto">
          <a:xfrm>
            <a:off x="7878607" y="5765550"/>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 name="Oval 7"/>
          <p:cNvSpPr>
            <a:spLocks noChangeAspect="1" noChangeArrowheads="1"/>
          </p:cNvSpPr>
          <p:nvPr/>
        </p:nvSpPr>
        <p:spPr bwMode="auto">
          <a:xfrm>
            <a:off x="7878607" y="3704456"/>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Oval 8"/>
          <p:cNvSpPr>
            <a:spLocks noChangeAspect="1" noChangeArrowheads="1"/>
          </p:cNvSpPr>
          <p:nvPr/>
        </p:nvSpPr>
        <p:spPr bwMode="auto">
          <a:xfrm>
            <a:off x="7878607" y="4116276"/>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 name="Oval 9"/>
          <p:cNvSpPr>
            <a:spLocks noChangeAspect="1" noChangeArrowheads="1"/>
          </p:cNvSpPr>
          <p:nvPr/>
        </p:nvSpPr>
        <p:spPr bwMode="auto">
          <a:xfrm>
            <a:off x="7878607" y="4941913"/>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 name="Oval 10"/>
          <p:cNvSpPr>
            <a:spLocks noChangeAspect="1" noChangeArrowheads="1"/>
          </p:cNvSpPr>
          <p:nvPr/>
        </p:nvSpPr>
        <p:spPr bwMode="auto">
          <a:xfrm>
            <a:off x="7878607" y="5353731"/>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Oval 11"/>
          <p:cNvSpPr>
            <a:spLocks noChangeAspect="1" noChangeArrowheads="1"/>
          </p:cNvSpPr>
          <p:nvPr/>
        </p:nvSpPr>
        <p:spPr bwMode="auto">
          <a:xfrm>
            <a:off x="7878607" y="6179370"/>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Oval 68"/>
          <p:cNvSpPr>
            <a:spLocks noChangeAspect="1" noChangeArrowheads="1"/>
          </p:cNvSpPr>
          <p:nvPr/>
        </p:nvSpPr>
        <p:spPr bwMode="auto">
          <a:xfrm>
            <a:off x="8570766" y="5655599"/>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Oval 69"/>
          <p:cNvSpPr>
            <a:spLocks noChangeAspect="1" noChangeArrowheads="1"/>
          </p:cNvSpPr>
          <p:nvPr/>
        </p:nvSpPr>
        <p:spPr bwMode="auto">
          <a:xfrm>
            <a:off x="8570766" y="3594504"/>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Oval 70"/>
          <p:cNvSpPr>
            <a:spLocks noChangeAspect="1" noChangeArrowheads="1"/>
          </p:cNvSpPr>
          <p:nvPr/>
        </p:nvSpPr>
        <p:spPr bwMode="auto">
          <a:xfrm>
            <a:off x="8302642" y="4006322"/>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Oval 71"/>
          <p:cNvSpPr>
            <a:spLocks noChangeAspect="1" noChangeArrowheads="1"/>
          </p:cNvSpPr>
          <p:nvPr/>
        </p:nvSpPr>
        <p:spPr bwMode="auto">
          <a:xfrm>
            <a:off x="8570766" y="5243780"/>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Oval 72"/>
          <p:cNvSpPr>
            <a:spLocks noChangeAspect="1" noChangeArrowheads="1"/>
          </p:cNvSpPr>
          <p:nvPr/>
        </p:nvSpPr>
        <p:spPr bwMode="auto">
          <a:xfrm>
            <a:off x="8570766" y="6069419"/>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Oval 82"/>
          <p:cNvSpPr>
            <a:spLocks noChangeAspect="1" noChangeArrowheads="1"/>
          </p:cNvSpPr>
          <p:nvPr/>
        </p:nvSpPr>
        <p:spPr bwMode="auto">
          <a:xfrm>
            <a:off x="8554668" y="5669594"/>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Oval 84"/>
          <p:cNvSpPr>
            <a:spLocks noChangeAspect="1" noChangeArrowheads="1"/>
          </p:cNvSpPr>
          <p:nvPr/>
        </p:nvSpPr>
        <p:spPr bwMode="auto">
          <a:xfrm>
            <a:off x="8286546" y="4020318"/>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Oval 86"/>
          <p:cNvSpPr>
            <a:spLocks noChangeAspect="1" noChangeArrowheads="1"/>
          </p:cNvSpPr>
          <p:nvPr/>
        </p:nvSpPr>
        <p:spPr bwMode="auto">
          <a:xfrm>
            <a:off x="8554668" y="5257773"/>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 name="Oval 87"/>
          <p:cNvSpPr>
            <a:spLocks noChangeAspect="1" noChangeArrowheads="1"/>
          </p:cNvSpPr>
          <p:nvPr/>
        </p:nvSpPr>
        <p:spPr bwMode="auto">
          <a:xfrm>
            <a:off x="8554668" y="6083411"/>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0" name="Text Box 88"/>
          <p:cNvSpPr txBox="1">
            <a:spLocks noChangeArrowheads="1"/>
          </p:cNvSpPr>
          <p:nvPr/>
        </p:nvSpPr>
        <p:spPr bwMode="auto">
          <a:xfrm>
            <a:off x="8148957" y="6396823"/>
            <a:ext cx="574614" cy="4000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25" tIns="45713" rIns="91425" bIns="45713">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ctr" defTabSz="457200" rtl="0" eaLnBrk="0" fontAlgn="auto" latinLnBrk="0" hangingPunct="0">
              <a:lnSpc>
                <a:spcPct val="100000"/>
              </a:lnSpc>
              <a:spcBef>
                <a:spcPct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Times" pitchFamily="18" charset="0"/>
                <a:ea typeface="+mn-ea"/>
                <a:cs typeface="+mn-cs"/>
              </a:rPr>
              <a:t>A</a:t>
            </a:r>
            <a:r>
              <a:rPr kumimoji="0" lang="en-US" sz="2000" b="0" i="0" u="none" strike="noStrike" kern="1200" cap="none" spc="0" normalizeH="0" baseline="30000" noProof="0" dirty="0" err="1">
                <a:ln>
                  <a:noFill/>
                </a:ln>
                <a:solidFill>
                  <a:prstClr val="black"/>
                </a:solidFill>
                <a:effectLst/>
                <a:uLnTx/>
                <a:uFillTx/>
                <a:latin typeface="Times" pitchFamily="18" charset="0"/>
                <a:ea typeface="+mn-ea"/>
                <a:cs typeface="+mn-cs"/>
              </a:rPr>
              <a:t>T</a:t>
            </a:r>
            <a:r>
              <a:rPr kumimoji="0" lang="en-US" sz="2000" b="0" i="0" u="none" strike="noStrike" kern="1200" cap="none" spc="0" normalizeH="0" baseline="0" noProof="0" dirty="0" err="1">
                <a:ln>
                  <a:noFill/>
                </a:ln>
                <a:solidFill>
                  <a:prstClr val="black"/>
                </a:solidFill>
                <a:effectLst/>
                <a:uLnTx/>
                <a:uFillTx/>
                <a:latin typeface="Times" pitchFamily="18" charset="0"/>
                <a:ea typeface="+mn-ea"/>
                <a:cs typeface="+mn-cs"/>
              </a:rPr>
              <a:t>x</a:t>
            </a:r>
            <a:endParaRPr kumimoji="0" lang="en-US" sz="2000" b="0" i="0" u="none" strike="noStrike" kern="1200" cap="none" spc="0" normalizeH="0" baseline="0" noProof="0" dirty="0">
              <a:ln>
                <a:noFill/>
              </a:ln>
              <a:solidFill>
                <a:prstClr val="black"/>
              </a:solidFill>
              <a:effectLst/>
              <a:uLnTx/>
              <a:uFillTx/>
              <a:latin typeface="Times" pitchFamily="18" charset="0"/>
              <a:ea typeface="+mn-ea"/>
              <a:cs typeface="+mn-cs"/>
            </a:endParaRPr>
          </a:p>
        </p:txBody>
      </p:sp>
      <p:sp>
        <p:nvSpPr>
          <p:cNvPr id="151" name="Text Box 89"/>
          <p:cNvSpPr txBox="1">
            <a:spLocks noChangeArrowheads="1"/>
          </p:cNvSpPr>
          <p:nvPr/>
        </p:nvSpPr>
        <p:spPr bwMode="auto">
          <a:xfrm>
            <a:off x="7508440" y="4476119"/>
            <a:ext cx="484950" cy="460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425" tIns="45713" rIns="91425" bIns="45713">
            <a:spAutoFit/>
          </a:bodyPr>
          <a:lstStyle>
            <a:lvl1pPr eaLnBrk="0" hangingPunct="0">
              <a:defRPr sz="2800">
                <a:solidFill>
                  <a:schemeClr val="tx1"/>
                </a:solidFill>
                <a:latin typeface="Verdana" pitchFamily="34" charset="0"/>
              </a:defRPr>
            </a:lvl1pPr>
            <a:lvl2pPr marL="742950" indent="-285750" eaLnBrk="0" hangingPunct="0">
              <a:defRPr sz="2800">
                <a:solidFill>
                  <a:schemeClr val="tx1"/>
                </a:solidFill>
                <a:latin typeface="Verdana" pitchFamily="34" charset="0"/>
              </a:defRPr>
            </a:lvl2pPr>
            <a:lvl3pPr marL="1143000" indent="-228600" eaLnBrk="0" hangingPunct="0">
              <a:defRPr sz="2800">
                <a:solidFill>
                  <a:schemeClr val="tx1"/>
                </a:solidFill>
                <a:latin typeface="Verdana" pitchFamily="34" charset="0"/>
              </a:defRPr>
            </a:lvl3pPr>
            <a:lvl4pPr marL="1600200" indent="-228600" eaLnBrk="0" hangingPunct="0">
              <a:defRPr sz="2800">
                <a:solidFill>
                  <a:schemeClr val="tx1"/>
                </a:solidFill>
                <a:latin typeface="Verdana" pitchFamily="34" charset="0"/>
              </a:defRPr>
            </a:lvl4pPr>
            <a:lvl5pPr marL="2057400" indent="-228600" eaLnBrk="0" hangingPunct="0">
              <a:defRPr sz="2800">
                <a:solidFill>
                  <a:schemeClr val="tx1"/>
                </a:solidFill>
                <a:latin typeface="Verdana" pitchFamily="34" charset="0"/>
              </a:defRPr>
            </a:lvl5pPr>
            <a:lvl6pPr marL="2514600" indent="-228600" eaLnBrk="0" fontAlgn="base" hangingPunct="0">
              <a:spcBef>
                <a:spcPct val="45000"/>
              </a:spcBef>
              <a:spcAft>
                <a:spcPct val="0"/>
              </a:spcAft>
              <a:buChar char="•"/>
              <a:defRPr sz="2800">
                <a:solidFill>
                  <a:schemeClr val="tx1"/>
                </a:solidFill>
                <a:latin typeface="Verdana" pitchFamily="34" charset="0"/>
              </a:defRPr>
            </a:lvl6pPr>
            <a:lvl7pPr marL="2971800" indent="-228600" eaLnBrk="0" fontAlgn="base" hangingPunct="0">
              <a:spcBef>
                <a:spcPct val="45000"/>
              </a:spcBef>
              <a:spcAft>
                <a:spcPct val="0"/>
              </a:spcAft>
              <a:buChar char="•"/>
              <a:defRPr sz="2800">
                <a:solidFill>
                  <a:schemeClr val="tx1"/>
                </a:solidFill>
                <a:latin typeface="Verdana" pitchFamily="34" charset="0"/>
              </a:defRPr>
            </a:lvl7pPr>
            <a:lvl8pPr marL="3429000" indent="-228600" eaLnBrk="0" fontAlgn="base" hangingPunct="0">
              <a:spcBef>
                <a:spcPct val="45000"/>
              </a:spcBef>
              <a:spcAft>
                <a:spcPct val="0"/>
              </a:spcAft>
              <a:buChar char="•"/>
              <a:defRPr sz="2800">
                <a:solidFill>
                  <a:schemeClr val="tx1"/>
                </a:solidFill>
                <a:latin typeface="Verdana" pitchFamily="34" charset="0"/>
              </a:defRPr>
            </a:lvl8pPr>
            <a:lvl9pPr marL="3886200" indent="-228600" eaLnBrk="0" fontAlgn="base" hangingPunct="0">
              <a:spcBef>
                <a:spcPct val="45000"/>
              </a:spcBef>
              <a:spcAft>
                <a:spcPct val="0"/>
              </a:spcAft>
              <a:buChar char="•"/>
              <a:defRPr sz="2800">
                <a:solidFill>
                  <a:schemeClr val="tx1"/>
                </a:solidFill>
                <a:latin typeface="Verdana" pitchFamily="34" charset="0"/>
              </a:defRPr>
            </a:lvl9pPr>
          </a:lstStyle>
          <a:p>
            <a:pPr marL="0" marR="0" lvl="0" indent="0" algn="l" defTabSz="457200" rtl="0" eaLnBrk="0" fontAlgn="auto" latinLnBrk="0" hangingPunct="0">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Arial" charset="0"/>
                <a:ea typeface="+mn-ea"/>
                <a:cs typeface="+mn-cs"/>
                <a:sym typeface="Wingdings" pitchFamily="2" charset="2"/>
              </a:rPr>
              <a:t></a:t>
            </a:r>
          </a:p>
        </p:txBody>
      </p:sp>
      <p:sp>
        <p:nvSpPr>
          <p:cNvPr id="152" name="Oval 90"/>
          <p:cNvSpPr>
            <a:spLocks noChangeAspect="1" noChangeArrowheads="1"/>
          </p:cNvSpPr>
          <p:nvPr/>
        </p:nvSpPr>
        <p:spPr bwMode="auto">
          <a:xfrm>
            <a:off x="7053857" y="4030703"/>
            <a:ext cx="173040" cy="171925"/>
          </a:xfrm>
          <a:prstGeom prst="ellipse">
            <a:avLst/>
          </a:prstGeom>
          <a:solidFill>
            <a:srgbClr val="00FF00"/>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153" name="Oval 91"/>
          <p:cNvSpPr>
            <a:spLocks noChangeAspect="1" noChangeArrowheads="1"/>
          </p:cNvSpPr>
          <p:nvPr/>
        </p:nvSpPr>
        <p:spPr bwMode="auto">
          <a:xfrm>
            <a:off x="8298618" y="4464122"/>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7" name="Oval 95"/>
          <p:cNvSpPr>
            <a:spLocks noChangeAspect="1" noChangeArrowheads="1"/>
          </p:cNvSpPr>
          <p:nvPr/>
        </p:nvSpPr>
        <p:spPr bwMode="auto">
          <a:xfrm>
            <a:off x="7053857" y="4830031"/>
            <a:ext cx="173040" cy="171925"/>
          </a:xfrm>
          <a:prstGeom prst="ellipse">
            <a:avLst/>
          </a:prstGeom>
          <a:solidFill>
            <a:srgbClr val="00FF00"/>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sp>
        <p:nvSpPr>
          <p:cNvPr id="158" name="Rectangle 157"/>
          <p:cNvSpPr/>
          <p:nvPr/>
        </p:nvSpPr>
        <p:spPr>
          <a:xfrm rot="16200000">
            <a:off x="3754214" y="4749834"/>
            <a:ext cx="2980437" cy="3841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Oval 90"/>
          <p:cNvSpPr>
            <a:spLocks noChangeAspect="1" noChangeArrowheads="1"/>
          </p:cNvSpPr>
          <p:nvPr/>
        </p:nvSpPr>
        <p:spPr bwMode="auto">
          <a:xfrm>
            <a:off x="8310385" y="4407379"/>
            <a:ext cx="173040" cy="171925"/>
          </a:xfrm>
          <a:prstGeom prst="ellipse">
            <a:avLst/>
          </a:prstGeom>
          <a:solidFill>
            <a:srgbClr val="0000FF"/>
          </a:solidFill>
          <a:ln>
            <a:noFill/>
          </a:ln>
        </p:spPr>
        <p:txBody>
          <a:bodyPr wrap="none" lIns="91425" tIns="45713" rIns="91425" bIns="45713"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4</a:t>
            </a:r>
          </a:p>
        </p:txBody>
      </p:sp>
      <p:sp>
        <p:nvSpPr>
          <p:cNvPr id="165" name="Oval 95"/>
          <p:cNvSpPr>
            <a:spLocks noChangeAspect="1" noChangeArrowheads="1"/>
          </p:cNvSpPr>
          <p:nvPr/>
        </p:nvSpPr>
        <p:spPr bwMode="auto">
          <a:xfrm>
            <a:off x="8310385" y="5206707"/>
            <a:ext cx="173040" cy="171925"/>
          </a:xfrm>
          <a:prstGeom prst="ellipse">
            <a:avLst/>
          </a:prstGeom>
          <a:solidFill>
            <a:srgbClr val="0000FF"/>
          </a:solidFill>
          <a:ln>
            <a:noFill/>
          </a:ln>
        </p:spPr>
        <p:txBody>
          <a:bodyPr wrap="none" lIns="91425" tIns="45713" rIns="91425" bIns="45713"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sp>
        <p:nvSpPr>
          <p:cNvPr id="167" name="Oval 95"/>
          <p:cNvSpPr>
            <a:spLocks noChangeAspect="1" noChangeArrowheads="1"/>
          </p:cNvSpPr>
          <p:nvPr/>
        </p:nvSpPr>
        <p:spPr bwMode="auto">
          <a:xfrm>
            <a:off x="8316144" y="6014682"/>
            <a:ext cx="173040" cy="171925"/>
          </a:xfrm>
          <a:prstGeom prst="ellipse">
            <a:avLst/>
          </a:prstGeom>
          <a:solidFill>
            <a:srgbClr val="0000FF"/>
          </a:solidFill>
          <a:ln>
            <a:noFill/>
          </a:ln>
        </p:spPr>
        <p:txBody>
          <a:bodyPr wrap="none" lIns="91425" tIns="36570" rIns="91425" bIns="45713"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sp>
        <p:nvSpPr>
          <p:cNvPr id="154" name="Rectangle 153"/>
          <p:cNvSpPr/>
          <p:nvPr/>
        </p:nvSpPr>
        <p:spPr>
          <a:xfrm rot="16200000">
            <a:off x="2940993" y="4749833"/>
            <a:ext cx="2980437" cy="3841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Oval 104"/>
          <p:cNvSpPr>
            <a:spLocks noChangeAspect="1" noChangeArrowheads="1"/>
          </p:cNvSpPr>
          <p:nvPr/>
        </p:nvSpPr>
        <p:spPr bwMode="auto">
          <a:xfrm>
            <a:off x="5166111" y="6100644"/>
            <a:ext cx="173040" cy="171925"/>
          </a:xfrm>
          <a:prstGeom prst="ellipse">
            <a:avLst/>
          </a:prstGeom>
          <a:solidFill>
            <a:srgbClr val="FF00FF"/>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lIns="0" tIns="36570"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sp>
        <p:nvSpPr>
          <p:cNvPr id="171" name="Oval 110"/>
          <p:cNvSpPr>
            <a:spLocks noChangeAspect="1" noChangeArrowheads="1"/>
          </p:cNvSpPr>
          <p:nvPr/>
        </p:nvSpPr>
        <p:spPr bwMode="auto">
          <a:xfrm>
            <a:off x="2425853" y="4756345"/>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2" name="Rectangle 81"/>
          <p:cNvSpPr>
            <a:spLocks noChangeAspect="1" noChangeArrowheads="1"/>
          </p:cNvSpPr>
          <p:nvPr/>
        </p:nvSpPr>
        <p:spPr bwMode="auto">
          <a:xfrm>
            <a:off x="2142749" y="3960693"/>
            <a:ext cx="378272" cy="2812766"/>
          </a:xfrm>
          <a:prstGeom prst="rect">
            <a:avLst/>
          </a:prstGeom>
          <a:solidFill>
            <a:schemeClr val="accent6">
              <a:lumMod val="40000"/>
              <a:lumOff val="60000"/>
            </a:schemeClr>
          </a:solidFill>
          <a:ln w="28575">
            <a:solidFill>
              <a:schemeClr val="accent6">
                <a:lumMod val="60000"/>
                <a:lumOff val="40000"/>
              </a:schemeClr>
            </a:solidFill>
            <a:miter lim="800000"/>
            <a:headEnd/>
            <a:tailEnd/>
          </a:ln>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3" name="Oval 68"/>
          <p:cNvSpPr>
            <a:spLocks noChangeAspect="1" noChangeArrowheads="1"/>
          </p:cNvSpPr>
          <p:nvPr/>
        </p:nvSpPr>
        <p:spPr bwMode="auto">
          <a:xfrm>
            <a:off x="2500815" y="6089759"/>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 name="Oval 69"/>
          <p:cNvSpPr>
            <a:spLocks noChangeAspect="1" noChangeArrowheads="1"/>
          </p:cNvSpPr>
          <p:nvPr/>
        </p:nvSpPr>
        <p:spPr bwMode="auto">
          <a:xfrm>
            <a:off x="2500815" y="4028664"/>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 name="Oval 70"/>
          <p:cNvSpPr>
            <a:spLocks noChangeAspect="1" noChangeArrowheads="1"/>
          </p:cNvSpPr>
          <p:nvPr/>
        </p:nvSpPr>
        <p:spPr bwMode="auto">
          <a:xfrm>
            <a:off x="2232692" y="4440483"/>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 name="Oval 71"/>
          <p:cNvSpPr>
            <a:spLocks noChangeAspect="1" noChangeArrowheads="1"/>
          </p:cNvSpPr>
          <p:nvPr/>
        </p:nvSpPr>
        <p:spPr bwMode="auto">
          <a:xfrm>
            <a:off x="2500815" y="5677940"/>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 name="Oval 72"/>
          <p:cNvSpPr>
            <a:spLocks noChangeAspect="1" noChangeArrowheads="1"/>
          </p:cNvSpPr>
          <p:nvPr/>
        </p:nvSpPr>
        <p:spPr bwMode="auto">
          <a:xfrm>
            <a:off x="2500815" y="6503579"/>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 name="Oval 82"/>
          <p:cNvSpPr>
            <a:spLocks noChangeAspect="1" noChangeArrowheads="1"/>
          </p:cNvSpPr>
          <p:nvPr/>
        </p:nvSpPr>
        <p:spPr bwMode="auto">
          <a:xfrm>
            <a:off x="2484718" y="6103754"/>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9" name="Oval 84"/>
          <p:cNvSpPr>
            <a:spLocks noChangeAspect="1" noChangeArrowheads="1"/>
          </p:cNvSpPr>
          <p:nvPr/>
        </p:nvSpPr>
        <p:spPr bwMode="auto">
          <a:xfrm>
            <a:off x="2216595" y="4454478"/>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0" name="Oval 86"/>
          <p:cNvSpPr>
            <a:spLocks noChangeAspect="1" noChangeArrowheads="1"/>
          </p:cNvSpPr>
          <p:nvPr/>
        </p:nvSpPr>
        <p:spPr bwMode="auto">
          <a:xfrm>
            <a:off x="2484718" y="5691933"/>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1" name="Oval 87"/>
          <p:cNvSpPr>
            <a:spLocks noChangeAspect="1" noChangeArrowheads="1"/>
          </p:cNvSpPr>
          <p:nvPr/>
        </p:nvSpPr>
        <p:spPr bwMode="auto">
          <a:xfrm>
            <a:off x="2484718" y="6517571"/>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2" name="Oval 90"/>
          <p:cNvSpPr>
            <a:spLocks noChangeAspect="1" noChangeArrowheads="1"/>
          </p:cNvSpPr>
          <p:nvPr/>
        </p:nvSpPr>
        <p:spPr bwMode="auto">
          <a:xfrm>
            <a:off x="2260563" y="4464863"/>
            <a:ext cx="173040" cy="171925"/>
          </a:xfrm>
          <a:prstGeom prst="ellipse">
            <a:avLst/>
          </a:prstGeom>
          <a:solidFill>
            <a:srgbClr val="00FF00"/>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183" name="Oval 91"/>
          <p:cNvSpPr>
            <a:spLocks noChangeAspect="1" noChangeArrowheads="1"/>
          </p:cNvSpPr>
          <p:nvPr/>
        </p:nvSpPr>
        <p:spPr bwMode="auto">
          <a:xfrm>
            <a:off x="2228667" y="4898282"/>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 name="Oval 95"/>
          <p:cNvSpPr>
            <a:spLocks noChangeAspect="1" noChangeArrowheads="1"/>
          </p:cNvSpPr>
          <p:nvPr/>
        </p:nvSpPr>
        <p:spPr bwMode="auto">
          <a:xfrm>
            <a:off x="2260563" y="5264191"/>
            <a:ext cx="173040" cy="171925"/>
          </a:xfrm>
          <a:prstGeom prst="ellipse">
            <a:avLst/>
          </a:prstGeom>
          <a:solidFill>
            <a:srgbClr val="00FF00"/>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185" name="Rectangle 184"/>
          <p:cNvSpPr/>
          <p:nvPr/>
        </p:nvSpPr>
        <p:spPr>
          <a:xfrm>
            <a:off x="532671" y="5092621"/>
            <a:ext cx="1395545" cy="400095"/>
          </a:xfrm>
          <a:prstGeom prst="rect">
            <a:avLst/>
          </a:prstGeom>
        </p:spPr>
        <p:txBody>
          <a:bodyPr wrap="none" lIns="91425" tIns="45713" rIns="91425" bIns="45713">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parents (p):</a:t>
            </a:r>
          </a:p>
        </p:txBody>
      </p:sp>
      <p:sp>
        <p:nvSpPr>
          <p:cNvPr id="186" name="Oval 90"/>
          <p:cNvSpPr>
            <a:spLocks noChangeAspect="1" noChangeArrowheads="1"/>
          </p:cNvSpPr>
          <p:nvPr/>
        </p:nvSpPr>
        <p:spPr bwMode="auto">
          <a:xfrm>
            <a:off x="2260563" y="4878020"/>
            <a:ext cx="173040" cy="171925"/>
          </a:xfrm>
          <a:prstGeom prst="ellipse">
            <a:avLst/>
          </a:prstGeom>
          <a:solidFill>
            <a:srgbClr val="0000FF"/>
          </a:solidFill>
          <a:ln>
            <a:noFill/>
          </a:ln>
        </p:spPr>
        <p:txBody>
          <a:bodyPr wrap="none" lIns="91425" tIns="45713" rIns="91425" bIns="45713"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4</a:t>
            </a:r>
          </a:p>
        </p:txBody>
      </p:sp>
      <p:sp>
        <p:nvSpPr>
          <p:cNvPr id="187" name="Oval 95"/>
          <p:cNvSpPr>
            <a:spLocks noChangeAspect="1" noChangeArrowheads="1"/>
          </p:cNvSpPr>
          <p:nvPr/>
        </p:nvSpPr>
        <p:spPr bwMode="auto">
          <a:xfrm>
            <a:off x="2260563" y="5677348"/>
            <a:ext cx="173040" cy="171925"/>
          </a:xfrm>
          <a:prstGeom prst="ellipse">
            <a:avLst/>
          </a:prstGeom>
          <a:solidFill>
            <a:srgbClr val="0000FF"/>
          </a:solidFill>
          <a:ln>
            <a:noFill/>
          </a:ln>
        </p:spPr>
        <p:txBody>
          <a:bodyPr wrap="none" lIns="91425" tIns="45713" rIns="91425" bIns="45713"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sp>
        <p:nvSpPr>
          <p:cNvPr id="188" name="Oval 95"/>
          <p:cNvSpPr>
            <a:spLocks noChangeAspect="1" noChangeArrowheads="1"/>
          </p:cNvSpPr>
          <p:nvPr/>
        </p:nvSpPr>
        <p:spPr bwMode="auto">
          <a:xfrm>
            <a:off x="2266321" y="6485325"/>
            <a:ext cx="173040" cy="171925"/>
          </a:xfrm>
          <a:prstGeom prst="ellipse">
            <a:avLst/>
          </a:prstGeom>
          <a:solidFill>
            <a:srgbClr val="0000FF"/>
          </a:solidFill>
          <a:ln>
            <a:noFill/>
          </a:ln>
        </p:spPr>
        <p:txBody>
          <a:bodyPr wrap="none" lIns="91425" tIns="36570" rIns="91425" bIns="45713"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sp>
        <p:nvSpPr>
          <p:cNvPr id="170" name="Oval 70">
            <a:extLst>
              <a:ext uri="{FF2B5EF4-FFF2-40B4-BE49-F238E27FC236}">
                <a16:creationId xmlns:a16="http://schemas.microsoft.com/office/drawing/2014/main" id="{972DDF92-44BA-7B49-8A93-62F486BC660A}"/>
              </a:ext>
            </a:extLst>
          </p:cNvPr>
          <p:cNvSpPr>
            <a:spLocks noChangeAspect="1" noChangeArrowheads="1"/>
          </p:cNvSpPr>
          <p:nvPr/>
        </p:nvSpPr>
        <p:spPr bwMode="auto">
          <a:xfrm>
            <a:off x="2248907" y="4067590"/>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9" name="Oval 84">
            <a:extLst>
              <a:ext uri="{FF2B5EF4-FFF2-40B4-BE49-F238E27FC236}">
                <a16:creationId xmlns:a16="http://schemas.microsoft.com/office/drawing/2014/main" id="{B46DC34B-6566-204A-A9D0-2A3DAFDC06D6}"/>
              </a:ext>
            </a:extLst>
          </p:cNvPr>
          <p:cNvSpPr>
            <a:spLocks noChangeAspect="1" noChangeArrowheads="1"/>
          </p:cNvSpPr>
          <p:nvPr/>
        </p:nvSpPr>
        <p:spPr bwMode="auto">
          <a:xfrm>
            <a:off x="2232810" y="4081585"/>
            <a:ext cx="173040" cy="1719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0" name="Oval 90">
            <a:extLst>
              <a:ext uri="{FF2B5EF4-FFF2-40B4-BE49-F238E27FC236}">
                <a16:creationId xmlns:a16="http://schemas.microsoft.com/office/drawing/2014/main" id="{DAE34977-5B97-C14D-AF1E-73C40B42CBB5}"/>
              </a:ext>
            </a:extLst>
          </p:cNvPr>
          <p:cNvSpPr>
            <a:spLocks noChangeAspect="1" noChangeArrowheads="1"/>
          </p:cNvSpPr>
          <p:nvPr/>
        </p:nvSpPr>
        <p:spPr bwMode="auto">
          <a:xfrm>
            <a:off x="2257323" y="4091970"/>
            <a:ext cx="173040" cy="171925"/>
          </a:xfrm>
          <a:prstGeom prst="ellipse">
            <a:avLst/>
          </a:prstGeom>
          <a:solidFill>
            <a:srgbClr val="FF0000"/>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lIns="91425" tIns="45713" rIns="91425" bIns="45713"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p:sp>
        <p:nvSpPr>
          <p:cNvPr id="191" name="TextBox 190">
            <a:extLst>
              <a:ext uri="{FF2B5EF4-FFF2-40B4-BE49-F238E27FC236}">
                <a16:creationId xmlns:a16="http://schemas.microsoft.com/office/drawing/2014/main" id="{22D73E59-8280-E940-A507-10AFA2D5C122}"/>
              </a:ext>
            </a:extLst>
          </p:cNvPr>
          <p:cNvSpPr txBox="1"/>
          <p:nvPr/>
        </p:nvSpPr>
        <p:spPr>
          <a:xfrm>
            <a:off x="4213650" y="611355"/>
            <a:ext cx="4875761" cy="230832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SpMSpV</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single-source graph traversal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Used in BFS, CC, matching, ordering, etc.</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lvl="0" defTabSz="457200" fontAlgn="auto">
              <a:spcBef>
                <a:spcPts val="0"/>
              </a:spcBef>
              <a:spcAft>
                <a:spcPts val="0"/>
              </a:spcAft>
            </a:pPr>
            <a:r>
              <a:rPr lang="en-US" dirty="0">
                <a:solidFill>
                  <a:prstClr val="black"/>
                </a:solidFill>
                <a:highlight>
                  <a:srgbClr val="FFFF00"/>
                </a:highlight>
                <a:latin typeface="Calibri" panose="020F0502020204030204"/>
                <a:cs typeface="+mn-cs"/>
              </a:rPr>
              <a:t>       y</a:t>
            </a: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 </a:t>
            </a:r>
            <a:r>
              <a:rPr kumimoji="0" lang="en-US" sz="18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A.mxv</a:t>
            </a: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(x, mask=p, desc=</a:t>
            </a:r>
            <a:r>
              <a:rPr lang="en-US" dirty="0">
                <a:solidFill>
                  <a:prstClr val="black"/>
                </a:solidFill>
                <a:highlight>
                  <a:srgbClr val="FFFF00"/>
                </a:highlight>
                <a:latin typeface="Calibri" panose="020F0502020204030204"/>
              </a:rPr>
              <a:t>descriptor.T0</a:t>
            </a: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lvl="1" defTabSz="457200" fontAlgn="auto">
              <a:spcBef>
                <a:spcPts val="0"/>
              </a:spcBef>
              <a:spcAft>
                <a:spcPts val="0"/>
              </a:spcAft>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A: sparse adjacency matrix</a:t>
            </a:r>
          </a:p>
          <a:p>
            <a:pPr lvl="1" defTabSz="457200" fontAlgn="auto">
              <a:spcBef>
                <a:spcPts val="0"/>
              </a:spcBef>
              <a:spcAft>
                <a:spcPts val="0"/>
              </a:spcAft>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x: sparse input vector (previous frontier)</a:t>
            </a:r>
          </a:p>
          <a:p>
            <a:pPr lvl="1" defTabSz="457200" fontAlgn="auto">
              <a:spcBef>
                <a:spcPts val="0"/>
              </a:spcBef>
              <a:spcAft>
                <a:spcPts val="0"/>
              </a:spcAft>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p: mask (already discovered vertices)</a:t>
            </a:r>
          </a:p>
        </p:txBody>
      </p:sp>
      <p:sp>
        <p:nvSpPr>
          <p:cNvPr id="192" name="Title 1">
            <a:extLst>
              <a:ext uri="{FF2B5EF4-FFF2-40B4-BE49-F238E27FC236}">
                <a16:creationId xmlns:a16="http://schemas.microsoft.com/office/drawing/2014/main" id="{F957A390-D698-6B4A-8FAA-F88EB2257E12}"/>
              </a:ext>
            </a:extLst>
          </p:cNvPr>
          <p:cNvSpPr>
            <a:spLocks noGrp="1"/>
          </p:cNvSpPr>
          <p:nvPr>
            <p:ph type="title"/>
          </p:nvPr>
        </p:nvSpPr>
        <p:spPr>
          <a:xfrm>
            <a:off x="214957" y="-104621"/>
            <a:ext cx="8237537" cy="889000"/>
          </a:xfrm>
        </p:spPr>
        <p:txBody>
          <a:bodyPr>
            <a:noAutofit/>
          </a:bodyPr>
          <a:lstStyle/>
          <a:p>
            <a:r>
              <a:rPr lang="en-US" sz="2800" b="1" dirty="0" err="1">
                <a:solidFill>
                  <a:srgbClr val="0070C0"/>
                </a:solidFill>
                <a:latin typeface="Calibri" panose="020F0502020204030204"/>
              </a:rPr>
              <a:t>SpMSpV</a:t>
            </a:r>
            <a:r>
              <a:rPr lang="en-US" sz="2800" b="1" dirty="0">
                <a:solidFill>
                  <a:srgbClr val="0070C0"/>
                </a:solidFill>
                <a:latin typeface="Calibri" panose="020F0502020204030204"/>
              </a:rPr>
              <a:t>:  Sparse-Matrix/Sparse-Vector Multiplication</a:t>
            </a:r>
            <a:endParaRPr lang="en-US" sz="2800" dirty="0">
              <a:solidFill>
                <a:srgbClr val="0070C0"/>
              </a:solidFill>
            </a:endParaRPr>
          </a:p>
        </p:txBody>
      </p:sp>
    </p:spTree>
    <p:extLst>
      <p:ext uri="{BB962C8B-B14F-4D97-AF65-F5344CB8AC3E}">
        <p14:creationId xmlns:p14="http://schemas.microsoft.com/office/powerpoint/2010/main" val="25924086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Rectangle 3">
            <a:extLst>
              <a:ext uri="{FF2B5EF4-FFF2-40B4-BE49-F238E27FC236}">
                <a16:creationId xmlns:a16="http://schemas.microsoft.com/office/drawing/2014/main" id="{6985DB36-EC9D-1543-AB70-9015EABFE741}"/>
              </a:ext>
            </a:extLst>
          </p:cNvPr>
          <p:cNvSpPr>
            <a:spLocks noChangeAspect="1" noChangeArrowheads="1"/>
          </p:cNvSpPr>
          <p:nvPr/>
        </p:nvSpPr>
        <p:spPr bwMode="auto">
          <a:xfrm>
            <a:off x="2902280" y="3509548"/>
            <a:ext cx="749300" cy="2233613"/>
          </a:xfrm>
          <a:prstGeom prst="rect">
            <a:avLst/>
          </a:prstGeom>
          <a:noFill/>
          <a:ln w="28575">
            <a:solidFill>
              <a:schemeClr val="accent1"/>
            </a:solidFill>
            <a:miter lim="800000"/>
            <a:headEnd/>
            <a:tailEnd/>
          </a:ln>
          <a:extLst>
            <a:ext uri="{909E8E84-426E-40dd-AFC4-6F175D3DCCD1}">
              <a14:hiddenFill xmlns:a14="http://schemas.microsoft.com/office/drawing/2010/main" xmlns="">
                <a:solidFill>
                  <a:srgbClr val="FFFFFF"/>
                </a:solidFill>
              </a14:hiddenFill>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193" name="Text Box 4">
            <a:extLst>
              <a:ext uri="{FF2B5EF4-FFF2-40B4-BE49-F238E27FC236}">
                <a16:creationId xmlns:a16="http://schemas.microsoft.com/office/drawing/2014/main" id="{91FFA118-201A-084D-9629-0E3B34A817F0}"/>
              </a:ext>
            </a:extLst>
          </p:cNvPr>
          <p:cNvSpPr txBox="1">
            <a:spLocks noChangeArrowheads="1"/>
          </p:cNvSpPr>
          <p:nvPr/>
        </p:nvSpPr>
        <p:spPr bwMode="auto">
          <a:xfrm>
            <a:off x="3057864" y="5757454"/>
            <a:ext cx="480937" cy="5846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299" tIns="45650" rIns="91299" bIns="45650">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0000"/>
                </a:solidFill>
                <a:effectLst/>
                <a:uLnTx/>
                <a:uFillTx/>
                <a:latin typeface="Times" charset="0"/>
                <a:ea typeface="ＭＳ Ｐゴシック" charset="0"/>
                <a:cs typeface="+mn-cs"/>
              </a:rPr>
              <a:t>X</a:t>
            </a:r>
          </a:p>
        </p:txBody>
      </p:sp>
      <p:grpSp>
        <p:nvGrpSpPr>
          <p:cNvPr id="194" name="Group 5">
            <a:extLst>
              <a:ext uri="{FF2B5EF4-FFF2-40B4-BE49-F238E27FC236}">
                <a16:creationId xmlns:a16="http://schemas.microsoft.com/office/drawing/2014/main" id="{5BB2E5A1-1FBA-394D-9FA9-2ED8A889D817}"/>
              </a:ext>
            </a:extLst>
          </p:cNvPr>
          <p:cNvGrpSpPr>
            <a:grpSpLocks/>
          </p:cNvGrpSpPr>
          <p:nvPr/>
        </p:nvGrpSpPr>
        <p:grpSpPr bwMode="auto">
          <a:xfrm>
            <a:off x="2967394" y="3574635"/>
            <a:ext cx="136525" cy="2101850"/>
            <a:chOff x="2017" y="814"/>
            <a:chExt cx="86" cy="1324"/>
          </a:xfrm>
        </p:grpSpPr>
        <p:sp>
          <p:nvSpPr>
            <p:cNvPr id="195" name="Oval 6">
              <a:extLst>
                <a:ext uri="{FF2B5EF4-FFF2-40B4-BE49-F238E27FC236}">
                  <a16:creationId xmlns:a16="http://schemas.microsoft.com/office/drawing/2014/main" id="{F2AA8950-227F-8649-B5EF-2C163965F078}"/>
                </a:ext>
              </a:extLst>
            </p:cNvPr>
            <p:cNvSpPr>
              <a:spLocks noChangeAspect="1" noChangeArrowheads="1"/>
            </p:cNvSpPr>
            <p:nvPr/>
          </p:nvSpPr>
          <p:spPr bwMode="auto">
            <a:xfrm>
              <a:off x="2017" y="1226"/>
              <a:ext cx="86" cy="86"/>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196" name="Oval 7">
              <a:extLst>
                <a:ext uri="{FF2B5EF4-FFF2-40B4-BE49-F238E27FC236}">
                  <a16:creationId xmlns:a16="http://schemas.microsoft.com/office/drawing/2014/main" id="{36796EAB-263C-1449-AAF6-913466859C79}"/>
                </a:ext>
              </a:extLst>
            </p:cNvPr>
            <p:cNvSpPr>
              <a:spLocks noChangeAspect="1" noChangeArrowheads="1"/>
            </p:cNvSpPr>
            <p:nvPr/>
          </p:nvSpPr>
          <p:spPr bwMode="auto">
            <a:xfrm>
              <a:off x="2017" y="1845"/>
              <a:ext cx="86" cy="86"/>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197" name="Oval 8">
              <a:extLst>
                <a:ext uri="{FF2B5EF4-FFF2-40B4-BE49-F238E27FC236}">
                  <a16:creationId xmlns:a16="http://schemas.microsoft.com/office/drawing/2014/main" id="{2F51B8A8-0EAE-DE44-ACEE-234EE952DB75}"/>
                </a:ext>
              </a:extLst>
            </p:cNvPr>
            <p:cNvSpPr>
              <a:spLocks noChangeAspect="1" noChangeArrowheads="1"/>
            </p:cNvSpPr>
            <p:nvPr/>
          </p:nvSpPr>
          <p:spPr bwMode="auto">
            <a:xfrm>
              <a:off x="2017" y="814"/>
              <a:ext cx="86" cy="86"/>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198" name="Oval 9">
              <a:extLst>
                <a:ext uri="{FF2B5EF4-FFF2-40B4-BE49-F238E27FC236}">
                  <a16:creationId xmlns:a16="http://schemas.microsoft.com/office/drawing/2014/main" id="{23705B2A-07EC-6548-847F-D065A33CB67A}"/>
                </a:ext>
              </a:extLst>
            </p:cNvPr>
            <p:cNvSpPr>
              <a:spLocks noChangeAspect="1" noChangeArrowheads="1"/>
            </p:cNvSpPr>
            <p:nvPr/>
          </p:nvSpPr>
          <p:spPr bwMode="auto">
            <a:xfrm>
              <a:off x="2017" y="1020"/>
              <a:ext cx="86" cy="86"/>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199" name="Oval 10">
              <a:extLst>
                <a:ext uri="{FF2B5EF4-FFF2-40B4-BE49-F238E27FC236}">
                  <a16:creationId xmlns:a16="http://schemas.microsoft.com/office/drawing/2014/main" id="{4BB7F4D2-6015-8B4A-8937-0D1B7DC4A8B7}"/>
                </a:ext>
              </a:extLst>
            </p:cNvPr>
            <p:cNvSpPr>
              <a:spLocks noChangeAspect="1" noChangeArrowheads="1"/>
            </p:cNvSpPr>
            <p:nvPr/>
          </p:nvSpPr>
          <p:spPr bwMode="auto">
            <a:xfrm>
              <a:off x="2017" y="1433"/>
              <a:ext cx="86" cy="86"/>
            </a:xfrm>
            <a:prstGeom prst="ellipse">
              <a:avLst/>
            </a:prstGeom>
            <a:solidFill>
              <a:srgbClr val="FF0000"/>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00" name="Oval 11">
              <a:extLst>
                <a:ext uri="{FF2B5EF4-FFF2-40B4-BE49-F238E27FC236}">
                  <a16:creationId xmlns:a16="http://schemas.microsoft.com/office/drawing/2014/main" id="{615FA038-E06E-084F-9D3B-0C1419226CD8}"/>
                </a:ext>
              </a:extLst>
            </p:cNvPr>
            <p:cNvSpPr>
              <a:spLocks noChangeAspect="1" noChangeArrowheads="1"/>
            </p:cNvSpPr>
            <p:nvPr/>
          </p:nvSpPr>
          <p:spPr bwMode="auto">
            <a:xfrm>
              <a:off x="2017" y="1639"/>
              <a:ext cx="86" cy="86"/>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01" name="Oval 12">
              <a:extLst>
                <a:ext uri="{FF2B5EF4-FFF2-40B4-BE49-F238E27FC236}">
                  <a16:creationId xmlns:a16="http://schemas.microsoft.com/office/drawing/2014/main" id="{5FF1CEE1-8402-A84F-A876-D11642ADA0E4}"/>
                </a:ext>
              </a:extLst>
            </p:cNvPr>
            <p:cNvSpPr>
              <a:spLocks noChangeAspect="1" noChangeArrowheads="1"/>
            </p:cNvSpPr>
            <p:nvPr/>
          </p:nvSpPr>
          <p:spPr bwMode="auto">
            <a:xfrm>
              <a:off x="2017" y="2052"/>
              <a:ext cx="86" cy="86"/>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grpSp>
      <p:grpSp>
        <p:nvGrpSpPr>
          <p:cNvPr id="202" name="Group 201">
            <a:extLst>
              <a:ext uri="{FF2B5EF4-FFF2-40B4-BE49-F238E27FC236}">
                <a16:creationId xmlns:a16="http://schemas.microsoft.com/office/drawing/2014/main" id="{29F953F5-C36E-AB4F-AC1B-121C966C4E96}"/>
              </a:ext>
            </a:extLst>
          </p:cNvPr>
          <p:cNvGrpSpPr/>
          <p:nvPr/>
        </p:nvGrpSpPr>
        <p:grpSpPr>
          <a:xfrm>
            <a:off x="451180" y="3509548"/>
            <a:ext cx="2230438" cy="2233613"/>
            <a:chOff x="457200" y="2003425"/>
            <a:chExt cx="2230438" cy="2233613"/>
          </a:xfrm>
        </p:grpSpPr>
        <p:sp>
          <p:nvSpPr>
            <p:cNvPr id="203" name="Oval 65">
              <a:extLst>
                <a:ext uri="{FF2B5EF4-FFF2-40B4-BE49-F238E27FC236}">
                  <a16:creationId xmlns:a16="http://schemas.microsoft.com/office/drawing/2014/main" id="{FCE6EF2B-A475-E440-B433-9C40DAF4B340}"/>
                </a:ext>
              </a:extLst>
            </p:cNvPr>
            <p:cNvSpPr>
              <a:spLocks noChangeAspect="1" noChangeArrowheads="1"/>
            </p:cNvSpPr>
            <p:nvPr/>
          </p:nvSpPr>
          <p:spPr bwMode="auto">
            <a:xfrm>
              <a:off x="522288" y="2722563"/>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04" name="Rectangle 66">
              <a:extLst>
                <a:ext uri="{FF2B5EF4-FFF2-40B4-BE49-F238E27FC236}">
                  <a16:creationId xmlns:a16="http://schemas.microsoft.com/office/drawing/2014/main" id="{3AACDDBC-EB61-994D-A046-8CE4481AA92B}"/>
                </a:ext>
              </a:extLst>
            </p:cNvPr>
            <p:cNvSpPr>
              <a:spLocks noChangeAspect="1" noChangeArrowheads="1"/>
            </p:cNvSpPr>
            <p:nvPr/>
          </p:nvSpPr>
          <p:spPr bwMode="auto">
            <a:xfrm>
              <a:off x="457200" y="2003425"/>
              <a:ext cx="2230438" cy="2233613"/>
            </a:xfrm>
            <a:prstGeom prst="rect">
              <a:avLst/>
            </a:prstGeom>
            <a:noFill/>
            <a:ln w="28575">
              <a:solidFill>
                <a:schemeClr val="accent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05" name="Oval 67">
              <a:extLst>
                <a:ext uri="{FF2B5EF4-FFF2-40B4-BE49-F238E27FC236}">
                  <a16:creationId xmlns:a16="http://schemas.microsoft.com/office/drawing/2014/main" id="{234A2C27-A9E0-D749-9A26-ACD18B423FF1}"/>
                </a:ext>
              </a:extLst>
            </p:cNvPr>
            <p:cNvSpPr>
              <a:spLocks noChangeAspect="1" noChangeArrowheads="1"/>
            </p:cNvSpPr>
            <p:nvPr/>
          </p:nvSpPr>
          <p:spPr bwMode="auto">
            <a:xfrm>
              <a:off x="522288" y="3705225"/>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06" name="Oval 68">
              <a:extLst>
                <a:ext uri="{FF2B5EF4-FFF2-40B4-BE49-F238E27FC236}">
                  <a16:creationId xmlns:a16="http://schemas.microsoft.com/office/drawing/2014/main" id="{0EE036B0-59F3-9E43-8CB5-59748411AFB7}"/>
                </a:ext>
              </a:extLst>
            </p:cNvPr>
            <p:cNvSpPr>
              <a:spLocks noChangeAspect="1" noChangeArrowheads="1"/>
            </p:cNvSpPr>
            <p:nvPr/>
          </p:nvSpPr>
          <p:spPr bwMode="auto">
            <a:xfrm>
              <a:off x="849313" y="3705225"/>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07" name="Oval 69">
              <a:extLst>
                <a:ext uri="{FF2B5EF4-FFF2-40B4-BE49-F238E27FC236}">
                  <a16:creationId xmlns:a16="http://schemas.microsoft.com/office/drawing/2014/main" id="{CAA060ED-F4AD-1D40-92D9-321A3EA796BA}"/>
                </a:ext>
              </a:extLst>
            </p:cNvPr>
            <p:cNvSpPr>
              <a:spLocks noChangeAspect="1" noChangeArrowheads="1"/>
            </p:cNvSpPr>
            <p:nvPr/>
          </p:nvSpPr>
          <p:spPr bwMode="auto">
            <a:xfrm>
              <a:off x="1176338" y="3705225"/>
              <a:ext cx="136525" cy="136525"/>
            </a:xfrm>
            <a:prstGeom prst="ellipse">
              <a:avLst/>
            </a:prstGeom>
            <a:solidFill>
              <a:schemeClr val="tx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08" name="Oval 70">
              <a:extLst>
                <a:ext uri="{FF2B5EF4-FFF2-40B4-BE49-F238E27FC236}">
                  <a16:creationId xmlns:a16="http://schemas.microsoft.com/office/drawing/2014/main" id="{C0325162-6E64-1D49-A0EE-F1A4F3D4CF77}"/>
                </a:ext>
              </a:extLst>
            </p:cNvPr>
            <p:cNvSpPr>
              <a:spLocks noChangeAspect="1" noChangeArrowheads="1"/>
            </p:cNvSpPr>
            <p:nvPr/>
          </p:nvSpPr>
          <p:spPr bwMode="auto">
            <a:xfrm>
              <a:off x="1504950" y="3705225"/>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09" name="Oval 71">
              <a:extLst>
                <a:ext uri="{FF2B5EF4-FFF2-40B4-BE49-F238E27FC236}">
                  <a16:creationId xmlns:a16="http://schemas.microsoft.com/office/drawing/2014/main" id="{86C11EA4-D9C8-6748-93E7-99F9A9763A7C}"/>
                </a:ext>
              </a:extLst>
            </p:cNvPr>
            <p:cNvSpPr>
              <a:spLocks noChangeAspect="1" noChangeArrowheads="1"/>
            </p:cNvSpPr>
            <p:nvPr/>
          </p:nvSpPr>
          <p:spPr bwMode="auto">
            <a:xfrm>
              <a:off x="1831975" y="3705225"/>
              <a:ext cx="136525" cy="136525"/>
            </a:xfrm>
            <a:prstGeom prst="ellipse">
              <a:avLst/>
            </a:prstGeom>
            <a:solidFill>
              <a:schemeClr val="tx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10" name="Oval 72">
              <a:extLst>
                <a:ext uri="{FF2B5EF4-FFF2-40B4-BE49-F238E27FC236}">
                  <a16:creationId xmlns:a16="http://schemas.microsoft.com/office/drawing/2014/main" id="{5CCAD37E-44AD-CC40-A482-2B34B39D3A02}"/>
                </a:ext>
              </a:extLst>
            </p:cNvPr>
            <p:cNvSpPr>
              <a:spLocks noChangeAspect="1" noChangeArrowheads="1"/>
            </p:cNvSpPr>
            <p:nvPr/>
          </p:nvSpPr>
          <p:spPr bwMode="auto">
            <a:xfrm>
              <a:off x="2159000" y="3705225"/>
              <a:ext cx="136525" cy="136525"/>
            </a:xfrm>
            <a:prstGeom prst="ellipse">
              <a:avLst/>
            </a:prstGeom>
            <a:solidFill>
              <a:srgbClr val="FFFFFF"/>
            </a:solidFill>
            <a:ln>
              <a:noFill/>
            </a:ln>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11" name="Oval 73">
              <a:extLst>
                <a:ext uri="{FF2B5EF4-FFF2-40B4-BE49-F238E27FC236}">
                  <a16:creationId xmlns:a16="http://schemas.microsoft.com/office/drawing/2014/main" id="{47AAA08C-DEC6-D84E-8B98-348A21E0157B}"/>
                </a:ext>
              </a:extLst>
            </p:cNvPr>
            <p:cNvSpPr>
              <a:spLocks noChangeAspect="1" noChangeArrowheads="1"/>
            </p:cNvSpPr>
            <p:nvPr/>
          </p:nvSpPr>
          <p:spPr bwMode="auto">
            <a:xfrm>
              <a:off x="2487613" y="3705225"/>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12" name="Oval 74">
              <a:extLst>
                <a:ext uri="{FF2B5EF4-FFF2-40B4-BE49-F238E27FC236}">
                  <a16:creationId xmlns:a16="http://schemas.microsoft.com/office/drawing/2014/main" id="{B29021CD-0798-984E-9F23-92CEAF09007C}"/>
                </a:ext>
              </a:extLst>
            </p:cNvPr>
            <p:cNvSpPr>
              <a:spLocks noChangeAspect="1" noChangeArrowheads="1"/>
            </p:cNvSpPr>
            <p:nvPr/>
          </p:nvSpPr>
          <p:spPr bwMode="auto">
            <a:xfrm>
              <a:off x="522288" y="2068513"/>
              <a:ext cx="136525" cy="136525"/>
            </a:xfrm>
            <a:prstGeom prst="ellipse">
              <a:avLst/>
            </a:prstGeom>
            <a:noFill/>
            <a:ln>
              <a:noFill/>
            </a:ln>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13" name="Oval 75">
              <a:extLst>
                <a:ext uri="{FF2B5EF4-FFF2-40B4-BE49-F238E27FC236}">
                  <a16:creationId xmlns:a16="http://schemas.microsoft.com/office/drawing/2014/main" id="{32EF6170-05D9-CB48-A16C-11EA83B6367A}"/>
                </a:ext>
              </a:extLst>
            </p:cNvPr>
            <p:cNvSpPr>
              <a:spLocks noChangeAspect="1" noChangeArrowheads="1"/>
            </p:cNvSpPr>
            <p:nvPr/>
          </p:nvSpPr>
          <p:spPr bwMode="auto">
            <a:xfrm>
              <a:off x="1176338" y="2068513"/>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14" name="Oval 76">
              <a:extLst>
                <a:ext uri="{FF2B5EF4-FFF2-40B4-BE49-F238E27FC236}">
                  <a16:creationId xmlns:a16="http://schemas.microsoft.com/office/drawing/2014/main" id="{02F9543A-FAC9-1144-91CD-91258F4CFCD1}"/>
                </a:ext>
              </a:extLst>
            </p:cNvPr>
            <p:cNvSpPr>
              <a:spLocks noChangeAspect="1" noChangeArrowheads="1"/>
            </p:cNvSpPr>
            <p:nvPr/>
          </p:nvSpPr>
          <p:spPr bwMode="auto">
            <a:xfrm>
              <a:off x="1504950" y="2068513"/>
              <a:ext cx="136525" cy="136525"/>
            </a:xfrm>
            <a:prstGeom prst="ellipse">
              <a:avLst/>
            </a:prstGeom>
            <a:solidFill>
              <a:schemeClr val="tx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15" name="Oval 77">
              <a:extLst>
                <a:ext uri="{FF2B5EF4-FFF2-40B4-BE49-F238E27FC236}">
                  <a16:creationId xmlns:a16="http://schemas.microsoft.com/office/drawing/2014/main" id="{DF32A35D-243A-C242-81D5-40346C4A21E8}"/>
                </a:ext>
              </a:extLst>
            </p:cNvPr>
            <p:cNvSpPr>
              <a:spLocks noChangeAspect="1" noChangeArrowheads="1"/>
            </p:cNvSpPr>
            <p:nvPr/>
          </p:nvSpPr>
          <p:spPr bwMode="auto">
            <a:xfrm>
              <a:off x="1831975" y="2068513"/>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16" name="Oval 78">
              <a:extLst>
                <a:ext uri="{FF2B5EF4-FFF2-40B4-BE49-F238E27FC236}">
                  <a16:creationId xmlns:a16="http://schemas.microsoft.com/office/drawing/2014/main" id="{760B1587-7968-E94F-BBA3-0A7FEDD036E0}"/>
                </a:ext>
              </a:extLst>
            </p:cNvPr>
            <p:cNvSpPr>
              <a:spLocks noChangeAspect="1" noChangeArrowheads="1"/>
            </p:cNvSpPr>
            <p:nvPr/>
          </p:nvSpPr>
          <p:spPr bwMode="auto">
            <a:xfrm>
              <a:off x="2159000" y="2068513"/>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17" name="Oval 79">
              <a:extLst>
                <a:ext uri="{FF2B5EF4-FFF2-40B4-BE49-F238E27FC236}">
                  <a16:creationId xmlns:a16="http://schemas.microsoft.com/office/drawing/2014/main" id="{A50C6EC4-B0E8-B449-9415-988EB733323D}"/>
                </a:ext>
              </a:extLst>
            </p:cNvPr>
            <p:cNvSpPr>
              <a:spLocks noChangeAspect="1" noChangeArrowheads="1"/>
            </p:cNvSpPr>
            <p:nvPr/>
          </p:nvSpPr>
          <p:spPr bwMode="auto">
            <a:xfrm>
              <a:off x="2487613" y="2068513"/>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18" name="Oval 80">
              <a:extLst>
                <a:ext uri="{FF2B5EF4-FFF2-40B4-BE49-F238E27FC236}">
                  <a16:creationId xmlns:a16="http://schemas.microsoft.com/office/drawing/2014/main" id="{3E0577B4-8500-4E45-A53D-3116FB45341A}"/>
                </a:ext>
              </a:extLst>
            </p:cNvPr>
            <p:cNvSpPr>
              <a:spLocks noChangeAspect="1" noChangeArrowheads="1"/>
            </p:cNvSpPr>
            <p:nvPr/>
          </p:nvSpPr>
          <p:spPr bwMode="auto">
            <a:xfrm>
              <a:off x="522288" y="2395538"/>
              <a:ext cx="136525" cy="136525"/>
            </a:xfrm>
            <a:prstGeom prst="ellipse">
              <a:avLst/>
            </a:prstGeom>
            <a:solidFill>
              <a:schemeClr val="tx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19" name="Oval 81">
              <a:extLst>
                <a:ext uri="{FF2B5EF4-FFF2-40B4-BE49-F238E27FC236}">
                  <a16:creationId xmlns:a16="http://schemas.microsoft.com/office/drawing/2014/main" id="{E96F45C1-1C8D-D34C-B9F2-A8D3979BD58A}"/>
                </a:ext>
              </a:extLst>
            </p:cNvPr>
            <p:cNvSpPr>
              <a:spLocks noChangeAspect="1" noChangeArrowheads="1"/>
            </p:cNvSpPr>
            <p:nvPr/>
          </p:nvSpPr>
          <p:spPr bwMode="auto">
            <a:xfrm>
              <a:off x="849313" y="2395538"/>
              <a:ext cx="136525" cy="136525"/>
            </a:xfrm>
            <a:prstGeom prst="ellipse">
              <a:avLst/>
            </a:prstGeom>
            <a:solidFill>
              <a:srgbClr val="FFFFFF"/>
            </a:solidFill>
            <a:ln>
              <a:noFill/>
            </a:ln>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20" name="Oval 82">
              <a:extLst>
                <a:ext uri="{FF2B5EF4-FFF2-40B4-BE49-F238E27FC236}">
                  <a16:creationId xmlns:a16="http://schemas.microsoft.com/office/drawing/2014/main" id="{BE46EE45-771F-3B4D-8449-D60BEC8EE487}"/>
                </a:ext>
              </a:extLst>
            </p:cNvPr>
            <p:cNvSpPr>
              <a:spLocks noChangeAspect="1" noChangeArrowheads="1"/>
            </p:cNvSpPr>
            <p:nvPr/>
          </p:nvSpPr>
          <p:spPr bwMode="auto">
            <a:xfrm>
              <a:off x="1176338" y="2395538"/>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21" name="Oval 83">
              <a:extLst>
                <a:ext uri="{FF2B5EF4-FFF2-40B4-BE49-F238E27FC236}">
                  <a16:creationId xmlns:a16="http://schemas.microsoft.com/office/drawing/2014/main" id="{55EBFA77-D24E-CC45-A88B-7DEFC4F2F7CB}"/>
                </a:ext>
              </a:extLst>
            </p:cNvPr>
            <p:cNvSpPr>
              <a:spLocks noChangeAspect="1" noChangeArrowheads="1"/>
            </p:cNvSpPr>
            <p:nvPr/>
          </p:nvSpPr>
          <p:spPr bwMode="auto">
            <a:xfrm>
              <a:off x="1504950" y="2395538"/>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22" name="Oval 84">
              <a:extLst>
                <a:ext uri="{FF2B5EF4-FFF2-40B4-BE49-F238E27FC236}">
                  <a16:creationId xmlns:a16="http://schemas.microsoft.com/office/drawing/2014/main" id="{D9B6B003-1F91-414B-9F8B-530D494B5573}"/>
                </a:ext>
              </a:extLst>
            </p:cNvPr>
            <p:cNvSpPr>
              <a:spLocks noChangeAspect="1" noChangeArrowheads="1"/>
            </p:cNvSpPr>
            <p:nvPr/>
          </p:nvSpPr>
          <p:spPr bwMode="auto">
            <a:xfrm>
              <a:off x="2159000" y="2395538"/>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23" name="Oval 85">
              <a:extLst>
                <a:ext uri="{FF2B5EF4-FFF2-40B4-BE49-F238E27FC236}">
                  <a16:creationId xmlns:a16="http://schemas.microsoft.com/office/drawing/2014/main" id="{F736D7CF-1351-9F47-BB10-F5670082634C}"/>
                </a:ext>
              </a:extLst>
            </p:cNvPr>
            <p:cNvSpPr>
              <a:spLocks noChangeAspect="1" noChangeArrowheads="1"/>
            </p:cNvSpPr>
            <p:nvPr/>
          </p:nvSpPr>
          <p:spPr bwMode="auto">
            <a:xfrm>
              <a:off x="849313" y="2722563"/>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24" name="Oval 86">
              <a:extLst>
                <a:ext uri="{FF2B5EF4-FFF2-40B4-BE49-F238E27FC236}">
                  <a16:creationId xmlns:a16="http://schemas.microsoft.com/office/drawing/2014/main" id="{2D5DBFC3-772A-5143-8E07-7554324E62EC}"/>
                </a:ext>
              </a:extLst>
            </p:cNvPr>
            <p:cNvSpPr>
              <a:spLocks noChangeAspect="1" noChangeArrowheads="1"/>
            </p:cNvSpPr>
            <p:nvPr/>
          </p:nvSpPr>
          <p:spPr bwMode="auto">
            <a:xfrm>
              <a:off x="1176338" y="2722563"/>
              <a:ext cx="136525" cy="136525"/>
            </a:xfrm>
            <a:prstGeom prst="ellipse">
              <a:avLst/>
            </a:prstGeom>
            <a:solidFill>
              <a:srgbClr val="FFFFFF"/>
            </a:solidFill>
            <a:ln>
              <a:noFill/>
            </a:ln>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25" name="Oval 87">
              <a:extLst>
                <a:ext uri="{FF2B5EF4-FFF2-40B4-BE49-F238E27FC236}">
                  <a16:creationId xmlns:a16="http://schemas.microsoft.com/office/drawing/2014/main" id="{2FAF8FE8-6387-D343-9110-1CA8A3EE23BB}"/>
                </a:ext>
              </a:extLst>
            </p:cNvPr>
            <p:cNvSpPr>
              <a:spLocks noChangeAspect="1" noChangeArrowheads="1"/>
            </p:cNvSpPr>
            <p:nvPr/>
          </p:nvSpPr>
          <p:spPr bwMode="auto">
            <a:xfrm>
              <a:off x="1504950" y="2722563"/>
              <a:ext cx="136525" cy="136525"/>
            </a:xfrm>
            <a:prstGeom prst="ellipse">
              <a:avLst/>
            </a:prstGeom>
            <a:solidFill>
              <a:schemeClr val="tx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26" name="Oval 88">
              <a:extLst>
                <a:ext uri="{FF2B5EF4-FFF2-40B4-BE49-F238E27FC236}">
                  <a16:creationId xmlns:a16="http://schemas.microsoft.com/office/drawing/2014/main" id="{EB283AF9-054C-C042-A6AA-8908D54AD138}"/>
                </a:ext>
              </a:extLst>
            </p:cNvPr>
            <p:cNvSpPr>
              <a:spLocks noChangeAspect="1" noChangeArrowheads="1"/>
            </p:cNvSpPr>
            <p:nvPr/>
          </p:nvSpPr>
          <p:spPr bwMode="auto">
            <a:xfrm>
              <a:off x="1831975" y="2722563"/>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27" name="Oval 89">
              <a:extLst>
                <a:ext uri="{FF2B5EF4-FFF2-40B4-BE49-F238E27FC236}">
                  <a16:creationId xmlns:a16="http://schemas.microsoft.com/office/drawing/2014/main" id="{D7C4671E-FFAF-8D49-8BE1-BCEA86AE0949}"/>
                </a:ext>
              </a:extLst>
            </p:cNvPr>
            <p:cNvSpPr>
              <a:spLocks noChangeAspect="1" noChangeArrowheads="1"/>
            </p:cNvSpPr>
            <p:nvPr/>
          </p:nvSpPr>
          <p:spPr bwMode="auto">
            <a:xfrm>
              <a:off x="2159000" y="2722563"/>
              <a:ext cx="136525" cy="136525"/>
            </a:xfrm>
            <a:prstGeom prst="ellipse">
              <a:avLst/>
            </a:prstGeom>
            <a:solidFill>
              <a:schemeClr val="tx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28" name="Oval 90">
              <a:extLst>
                <a:ext uri="{FF2B5EF4-FFF2-40B4-BE49-F238E27FC236}">
                  <a16:creationId xmlns:a16="http://schemas.microsoft.com/office/drawing/2014/main" id="{1DBC63D3-A3E6-3947-94FA-6A5338D88141}"/>
                </a:ext>
              </a:extLst>
            </p:cNvPr>
            <p:cNvSpPr>
              <a:spLocks noChangeAspect="1" noChangeArrowheads="1"/>
            </p:cNvSpPr>
            <p:nvPr/>
          </p:nvSpPr>
          <p:spPr bwMode="auto">
            <a:xfrm>
              <a:off x="2487613" y="2722563"/>
              <a:ext cx="136525" cy="136525"/>
            </a:xfrm>
            <a:prstGeom prst="ellipse">
              <a:avLst/>
            </a:prstGeom>
            <a:solidFill>
              <a:schemeClr val="tx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29" name="Oval 91">
              <a:extLst>
                <a:ext uri="{FF2B5EF4-FFF2-40B4-BE49-F238E27FC236}">
                  <a16:creationId xmlns:a16="http://schemas.microsoft.com/office/drawing/2014/main" id="{21994AA3-F146-4A44-BD5B-25F10D8564FC}"/>
                </a:ext>
              </a:extLst>
            </p:cNvPr>
            <p:cNvSpPr>
              <a:spLocks noChangeAspect="1" noChangeArrowheads="1"/>
            </p:cNvSpPr>
            <p:nvPr/>
          </p:nvSpPr>
          <p:spPr bwMode="auto">
            <a:xfrm>
              <a:off x="522288" y="3051175"/>
              <a:ext cx="136525" cy="136525"/>
            </a:xfrm>
            <a:prstGeom prst="ellipse">
              <a:avLst/>
            </a:prstGeom>
            <a:solidFill>
              <a:schemeClr val="tx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30" name="Oval 92">
              <a:extLst>
                <a:ext uri="{FF2B5EF4-FFF2-40B4-BE49-F238E27FC236}">
                  <a16:creationId xmlns:a16="http://schemas.microsoft.com/office/drawing/2014/main" id="{5AB209E6-2578-1D4E-9A69-57FFB0EA55C0}"/>
                </a:ext>
              </a:extLst>
            </p:cNvPr>
            <p:cNvSpPr>
              <a:spLocks noChangeAspect="1" noChangeArrowheads="1"/>
            </p:cNvSpPr>
            <p:nvPr/>
          </p:nvSpPr>
          <p:spPr bwMode="auto">
            <a:xfrm>
              <a:off x="849313" y="3051175"/>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31" name="Oval 93">
              <a:extLst>
                <a:ext uri="{FF2B5EF4-FFF2-40B4-BE49-F238E27FC236}">
                  <a16:creationId xmlns:a16="http://schemas.microsoft.com/office/drawing/2014/main" id="{E6651793-024D-B244-AC50-774190D6C3C5}"/>
                </a:ext>
              </a:extLst>
            </p:cNvPr>
            <p:cNvSpPr>
              <a:spLocks noChangeAspect="1" noChangeArrowheads="1"/>
            </p:cNvSpPr>
            <p:nvPr/>
          </p:nvSpPr>
          <p:spPr bwMode="auto">
            <a:xfrm>
              <a:off x="1504950" y="3051175"/>
              <a:ext cx="136525" cy="136525"/>
            </a:xfrm>
            <a:prstGeom prst="ellipse">
              <a:avLst/>
            </a:prstGeom>
            <a:solidFill>
              <a:srgbClr val="FFFFFF"/>
            </a:solidFill>
            <a:ln>
              <a:noFill/>
            </a:ln>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32" name="Oval 94">
              <a:extLst>
                <a:ext uri="{FF2B5EF4-FFF2-40B4-BE49-F238E27FC236}">
                  <a16:creationId xmlns:a16="http://schemas.microsoft.com/office/drawing/2014/main" id="{435ADE9C-7B7B-AC49-AD7A-21D06AA6C4F0}"/>
                </a:ext>
              </a:extLst>
            </p:cNvPr>
            <p:cNvSpPr>
              <a:spLocks noChangeAspect="1" noChangeArrowheads="1"/>
            </p:cNvSpPr>
            <p:nvPr/>
          </p:nvSpPr>
          <p:spPr bwMode="auto">
            <a:xfrm>
              <a:off x="1831975" y="3051175"/>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33" name="Oval 95">
              <a:extLst>
                <a:ext uri="{FF2B5EF4-FFF2-40B4-BE49-F238E27FC236}">
                  <a16:creationId xmlns:a16="http://schemas.microsoft.com/office/drawing/2014/main" id="{1DB697C6-CDAD-7844-A0CA-FF514DA2FB2F}"/>
                </a:ext>
              </a:extLst>
            </p:cNvPr>
            <p:cNvSpPr>
              <a:spLocks noChangeAspect="1" noChangeArrowheads="1"/>
            </p:cNvSpPr>
            <p:nvPr/>
          </p:nvSpPr>
          <p:spPr bwMode="auto">
            <a:xfrm>
              <a:off x="2159000" y="3051175"/>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34" name="Oval 96">
              <a:extLst>
                <a:ext uri="{FF2B5EF4-FFF2-40B4-BE49-F238E27FC236}">
                  <a16:creationId xmlns:a16="http://schemas.microsoft.com/office/drawing/2014/main" id="{6E514680-942C-D641-97F7-FCE108A6B9E0}"/>
                </a:ext>
              </a:extLst>
            </p:cNvPr>
            <p:cNvSpPr>
              <a:spLocks noChangeAspect="1" noChangeArrowheads="1"/>
            </p:cNvSpPr>
            <p:nvPr/>
          </p:nvSpPr>
          <p:spPr bwMode="auto">
            <a:xfrm>
              <a:off x="2487613" y="3051175"/>
              <a:ext cx="136525" cy="136525"/>
            </a:xfrm>
            <a:prstGeom prst="ellipse">
              <a:avLst/>
            </a:prstGeom>
            <a:solidFill>
              <a:schemeClr val="tx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35" name="Oval 97">
              <a:extLst>
                <a:ext uri="{FF2B5EF4-FFF2-40B4-BE49-F238E27FC236}">
                  <a16:creationId xmlns:a16="http://schemas.microsoft.com/office/drawing/2014/main" id="{2F214CDD-99BD-1C40-8F06-240F2ABAE87A}"/>
                </a:ext>
              </a:extLst>
            </p:cNvPr>
            <p:cNvSpPr>
              <a:spLocks noChangeAspect="1" noChangeArrowheads="1"/>
            </p:cNvSpPr>
            <p:nvPr/>
          </p:nvSpPr>
          <p:spPr bwMode="auto">
            <a:xfrm>
              <a:off x="522288" y="3378200"/>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36" name="Oval 98">
              <a:extLst>
                <a:ext uri="{FF2B5EF4-FFF2-40B4-BE49-F238E27FC236}">
                  <a16:creationId xmlns:a16="http://schemas.microsoft.com/office/drawing/2014/main" id="{69C4A605-FF55-584E-86AB-2D47C54EE12E}"/>
                </a:ext>
              </a:extLst>
            </p:cNvPr>
            <p:cNvSpPr>
              <a:spLocks noChangeAspect="1" noChangeArrowheads="1"/>
            </p:cNvSpPr>
            <p:nvPr/>
          </p:nvSpPr>
          <p:spPr bwMode="auto">
            <a:xfrm>
              <a:off x="849313" y="3378200"/>
              <a:ext cx="136525" cy="136525"/>
            </a:xfrm>
            <a:prstGeom prst="ellipse">
              <a:avLst/>
            </a:prstGeom>
            <a:solidFill>
              <a:schemeClr val="tx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37" name="Oval 99">
              <a:extLst>
                <a:ext uri="{FF2B5EF4-FFF2-40B4-BE49-F238E27FC236}">
                  <a16:creationId xmlns:a16="http://schemas.microsoft.com/office/drawing/2014/main" id="{80E921E6-92C5-7141-8FF0-9AD8FD261F30}"/>
                </a:ext>
              </a:extLst>
            </p:cNvPr>
            <p:cNvSpPr>
              <a:spLocks noChangeAspect="1" noChangeArrowheads="1"/>
            </p:cNvSpPr>
            <p:nvPr/>
          </p:nvSpPr>
          <p:spPr bwMode="auto">
            <a:xfrm>
              <a:off x="1176338" y="3378200"/>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38" name="Oval 100">
              <a:extLst>
                <a:ext uri="{FF2B5EF4-FFF2-40B4-BE49-F238E27FC236}">
                  <a16:creationId xmlns:a16="http://schemas.microsoft.com/office/drawing/2014/main" id="{AFB20BD8-30A3-7A44-AE48-42F95A088D92}"/>
                </a:ext>
              </a:extLst>
            </p:cNvPr>
            <p:cNvSpPr>
              <a:spLocks noChangeAspect="1" noChangeArrowheads="1"/>
            </p:cNvSpPr>
            <p:nvPr/>
          </p:nvSpPr>
          <p:spPr bwMode="auto">
            <a:xfrm>
              <a:off x="1504950" y="3378200"/>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39" name="Oval 101">
              <a:extLst>
                <a:ext uri="{FF2B5EF4-FFF2-40B4-BE49-F238E27FC236}">
                  <a16:creationId xmlns:a16="http://schemas.microsoft.com/office/drawing/2014/main" id="{3E2BD203-A600-6345-9041-EC58CE13CBC2}"/>
                </a:ext>
              </a:extLst>
            </p:cNvPr>
            <p:cNvSpPr>
              <a:spLocks noChangeAspect="1" noChangeArrowheads="1"/>
            </p:cNvSpPr>
            <p:nvPr/>
          </p:nvSpPr>
          <p:spPr bwMode="auto">
            <a:xfrm>
              <a:off x="1831975" y="3378200"/>
              <a:ext cx="136525" cy="136525"/>
            </a:xfrm>
            <a:prstGeom prst="ellipse">
              <a:avLst/>
            </a:prstGeom>
            <a:solidFill>
              <a:srgbClr val="FFFFFF"/>
            </a:solidFill>
            <a:ln>
              <a:noFill/>
            </a:ln>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40" name="Oval 102">
              <a:extLst>
                <a:ext uri="{FF2B5EF4-FFF2-40B4-BE49-F238E27FC236}">
                  <a16:creationId xmlns:a16="http://schemas.microsoft.com/office/drawing/2014/main" id="{60423F28-565D-A74D-9D07-37F1FDAEADBE}"/>
                </a:ext>
              </a:extLst>
            </p:cNvPr>
            <p:cNvSpPr>
              <a:spLocks noChangeAspect="1" noChangeArrowheads="1"/>
            </p:cNvSpPr>
            <p:nvPr/>
          </p:nvSpPr>
          <p:spPr bwMode="auto">
            <a:xfrm>
              <a:off x="2487613" y="3378200"/>
              <a:ext cx="136525" cy="136525"/>
            </a:xfrm>
            <a:prstGeom prst="ellipse">
              <a:avLst/>
            </a:prstGeom>
            <a:solidFill>
              <a:schemeClr val="tx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41" name="Oval 103">
              <a:extLst>
                <a:ext uri="{FF2B5EF4-FFF2-40B4-BE49-F238E27FC236}">
                  <a16:creationId xmlns:a16="http://schemas.microsoft.com/office/drawing/2014/main" id="{C9FD5120-89AF-D045-A2B6-FBD89A8A03F4}"/>
                </a:ext>
              </a:extLst>
            </p:cNvPr>
            <p:cNvSpPr>
              <a:spLocks noChangeAspect="1" noChangeArrowheads="1"/>
            </p:cNvSpPr>
            <p:nvPr/>
          </p:nvSpPr>
          <p:spPr bwMode="auto">
            <a:xfrm>
              <a:off x="522288" y="4033838"/>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42" name="Oval 104">
              <a:extLst>
                <a:ext uri="{FF2B5EF4-FFF2-40B4-BE49-F238E27FC236}">
                  <a16:creationId xmlns:a16="http://schemas.microsoft.com/office/drawing/2014/main" id="{9BA4C8A5-79F7-6A42-9656-478777D2DEE1}"/>
                </a:ext>
              </a:extLst>
            </p:cNvPr>
            <p:cNvSpPr>
              <a:spLocks noChangeAspect="1" noChangeArrowheads="1"/>
            </p:cNvSpPr>
            <p:nvPr/>
          </p:nvSpPr>
          <p:spPr bwMode="auto">
            <a:xfrm>
              <a:off x="849313" y="4033838"/>
              <a:ext cx="136525" cy="136525"/>
            </a:xfrm>
            <a:prstGeom prst="ellipse">
              <a:avLst/>
            </a:prstGeom>
            <a:solidFill>
              <a:schemeClr val="tx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43" name="Oval 105">
              <a:extLst>
                <a:ext uri="{FF2B5EF4-FFF2-40B4-BE49-F238E27FC236}">
                  <a16:creationId xmlns:a16="http://schemas.microsoft.com/office/drawing/2014/main" id="{42CE955D-77D6-B24E-9EBB-B70805B9CFA8}"/>
                </a:ext>
              </a:extLst>
            </p:cNvPr>
            <p:cNvSpPr>
              <a:spLocks noChangeAspect="1" noChangeArrowheads="1"/>
            </p:cNvSpPr>
            <p:nvPr/>
          </p:nvSpPr>
          <p:spPr bwMode="auto">
            <a:xfrm>
              <a:off x="1176338" y="4033838"/>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44" name="Oval 106">
              <a:extLst>
                <a:ext uri="{FF2B5EF4-FFF2-40B4-BE49-F238E27FC236}">
                  <a16:creationId xmlns:a16="http://schemas.microsoft.com/office/drawing/2014/main" id="{7FDF2312-143D-474B-B102-508366126C43}"/>
                </a:ext>
              </a:extLst>
            </p:cNvPr>
            <p:cNvSpPr>
              <a:spLocks noChangeAspect="1" noChangeArrowheads="1"/>
            </p:cNvSpPr>
            <p:nvPr/>
          </p:nvSpPr>
          <p:spPr bwMode="auto">
            <a:xfrm>
              <a:off x="1504950" y="4033838"/>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45" name="Oval 107">
              <a:extLst>
                <a:ext uri="{FF2B5EF4-FFF2-40B4-BE49-F238E27FC236}">
                  <a16:creationId xmlns:a16="http://schemas.microsoft.com/office/drawing/2014/main" id="{4A777D29-80E0-8B41-875C-F60B1FEF28BE}"/>
                </a:ext>
              </a:extLst>
            </p:cNvPr>
            <p:cNvSpPr>
              <a:spLocks noChangeAspect="1" noChangeArrowheads="1"/>
            </p:cNvSpPr>
            <p:nvPr/>
          </p:nvSpPr>
          <p:spPr bwMode="auto">
            <a:xfrm>
              <a:off x="2159000" y="4033838"/>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46" name="Oval 108">
              <a:extLst>
                <a:ext uri="{FF2B5EF4-FFF2-40B4-BE49-F238E27FC236}">
                  <a16:creationId xmlns:a16="http://schemas.microsoft.com/office/drawing/2014/main" id="{ECD302BD-E301-F845-ACDC-C877B0073EE2}"/>
                </a:ext>
              </a:extLst>
            </p:cNvPr>
            <p:cNvSpPr>
              <a:spLocks noChangeAspect="1" noChangeArrowheads="1"/>
            </p:cNvSpPr>
            <p:nvPr/>
          </p:nvSpPr>
          <p:spPr bwMode="auto">
            <a:xfrm>
              <a:off x="2487613" y="4033838"/>
              <a:ext cx="136525" cy="136525"/>
            </a:xfrm>
            <a:prstGeom prst="ellipse">
              <a:avLst/>
            </a:prstGeom>
            <a:solidFill>
              <a:srgbClr val="FFFFFF"/>
            </a:solidFill>
            <a:ln>
              <a:noFill/>
            </a:ln>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grpSp>
      <p:sp>
        <p:nvSpPr>
          <p:cNvPr id="247" name="Text Box 109">
            <a:extLst>
              <a:ext uri="{FF2B5EF4-FFF2-40B4-BE49-F238E27FC236}">
                <a16:creationId xmlns:a16="http://schemas.microsoft.com/office/drawing/2014/main" id="{CF9F7457-5D72-1B41-83EC-095BE52E7508}"/>
              </a:ext>
            </a:extLst>
          </p:cNvPr>
          <p:cNvSpPr txBox="1">
            <a:spLocks noChangeArrowheads="1"/>
          </p:cNvSpPr>
          <p:nvPr/>
        </p:nvSpPr>
        <p:spPr bwMode="auto">
          <a:xfrm>
            <a:off x="1157470" y="5757454"/>
            <a:ext cx="647849" cy="5846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1299" tIns="45650" rIns="91299" bIns="45650">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0000"/>
                </a:solidFill>
                <a:effectLst/>
                <a:uLnTx/>
                <a:uFillTx/>
                <a:latin typeface="Times" charset="0"/>
                <a:ea typeface="ＭＳ Ｐゴシック" charset="0"/>
                <a:cs typeface="+mn-cs"/>
              </a:rPr>
              <a:t>A</a:t>
            </a:r>
            <a:r>
              <a:rPr kumimoji="0" lang="en-US" sz="3200" b="0" i="0" u="none" strike="noStrike" kern="1200" cap="none" spc="0" normalizeH="0" baseline="30000" noProof="0" dirty="0">
                <a:ln>
                  <a:noFill/>
                </a:ln>
                <a:solidFill>
                  <a:srgbClr val="FF0000"/>
                </a:solidFill>
                <a:effectLst/>
                <a:uLnTx/>
                <a:uFillTx/>
                <a:latin typeface="Times" charset="0"/>
                <a:ea typeface="ＭＳ Ｐゴシック" charset="0"/>
                <a:cs typeface="+mn-cs"/>
              </a:rPr>
              <a:t>T</a:t>
            </a:r>
          </a:p>
        </p:txBody>
      </p:sp>
      <p:sp>
        <p:nvSpPr>
          <p:cNvPr id="248" name="Oval 110">
            <a:extLst>
              <a:ext uri="{FF2B5EF4-FFF2-40B4-BE49-F238E27FC236}">
                <a16:creationId xmlns:a16="http://schemas.microsoft.com/office/drawing/2014/main" id="{25D1E977-6EC0-854B-ADC2-4371088E2A46}"/>
              </a:ext>
            </a:extLst>
          </p:cNvPr>
          <p:cNvSpPr>
            <a:spLocks noChangeAspect="1" noChangeArrowheads="1"/>
          </p:cNvSpPr>
          <p:nvPr/>
        </p:nvSpPr>
        <p:spPr bwMode="auto">
          <a:xfrm>
            <a:off x="4658081" y="4141398"/>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49" name="Oval 111">
            <a:extLst>
              <a:ext uri="{FF2B5EF4-FFF2-40B4-BE49-F238E27FC236}">
                <a16:creationId xmlns:a16="http://schemas.microsoft.com/office/drawing/2014/main" id="{9CBF9E3A-8D03-5F46-A1D7-F5967573E29F}"/>
              </a:ext>
            </a:extLst>
          </p:cNvPr>
          <p:cNvSpPr>
            <a:spLocks noChangeAspect="1" noChangeArrowheads="1"/>
          </p:cNvSpPr>
          <p:nvPr/>
        </p:nvSpPr>
        <p:spPr bwMode="auto">
          <a:xfrm>
            <a:off x="4658081" y="5124062"/>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50" name="Oval 112">
            <a:extLst>
              <a:ext uri="{FF2B5EF4-FFF2-40B4-BE49-F238E27FC236}">
                <a16:creationId xmlns:a16="http://schemas.microsoft.com/office/drawing/2014/main" id="{31284F20-E590-C94B-8E71-FBAC144A14B0}"/>
              </a:ext>
            </a:extLst>
          </p:cNvPr>
          <p:cNvSpPr>
            <a:spLocks noChangeAspect="1" noChangeArrowheads="1"/>
          </p:cNvSpPr>
          <p:nvPr/>
        </p:nvSpPr>
        <p:spPr bwMode="auto">
          <a:xfrm>
            <a:off x="4658081" y="3487348"/>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51" name="Oval 113">
            <a:extLst>
              <a:ext uri="{FF2B5EF4-FFF2-40B4-BE49-F238E27FC236}">
                <a16:creationId xmlns:a16="http://schemas.microsoft.com/office/drawing/2014/main" id="{780D8ABA-319E-6049-AA25-B3260A586E30}"/>
              </a:ext>
            </a:extLst>
          </p:cNvPr>
          <p:cNvSpPr>
            <a:spLocks noChangeAspect="1" noChangeArrowheads="1"/>
          </p:cNvSpPr>
          <p:nvPr/>
        </p:nvSpPr>
        <p:spPr bwMode="auto">
          <a:xfrm>
            <a:off x="4658081" y="3814373"/>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52" name="Oval 114">
            <a:extLst>
              <a:ext uri="{FF2B5EF4-FFF2-40B4-BE49-F238E27FC236}">
                <a16:creationId xmlns:a16="http://schemas.microsoft.com/office/drawing/2014/main" id="{92C16E9E-DDE4-9540-AA0E-77791CF18FB7}"/>
              </a:ext>
            </a:extLst>
          </p:cNvPr>
          <p:cNvSpPr>
            <a:spLocks noChangeAspect="1" noChangeArrowheads="1"/>
          </p:cNvSpPr>
          <p:nvPr/>
        </p:nvSpPr>
        <p:spPr bwMode="auto">
          <a:xfrm>
            <a:off x="4658081" y="4797037"/>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53" name="Oval 115">
            <a:extLst>
              <a:ext uri="{FF2B5EF4-FFF2-40B4-BE49-F238E27FC236}">
                <a16:creationId xmlns:a16="http://schemas.microsoft.com/office/drawing/2014/main" id="{F79F469F-FCA2-4B43-896E-1C3B2D07CD54}"/>
              </a:ext>
            </a:extLst>
          </p:cNvPr>
          <p:cNvSpPr>
            <a:spLocks noChangeAspect="1" noChangeArrowheads="1"/>
          </p:cNvSpPr>
          <p:nvPr/>
        </p:nvSpPr>
        <p:spPr bwMode="auto">
          <a:xfrm>
            <a:off x="4658081" y="5452673"/>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54" name="Oval 116">
            <a:extLst>
              <a:ext uri="{FF2B5EF4-FFF2-40B4-BE49-F238E27FC236}">
                <a16:creationId xmlns:a16="http://schemas.microsoft.com/office/drawing/2014/main" id="{606E503D-65DB-3543-8655-4D7A0172CB43}"/>
              </a:ext>
            </a:extLst>
          </p:cNvPr>
          <p:cNvSpPr>
            <a:spLocks noChangeAspect="1" noChangeArrowheads="1"/>
          </p:cNvSpPr>
          <p:nvPr/>
        </p:nvSpPr>
        <p:spPr bwMode="auto">
          <a:xfrm>
            <a:off x="3575406" y="4446198"/>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55" name="Oval 117">
            <a:extLst>
              <a:ext uri="{FF2B5EF4-FFF2-40B4-BE49-F238E27FC236}">
                <a16:creationId xmlns:a16="http://schemas.microsoft.com/office/drawing/2014/main" id="{2B3199FE-778C-174D-83F3-7ECD600D9504}"/>
              </a:ext>
            </a:extLst>
          </p:cNvPr>
          <p:cNvSpPr>
            <a:spLocks noChangeAspect="1" noChangeArrowheads="1"/>
          </p:cNvSpPr>
          <p:nvPr/>
        </p:nvSpPr>
        <p:spPr bwMode="auto">
          <a:xfrm>
            <a:off x="3575406" y="5428862"/>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56" name="Oval 118">
            <a:extLst>
              <a:ext uri="{FF2B5EF4-FFF2-40B4-BE49-F238E27FC236}">
                <a16:creationId xmlns:a16="http://schemas.microsoft.com/office/drawing/2014/main" id="{9AC2EC47-EFA2-1942-8F4D-D85A1D6ED14C}"/>
              </a:ext>
            </a:extLst>
          </p:cNvPr>
          <p:cNvSpPr>
            <a:spLocks noChangeAspect="1" noChangeArrowheads="1"/>
          </p:cNvSpPr>
          <p:nvPr/>
        </p:nvSpPr>
        <p:spPr bwMode="auto">
          <a:xfrm>
            <a:off x="3575406" y="3792148"/>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57" name="Oval 119">
            <a:extLst>
              <a:ext uri="{FF2B5EF4-FFF2-40B4-BE49-F238E27FC236}">
                <a16:creationId xmlns:a16="http://schemas.microsoft.com/office/drawing/2014/main" id="{BA64C23C-3EFA-D64F-9D93-EC4B6C1C6477}"/>
              </a:ext>
            </a:extLst>
          </p:cNvPr>
          <p:cNvSpPr>
            <a:spLocks noChangeAspect="1" noChangeArrowheads="1"/>
          </p:cNvSpPr>
          <p:nvPr/>
        </p:nvSpPr>
        <p:spPr bwMode="auto">
          <a:xfrm>
            <a:off x="3575406" y="4119173"/>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58" name="Oval 120">
            <a:extLst>
              <a:ext uri="{FF2B5EF4-FFF2-40B4-BE49-F238E27FC236}">
                <a16:creationId xmlns:a16="http://schemas.microsoft.com/office/drawing/2014/main" id="{AF65A877-D0B0-C543-8205-8464AEA504A8}"/>
              </a:ext>
            </a:extLst>
          </p:cNvPr>
          <p:cNvSpPr>
            <a:spLocks noChangeAspect="1" noChangeArrowheads="1"/>
          </p:cNvSpPr>
          <p:nvPr/>
        </p:nvSpPr>
        <p:spPr bwMode="auto">
          <a:xfrm>
            <a:off x="3575406" y="5101837"/>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59" name="Oval 121">
            <a:extLst>
              <a:ext uri="{FF2B5EF4-FFF2-40B4-BE49-F238E27FC236}">
                <a16:creationId xmlns:a16="http://schemas.microsoft.com/office/drawing/2014/main" id="{641508E5-ECB6-2E42-96ED-9AB4EEB15248}"/>
              </a:ext>
            </a:extLst>
          </p:cNvPr>
          <p:cNvSpPr>
            <a:spLocks noChangeAspect="1" noChangeArrowheads="1"/>
          </p:cNvSpPr>
          <p:nvPr/>
        </p:nvSpPr>
        <p:spPr bwMode="auto">
          <a:xfrm>
            <a:off x="3575406" y="5981509"/>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60" name="Oval 122">
            <a:extLst>
              <a:ext uri="{FF2B5EF4-FFF2-40B4-BE49-F238E27FC236}">
                <a16:creationId xmlns:a16="http://schemas.microsoft.com/office/drawing/2014/main" id="{3C4D61DC-59AB-F943-8873-8B32C2DB1726}"/>
              </a:ext>
            </a:extLst>
          </p:cNvPr>
          <p:cNvSpPr>
            <a:spLocks noChangeAspect="1" noChangeArrowheads="1"/>
          </p:cNvSpPr>
          <p:nvPr/>
        </p:nvSpPr>
        <p:spPr bwMode="auto">
          <a:xfrm>
            <a:off x="3210281" y="3563548"/>
            <a:ext cx="136525" cy="136525"/>
          </a:xfrm>
          <a:prstGeom prst="ellipse">
            <a:avLst/>
          </a:prstGeom>
          <a:solidFill>
            <a:srgbClr val="00FF00"/>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61" name="Oval 123">
            <a:extLst>
              <a:ext uri="{FF2B5EF4-FFF2-40B4-BE49-F238E27FC236}">
                <a16:creationId xmlns:a16="http://schemas.microsoft.com/office/drawing/2014/main" id="{3D894186-9733-3A4B-8715-B429CB41E439}"/>
              </a:ext>
            </a:extLst>
          </p:cNvPr>
          <p:cNvSpPr>
            <a:spLocks noChangeAspect="1" noChangeArrowheads="1"/>
          </p:cNvSpPr>
          <p:nvPr/>
        </p:nvSpPr>
        <p:spPr bwMode="auto">
          <a:xfrm>
            <a:off x="3438881" y="4265223"/>
            <a:ext cx="136525" cy="136525"/>
          </a:xfrm>
          <a:prstGeom prst="ellipse">
            <a:avLst/>
          </a:prstGeom>
          <a:solidFill>
            <a:srgbClr val="0000FF"/>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grpSp>
        <p:nvGrpSpPr>
          <p:cNvPr id="262" name="Group 261">
            <a:extLst>
              <a:ext uri="{FF2B5EF4-FFF2-40B4-BE49-F238E27FC236}">
                <a16:creationId xmlns:a16="http://schemas.microsoft.com/office/drawing/2014/main" id="{9C655A4B-0D6E-EF42-88BA-4BF311F490B3}"/>
              </a:ext>
            </a:extLst>
          </p:cNvPr>
          <p:cNvGrpSpPr/>
          <p:nvPr/>
        </p:nvGrpSpPr>
        <p:grpSpPr>
          <a:xfrm>
            <a:off x="4296924" y="3519653"/>
            <a:ext cx="823912" cy="2233613"/>
            <a:chOff x="4295805" y="1478109"/>
            <a:chExt cx="823912" cy="2233613"/>
          </a:xfrm>
        </p:grpSpPr>
        <p:sp>
          <p:nvSpPr>
            <p:cNvPr id="263" name="Oval 67">
              <a:extLst>
                <a:ext uri="{FF2B5EF4-FFF2-40B4-BE49-F238E27FC236}">
                  <a16:creationId xmlns:a16="http://schemas.microsoft.com/office/drawing/2014/main" id="{C802F0B3-5AA4-4E49-A817-D1A19E31F6F0}"/>
                </a:ext>
              </a:extLst>
            </p:cNvPr>
            <p:cNvSpPr>
              <a:spLocks noChangeAspect="1" noChangeArrowheads="1"/>
            </p:cNvSpPr>
            <p:nvPr/>
          </p:nvSpPr>
          <p:spPr bwMode="auto">
            <a:xfrm>
              <a:off x="4373618" y="3168823"/>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64" name="Oval 68">
              <a:extLst>
                <a:ext uri="{FF2B5EF4-FFF2-40B4-BE49-F238E27FC236}">
                  <a16:creationId xmlns:a16="http://schemas.microsoft.com/office/drawing/2014/main" id="{11E8E30B-3100-F241-B53C-3675B0B016C5}"/>
                </a:ext>
              </a:extLst>
            </p:cNvPr>
            <p:cNvSpPr>
              <a:spLocks noChangeAspect="1" noChangeArrowheads="1"/>
            </p:cNvSpPr>
            <p:nvPr/>
          </p:nvSpPr>
          <p:spPr bwMode="auto">
            <a:xfrm>
              <a:off x="4373618" y="1532109"/>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65" name="Oval 69">
              <a:extLst>
                <a:ext uri="{FF2B5EF4-FFF2-40B4-BE49-F238E27FC236}">
                  <a16:creationId xmlns:a16="http://schemas.microsoft.com/office/drawing/2014/main" id="{1EC00591-A69E-2944-B71B-4E79B441ABEA}"/>
                </a:ext>
              </a:extLst>
            </p:cNvPr>
            <p:cNvSpPr>
              <a:spLocks noChangeAspect="1" noChangeArrowheads="1"/>
            </p:cNvSpPr>
            <p:nvPr/>
          </p:nvSpPr>
          <p:spPr bwMode="auto">
            <a:xfrm>
              <a:off x="4373618" y="1859134"/>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66" name="Oval 70">
              <a:extLst>
                <a:ext uri="{FF2B5EF4-FFF2-40B4-BE49-F238E27FC236}">
                  <a16:creationId xmlns:a16="http://schemas.microsoft.com/office/drawing/2014/main" id="{47A17373-4E7E-1843-8AB8-C1D162834D80}"/>
                </a:ext>
              </a:extLst>
            </p:cNvPr>
            <p:cNvSpPr>
              <a:spLocks noChangeAspect="1" noChangeArrowheads="1"/>
            </p:cNvSpPr>
            <p:nvPr/>
          </p:nvSpPr>
          <p:spPr bwMode="auto">
            <a:xfrm>
              <a:off x="4373618" y="2841798"/>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67" name="Oval 71">
              <a:extLst>
                <a:ext uri="{FF2B5EF4-FFF2-40B4-BE49-F238E27FC236}">
                  <a16:creationId xmlns:a16="http://schemas.microsoft.com/office/drawing/2014/main" id="{ADA76D2E-17EC-2B4E-9B04-4DD6608595E5}"/>
                </a:ext>
              </a:extLst>
            </p:cNvPr>
            <p:cNvSpPr>
              <a:spLocks noChangeAspect="1" noChangeArrowheads="1"/>
            </p:cNvSpPr>
            <p:nvPr/>
          </p:nvSpPr>
          <p:spPr bwMode="auto">
            <a:xfrm>
              <a:off x="4373618" y="3497434"/>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68" name="Rectangle 80">
              <a:extLst>
                <a:ext uri="{FF2B5EF4-FFF2-40B4-BE49-F238E27FC236}">
                  <a16:creationId xmlns:a16="http://schemas.microsoft.com/office/drawing/2014/main" id="{BD42B4BB-67CC-EE4A-B599-99E918E17667}"/>
                </a:ext>
              </a:extLst>
            </p:cNvPr>
            <p:cNvSpPr>
              <a:spLocks noChangeAspect="1" noChangeArrowheads="1"/>
            </p:cNvSpPr>
            <p:nvPr/>
          </p:nvSpPr>
          <p:spPr bwMode="auto">
            <a:xfrm>
              <a:off x="4295805" y="1478109"/>
              <a:ext cx="823912" cy="2233613"/>
            </a:xfrm>
            <a:prstGeom prst="rect">
              <a:avLst/>
            </a:prstGeom>
            <a:noFill/>
            <a:ln w="28575">
              <a:solidFill>
                <a:schemeClr val="accent1"/>
              </a:solidFill>
              <a:miter lim="800000"/>
              <a:headEnd/>
              <a:tailEnd/>
            </a:ln>
            <a:extLst>
              <a:ext uri="{909E8E84-426E-40dd-AFC4-6F175D3DCCD1}">
                <a14:hiddenFill xmlns:a14="http://schemas.microsoft.com/office/drawing/2010/main" xmlns="">
                  <a:solidFill>
                    <a:srgbClr val="FFFFFF"/>
                  </a:solidFill>
                </a14:hiddenFill>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69" name="Oval 81">
              <a:extLst>
                <a:ext uri="{FF2B5EF4-FFF2-40B4-BE49-F238E27FC236}">
                  <a16:creationId xmlns:a16="http://schemas.microsoft.com/office/drawing/2014/main" id="{85C20982-A2A4-A446-A707-162F8ABDEED9}"/>
                </a:ext>
              </a:extLst>
            </p:cNvPr>
            <p:cNvSpPr>
              <a:spLocks noChangeAspect="1" noChangeArrowheads="1"/>
            </p:cNvSpPr>
            <p:nvPr/>
          </p:nvSpPr>
          <p:spPr bwMode="auto">
            <a:xfrm>
              <a:off x="4360918" y="3179934"/>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70" name="Oval 82">
              <a:extLst>
                <a:ext uri="{FF2B5EF4-FFF2-40B4-BE49-F238E27FC236}">
                  <a16:creationId xmlns:a16="http://schemas.microsoft.com/office/drawing/2014/main" id="{C862D88F-9303-1843-8193-1A5B08A14535}"/>
                </a:ext>
              </a:extLst>
            </p:cNvPr>
            <p:cNvSpPr>
              <a:spLocks noChangeAspect="1" noChangeArrowheads="1"/>
            </p:cNvSpPr>
            <p:nvPr/>
          </p:nvSpPr>
          <p:spPr bwMode="auto">
            <a:xfrm>
              <a:off x="4360918" y="1543223"/>
              <a:ext cx="136525" cy="136525"/>
            </a:xfrm>
            <a:prstGeom prst="ellipse">
              <a:avLst/>
            </a:prstGeom>
            <a:solidFill>
              <a:srgbClr val="FF0000"/>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71" name="Oval 83">
              <a:extLst>
                <a:ext uri="{FF2B5EF4-FFF2-40B4-BE49-F238E27FC236}">
                  <a16:creationId xmlns:a16="http://schemas.microsoft.com/office/drawing/2014/main" id="{0DA949A0-A7FD-534D-AB6A-FCA5C3E20CE0}"/>
                </a:ext>
              </a:extLst>
            </p:cNvPr>
            <p:cNvSpPr>
              <a:spLocks noChangeAspect="1" noChangeArrowheads="1"/>
            </p:cNvSpPr>
            <p:nvPr/>
          </p:nvSpPr>
          <p:spPr bwMode="auto">
            <a:xfrm>
              <a:off x="4360918" y="1870248"/>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72" name="Oval 84">
              <a:extLst>
                <a:ext uri="{FF2B5EF4-FFF2-40B4-BE49-F238E27FC236}">
                  <a16:creationId xmlns:a16="http://schemas.microsoft.com/office/drawing/2014/main" id="{361A255A-B8D1-BB45-849C-E3888F0278E8}"/>
                </a:ext>
              </a:extLst>
            </p:cNvPr>
            <p:cNvSpPr>
              <a:spLocks noChangeAspect="1" noChangeArrowheads="1"/>
            </p:cNvSpPr>
            <p:nvPr/>
          </p:nvSpPr>
          <p:spPr bwMode="auto">
            <a:xfrm>
              <a:off x="4360918" y="2525884"/>
              <a:ext cx="136525" cy="136525"/>
            </a:xfrm>
            <a:prstGeom prst="ellipse">
              <a:avLst/>
            </a:prstGeom>
            <a:solidFill>
              <a:srgbClr val="FFFFFF"/>
            </a:solidFill>
            <a:ln>
              <a:noFill/>
            </a:ln>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73" name="Oval 85">
              <a:extLst>
                <a:ext uri="{FF2B5EF4-FFF2-40B4-BE49-F238E27FC236}">
                  <a16:creationId xmlns:a16="http://schemas.microsoft.com/office/drawing/2014/main" id="{861BFDE1-3E55-4043-B0BF-53C51AEB6811}"/>
                </a:ext>
              </a:extLst>
            </p:cNvPr>
            <p:cNvSpPr>
              <a:spLocks noChangeAspect="1" noChangeArrowheads="1"/>
            </p:cNvSpPr>
            <p:nvPr/>
          </p:nvSpPr>
          <p:spPr bwMode="auto">
            <a:xfrm>
              <a:off x="4360918" y="2852909"/>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74" name="Oval 86">
              <a:extLst>
                <a:ext uri="{FF2B5EF4-FFF2-40B4-BE49-F238E27FC236}">
                  <a16:creationId xmlns:a16="http://schemas.microsoft.com/office/drawing/2014/main" id="{A72C8654-2DBD-3B46-99EC-DDC75D97D141}"/>
                </a:ext>
              </a:extLst>
            </p:cNvPr>
            <p:cNvSpPr>
              <a:spLocks noChangeAspect="1" noChangeArrowheads="1"/>
            </p:cNvSpPr>
            <p:nvPr/>
          </p:nvSpPr>
          <p:spPr bwMode="auto">
            <a:xfrm>
              <a:off x="4360918" y="3508530"/>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75" name="Oval 89">
              <a:extLst>
                <a:ext uri="{FF2B5EF4-FFF2-40B4-BE49-F238E27FC236}">
                  <a16:creationId xmlns:a16="http://schemas.microsoft.com/office/drawing/2014/main" id="{F3B871FB-9D4D-EB4B-A10F-03A3979519C0}"/>
                </a:ext>
              </a:extLst>
            </p:cNvPr>
            <p:cNvSpPr>
              <a:spLocks noChangeAspect="1" noChangeArrowheads="1"/>
            </p:cNvSpPr>
            <p:nvPr/>
          </p:nvSpPr>
          <p:spPr bwMode="auto">
            <a:xfrm>
              <a:off x="4678418" y="1547984"/>
              <a:ext cx="136525" cy="136525"/>
            </a:xfrm>
            <a:prstGeom prst="ellipse">
              <a:avLst/>
            </a:prstGeom>
            <a:solidFill>
              <a:srgbClr val="FFFFFF"/>
            </a:solidFill>
            <a:ln>
              <a:noFill/>
            </a:ln>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76" name="Oval 90">
              <a:extLst>
                <a:ext uri="{FF2B5EF4-FFF2-40B4-BE49-F238E27FC236}">
                  <a16:creationId xmlns:a16="http://schemas.microsoft.com/office/drawing/2014/main" id="{ABA64D25-380A-FA4B-8793-2C676E247C50}"/>
                </a:ext>
              </a:extLst>
            </p:cNvPr>
            <p:cNvSpPr>
              <a:spLocks noChangeAspect="1" noChangeArrowheads="1"/>
            </p:cNvSpPr>
            <p:nvPr/>
          </p:nvSpPr>
          <p:spPr bwMode="auto">
            <a:xfrm>
              <a:off x="4370443" y="2222673"/>
              <a:ext cx="136525" cy="1365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77" name="Oval 91">
              <a:extLst>
                <a:ext uri="{FF2B5EF4-FFF2-40B4-BE49-F238E27FC236}">
                  <a16:creationId xmlns:a16="http://schemas.microsoft.com/office/drawing/2014/main" id="{BA5D50DA-FB0F-A541-9855-E431DEB2E0B9}"/>
                </a:ext>
              </a:extLst>
            </p:cNvPr>
            <p:cNvSpPr>
              <a:spLocks noChangeAspect="1" noChangeArrowheads="1"/>
            </p:cNvSpPr>
            <p:nvPr/>
          </p:nvSpPr>
          <p:spPr bwMode="auto">
            <a:xfrm>
              <a:off x="4357743" y="2233784"/>
              <a:ext cx="136525" cy="136525"/>
            </a:xfrm>
            <a:prstGeom prst="ellipse">
              <a:avLst/>
            </a:prstGeom>
            <a:solidFill>
              <a:srgbClr val="FF0000"/>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78" name="Oval 92">
              <a:extLst>
                <a:ext uri="{FF2B5EF4-FFF2-40B4-BE49-F238E27FC236}">
                  <a16:creationId xmlns:a16="http://schemas.microsoft.com/office/drawing/2014/main" id="{7B9ABAE1-C7E5-B94E-8C53-4DBA7DA446E4}"/>
                </a:ext>
              </a:extLst>
            </p:cNvPr>
            <p:cNvSpPr>
              <a:spLocks noChangeAspect="1" noChangeArrowheads="1"/>
            </p:cNvSpPr>
            <p:nvPr/>
          </p:nvSpPr>
          <p:spPr bwMode="auto">
            <a:xfrm>
              <a:off x="4907018" y="2233784"/>
              <a:ext cx="136525" cy="136525"/>
            </a:xfrm>
            <a:prstGeom prst="ellipse">
              <a:avLst/>
            </a:prstGeom>
            <a:solidFill>
              <a:srgbClr val="FFFFFF"/>
            </a:solidFill>
            <a:ln>
              <a:noFill/>
            </a:ln>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79" name="Oval 93">
              <a:extLst>
                <a:ext uri="{FF2B5EF4-FFF2-40B4-BE49-F238E27FC236}">
                  <a16:creationId xmlns:a16="http://schemas.microsoft.com/office/drawing/2014/main" id="{480AEFFC-711D-7A46-B470-18646E11E517}"/>
                </a:ext>
              </a:extLst>
            </p:cNvPr>
            <p:cNvSpPr>
              <a:spLocks noChangeAspect="1" noChangeArrowheads="1"/>
            </p:cNvSpPr>
            <p:nvPr/>
          </p:nvSpPr>
          <p:spPr bwMode="auto">
            <a:xfrm>
              <a:off x="4907018" y="3148184"/>
              <a:ext cx="136525" cy="136525"/>
            </a:xfrm>
            <a:prstGeom prst="ellipse">
              <a:avLst/>
            </a:prstGeom>
            <a:solidFill>
              <a:srgbClr val="0000FF"/>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80" name="Oval 94">
              <a:extLst>
                <a:ext uri="{FF2B5EF4-FFF2-40B4-BE49-F238E27FC236}">
                  <a16:creationId xmlns:a16="http://schemas.microsoft.com/office/drawing/2014/main" id="{EA8354A8-3D3C-B648-A9A6-DBF017578B13}"/>
                </a:ext>
              </a:extLst>
            </p:cNvPr>
            <p:cNvSpPr>
              <a:spLocks noChangeAspect="1" noChangeArrowheads="1"/>
            </p:cNvSpPr>
            <p:nvPr/>
          </p:nvSpPr>
          <p:spPr bwMode="auto">
            <a:xfrm>
              <a:off x="4678418" y="1852784"/>
              <a:ext cx="136525" cy="136525"/>
            </a:xfrm>
            <a:prstGeom prst="ellipse">
              <a:avLst/>
            </a:prstGeom>
            <a:solidFill>
              <a:srgbClr val="00FF00"/>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sp>
          <p:nvSpPr>
            <p:cNvPr id="281" name="Oval 95">
              <a:extLst>
                <a:ext uri="{FF2B5EF4-FFF2-40B4-BE49-F238E27FC236}">
                  <a16:creationId xmlns:a16="http://schemas.microsoft.com/office/drawing/2014/main" id="{A6C01B89-8F3B-0A46-86DE-CC4A4F7D491B}"/>
                </a:ext>
              </a:extLst>
            </p:cNvPr>
            <p:cNvSpPr>
              <a:spLocks noChangeAspect="1" noChangeArrowheads="1"/>
            </p:cNvSpPr>
            <p:nvPr/>
          </p:nvSpPr>
          <p:spPr bwMode="auto">
            <a:xfrm>
              <a:off x="4678418" y="2522709"/>
              <a:ext cx="136525" cy="136525"/>
            </a:xfrm>
            <a:prstGeom prst="ellipse">
              <a:avLst/>
            </a:prstGeom>
            <a:solidFill>
              <a:srgbClr val="00FF00"/>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lIns="91299" tIns="45650" rIns="91299" bIns="45650" anchor="ctr"/>
            <a:lstStyle/>
            <a:p>
              <a:pPr marL="0" marR="0" lvl="0" indent="0" algn="l" defTabSz="914400" rtl="0" eaLnBrk="1" fontAlgn="base" latinLnBrk="0" hangingPunct="1">
                <a:lnSpc>
                  <a:spcPct val="100000"/>
                </a:lnSpc>
                <a:spcBef>
                  <a:spcPct val="45000"/>
                </a:spcBef>
                <a:spcAft>
                  <a:spcPct val="0"/>
                </a:spcAft>
                <a:buClrTx/>
                <a:buSzTx/>
                <a:buFontTx/>
                <a:buChar char="•"/>
                <a:tabLst/>
                <a:defRPr/>
              </a:pPr>
              <a:endParaRPr kumimoji="0" lang="en-US" sz="2800" b="0" i="0" u="none" strike="noStrike" kern="1200" cap="none" spc="0" normalizeH="0" baseline="0" noProof="0">
                <a:ln>
                  <a:noFill/>
                </a:ln>
                <a:solidFill>
                  <a:srgbClr val="000000"/>
                </a:solidFill>
                <a:effectLst/>
                <a:uLnTx/>
                <a:uFillTx/>
                <a:latin typeface="Verdana" charset="0"/>
                <a:ea typeface="ＭＳ Ｐゴシック" charset="0"/>
                <a:cs typeface="+mn-cs"/>
              </a:endParaRPr>
            </a:p>
          </p:txBody>
        </p:sp>
      </p:grpSp>
      <p:sp>
        <p:nvSpPr>
          <p:cNvPr id="282" name="Rectangle 37">
            <a:extLst>
              <a:ext uri="{FF2B5EF4-FFF2-40B4-BE49-F238E27FC236}">
                <a16:creationId xmlns:a16="http://schemas.microsoft.com/office/drawing/2014/main" id="{2BEB8428-B883-3B43-A022-94F1F8B87E20}"/>
              </a:ext>
            </a:extLst>
          </p:cNvPr>
          <p:cNvSpPr>
            <a:spLocks/>
          </p:cNvSpPr>
          <p:nvPr/>
        </p:nvSpPr>
        <p:spPr bwMode="auto">
          <a:xfrm>
            <a:off x="3791802" y="4313933"/>
            <a:ext cx="342492" cy="369332"/>
          </a:xfrm>
          <a:prstGeom prst="rect">
            <a:avLst/>
          </a:prstGeom>
          <a:noFill/>
          <a:ln w="12700" cap="flat">
            <a:noFill/>
            <a:miter lim="800000"/>
            <a:headEnd type="none" w="med" len="med"/>
            <a:tailEnd type="none" w="med" len="med"/>
          </a:ln>
        </p:spPr>
        <p:txBody>
          <a:bodyPr wrap="none" lIns="0" tIns="0" rIns="40622" bIns="0">
            <a:spAutoFit/>
          </a:bodyPr>
          <a:lstStyle/>
          <a:p>
            <a:pPr marL="40166" marR="0" lvl="0" indent="0" algn="l" defTabSz="45713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Wingdings" charset="2"/>
                <a:ea typeface="Wingdings" charset="2"/>
                <a:cs typeface="Wingdings" charset="2"/>
                <a:sym typeface="Wingdings" charset="2"/>
              </a:rPr>
              <a:t></a:t>
            </a:r>
          </a:p>
        </p:txBody>
      </p:sp>
      <p:sp>
        <p:nvSpPr>
          <p:cNvPr id="283" name="Rectangle 36">
            <a:extLst>
              <a:ext uri="{FF2B5EF4-FFF2-40B4-BE49-F238E27FC236}">
                <a16:creationId xmlns:a16="http://schemas.microsoft.com/office/drawing/2014/main" id="{34CD3A8C-01C7-5542-9DD8-EA5BC80AC43F}"/>
              </a:ext>
            </a:extLst>
          </p:cNvPr>
          <p:cNvSpPr>
            <a:spLocks/>
          </p:cNvSpPr>
          <p:nvPr/>
        </p:nvSpPr>
        <p:spPr bwMode="auto">
          <a:xfrm>
            <a:off x="4134294" y="5803550"/>
            <a:ext cx="1234102" cy="492443"/>
          </a:xfrm>
          <a:prstGeom prst="rect">
            <a:avLst/>
          </a:prstGeom>
          <a:noFill/>
          <a:ln w="12700" cap="flat">
            <a:noFill/>
            <a:miter lim="800000"/>
            <a:headEnd type="none" w="med" len="med"/>
            <a:tailEnd type="none" w="med" len="med"/>
          </a:ln>
        </p:spPr>
        <p:txBody>
          <a:bodyPr wrap="none" lIns="0" tIns="0" rIns="40622" bIns="0">
            <a:spAutoFit/>
          </a:bodyPr>
          <a:lstStyle/>
          <a:p>
            <a:pPr marL="40166" marR="0" lvl="0" indent="0" algn="l" defTabSz="45713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dirty="0">
                <a:ln>
                  <a:noFill/>
                </a:ln>
                <a:solidFill>
                  <a:srgbClr val="FF0000"/>
                </a:solidFill>
                <a:effectLst/>
                <a:uLnTx/>
                <a:uFillTx/>
                <a:latin typeface="Times" charset="0"/>
                <a:ea typeface="+mn-ea"/>
                <a:cs typeface="Times" charset="0"/>
                <a:sym typeface="Times" charset="0"/>
              </a:rPr>
              <a:t> </a:t>
            </a:r>
            <a:r>
              <a:rPr kumimoji="0" lang="en-US" sz="3200" b="0" i="0" u="none" strike="noStrike" kern="1200" cap="none" spc="0" normalizeH="0" baseline="0" noProof="0" dirty="0">
                <a:ln>
                  <a:noFill/>
                </a:ln>
                <a:solidFill>
                  <a:srgbClr val="FF0000"/>
                </a:solidFill>
                <a:effectLst/>
                <a:uLnTx/>
                <a:uFillTx/>
                <a:latin typeface="Times" charset="0"/>
                <a:ea typeface="+mn-ea"/>
                <a:cs typeface="Times" charset="0"/>
                <a:sym typeface="Times" charset="0"/>
              </a:rPr>
              <a:t>A</a:t>
            </a:r>
            <a:r>
              <a:rPr kumimoji="0" lang="en-US" sz="3100" b="0" i="0" u="none" strike="noStrike" kern="1200" cap="none" spc="0" normalizeH="0" baseline="31000" noProof="0" dirty="0">
                <a:ln>
                  <a:noFill/>
                </a:ln>
                <a:solidFill>
                  <a:srgbClr val="FF0000"/>
                </a:solidFill>
                <a:effectLst/>
                <a:uLnTx/>
                <a:uFillTx/>
                <a:latin typeface="Times" charset="0"/>
                <a:ea typeface="+mn-ea"/>
                <a:cs typeface="Times" charset="0"/>
                <a:sym typeface="Times" charset="0"/>
              </a:rPr>
              <a:t>T</a:t>
            </a:r>
            <a:r>
              <a:rPr kumimoji="0" lang="en-US" sz="3100" b="0" i="0" u="none" strike="noStrike" kern="1200" cap="none" spc="0" normalizeH="0" baseline="0" noProof="0" dirty="0">
                <a:ln>
                  <a:noFill/>
                </a:ln>
                <a:solidFill>
                  <a:srgbClr val="FF0000"/>
                </a:solidFill>
                <a:effectLst/>
                <a:uLnTx/>
                <a:uFillTx/>
                <a:latin typeface="Times" charset="0"/>
                <a:ea typeface="+mn-ea"/>
                <a:cs typeface="Times" charset="0"/>
                <a:sym typeface="Times" charset="0"/>
              </a:rPr>
              <a:t> </a:t>
            </a:r>
            <a:r>
              <a:rPr kumimoji="0" lang="en-US" sz="2000" b="0" i="0" u="none" strike="noStrike" kern="1200" cap="none" spc="0" normalizeH="0" baseline="0" noProof="0" dirty="0">
                <a:ln>
                  <a:noFill/>
                </a:ln>
                <a:solidFill>
                  <a:srgbClr val="FF0000"/>
                </a:solidFill>
                <a:effectLst/>
                <a:uLnTx/>
                <a:uFillTx/>
                <a:latin typeface="Wingdings"/>
                <a:ea typeface="Wingdings"/>
                <a:cs typeface="Wingdings"/>
                <a:sym typeface="Wingdings"/>
              </a:rPr>
              <a:t></a:t>
            </a:r>
            <a:r>
              <a:rPr kumimoji="0" lang="en-US" sz="3100" b="0" i="0" u="none" strike="noStrike" kern="1200" cap="none" spc="0" normalizeH="0" baseline="0" noProof="0" dirty="0">
                <a:ln>
                  <a:noFill/>
                </a:ln>
                <a:solidFill>
                  <a:srgbClr val="FF0000"/>
                </a:solidFill>
                <a:effectLst/>
                <a:uLnTx/>
                <a:uFillTx/>
                <a:latin typeface="Times" charset="0"/>
                <a:ea typeface="+mn-ea"/>
                <a:cs typeface="Times" charset="0"/>
                <a:sym typeface="Times" charset="0"/>
              </a:rPr>
              <a:t> </a:t>
            </a:r>
            <a:r>
              <a:rPr kumimoji="0" lang="en-US" sz="3200" b="0" i="0" u="none" strike="noStrike" kern="1200" cap="none" spc="0" normalizeH="0" baseline="0" noProof="0" dirty="0">
                <a:ln>
                  <a:noFill/>
                </a:ln>
                <a:solidFill>
                  <a:srgbClr val="FF0000"/>
                </a:solidFill>
                <a:effectLst/>
                <a:uLnTx/>
                <a:uFillTx/>
                <a:latin typeface="Times" charset="0"/>
                <a:ea typeface="+mn-ea"/>
                <a:cs typeface="Times" charset="0"/>
                <a:sym typeface="Times" charset="0"/>
              </a:rPr>
              <a:t>X</a:t>
            </a:r>
          </a:p>
        </p:txBody>
      </p:sp>
      <p:grpSp>
        <p:nvGrpSpPr>
          <p:cNvPr id="284" name="Group 283">
            <a:extLst>
              <a:ext uri="{FF2B5EF4-FFF2-40B4-BE49-F238E27FC236}">
                <a16:creationId xmlns:a16="http://schemas.microsoft.com/office/drawing/2014/main" id="{024C2E8A-15BF-494B-86DC-493F49BBAF9B}"/>
              </a:ext>
            </a:extLst>
          </p:cNvPr>
          <p:cNvGrpSpPr/>
          <p:nvPr/>
        </p:nvGrpSpPr>
        <p:grpSpPr>
          <a:xfrm>
            <a:off x="5783283" y="3429000"/>
            <a:ext cx="3039820" cy="2243279"/>
            <a:chOff x="5727273" y="1438255"/>
            <a:chExt cx="3039820" cy="2243279"/>
          </a:xfrm>
        </p:grpSpPr>
        <p:sp>
          <p:nvSpPr>
            <p:cNvPr id="285" name="Rectangle 5">
              <a:extLst>
                <a:ext uri="{FF2B5EF4-FFF2-40B4-BE49-F238E27FC236}">
                  <a16:creationId xmlns:a16="http://schemas.microsoft.com/office/drawing/2014/main" id="{66EC0277-1B0C-A043-A183-018FE95BA4C3}"/>
                </a:ext>
              </a:extLst>
            </p:cNvPr>
            <p:cNvSpPr>
              <a:spLocks/>
            </p:cNvSpPr>
            <p:nvPr/>
          </p:nvSpPr>
          <p:spPr bwMode="auto">
            <a:xfrm>
              <a:off x="7331622" y="3435313"/>
              <a:ext cx="155132" cy="246221"/>
            </a:xfrm>
            <a:prstGeom prst="rect">
              <a:avLst/>
            </a:prstGeom>
            <a:noFill/>
            <a:ln w="12700" cap="flat">
              <a:noFill/>
              <a:miter lim="800000"/>
              <a:headEnd type="none" w="med" len="med"/>
              <a:tailEnd type="none" w="med" len="med"/>
            </a:ln>
          </p:spPr>
          <p:txBody>
            <a:bodyPr wrap="none" lIns="0" tIns="0" rIns="40622" bIns="0">
              <a:spAutoFit/>
            </a:bodyPr>
            <a:lstStyle/>
            <a:p>
              <a:pPr marL="40166" marR="0" lvl="0" indent="0" algn="l" defTabSz="45713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rial"/>
                  <a:ea typeface="+mn-ea"/>
                  <a:cs typeface="Arial"/>
                  <a:sym typeface="Arial Bold" charset="0"/>
                </a:rPr>
                <a:t>6</a:t>
              </a:r>
            </a:p>
          </p:txBody>
        </p:sp>
        <p:grpSp>
          <p:nvGrpSpPr>
            <p:cNvPr id="286" name="Group 42">
              <a:extLst>
                <a:ext uri="{FF2B5EF4-FFF2-40B4-BE49-F238E27FC236}">
                  <a16:creationId xmlns:a16="http://schemas.microsoft.com/office/drawing/2014/main" id="{B0278173-2C1F-A443-9280-D7221801810E}"/>
                </a:ext>
              </a:extLst>
            </p:cNvPr>
            <p:cNvGrpSpPr>
              <a:grpSpLocks/>
            </p:cNvGrpSpPr>
            <p:nvPr/>
          </p:nvGrpSpPr>
          <p:grpSpPr bwMode="auto">
            <a:xfrm>
              <a:off x="5834428" y="1746140"/>
              <a:ext cx="224359" cy="813717"/>
              <a:chOff x="0" y="0"/>
              <a:chExt cx="201" cy="729"/>
            </a:xfrm>
          </p:grpSpPr>
          <p:sp>
            <p:nvSpPr>
              <p:cNvPr id="333" name="Line 43">
                <a:extLst>
                  <a:ext uri="{FF2B5EF4-FFF2-40B4-BE49-F238E27FC236}">
                    <a16:creationId xmlns:a16="http://schemas.microsoft.com/office/drawing/2014/main" id="{25F53C84-D6B9-2047-8628-CE6D4E8F3947}"/>
                  </a:ext>
                </a:extLst>
              </p:cNvPr>
              <p:cNvSpPr>
                <a:spLocks noChangeShapeType="1"/>
              </p:cNvSpPr>
              <p:nvPr/>
            </p:nvSpPr>
            <p:spPr bwMode="auto">
              <a:xfrm rot="10800000" flipH="1">
                <a:off x="28" y="146"/>
                <a:ext cx="63" cy="108"/>
              </a:xfrm>
              <a:prstGeom prst="line">
                <a:avLst/>
              </a:prstGeom>
              <a:noFill/>
              <a:ln w="22225" cap="flat">
                <a:solidFill>
                  <a:schemeClr val="tx1"/>
                </a:solidFill>
                <a:prstDash val="solid"/>
                <a:round/>
                <a:headEnd type="none" w="med" len="med"/>
                <a:tailEnd type="arrow"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sp>
            <p:nvSpPr>
              <p:cNvPr id="334" name="Freeform 44">
                <a:extLst>
                  <a:ext uri="{FF2B5EF4-FFF2-40B4-BE49-F238E27FC236}">
                    <a16:creationId xmlns:a16="http://schemas.microsoft.com/office/drawing/2014/main" id="{2AD3FA4C-08B7-324C-BCC6-3BD592DCD46D}"/>
                  </a:ext>
                </a:extLst>
              </p:cNvPr>
              <p:cNvSpPr>
                <a:spLocks/>
              </p:cNvSpPr>
              <p:nvPr/>
            </p:nvSpPr>
            <p:spPr bwMode="auto">
              <a:xfrm>
                <a:off x="0" y="0"/>
                <a:ext cx="201" cy="729"/>
              </a:xfrm>
              <a:custGeom>
                <a:avLst/>
                <a:gdLst/>
                <a:ahLst/>
                <a:cxnLst>
                  <a:cxn ang="0">
                    <a:pos x="20100" y="21600"/>
                  </a:cxn>
                  <a:cxn ang="0">
                    <a:pos x="3900" y="15621"/>
                  </a:cxn>
                  <a:cxn ang="0">
                    <a:pos x="1200" y="8926"/>
                  </a:cxn>
                  <a:cxn ang="0">
                    <a:pos x="20100" y="0"/>
                  </a:cxn>
                </a:cxnLst>
                <a:rect l="0" t="0" r="r" b="b"/>
                <a:pathLst>
                  <a:path w="20100" h="21600">
                    <a:moveTo>
                      <a:pt x="20100" y="21600"/>
                    </a:moveTo>
                    <a:cubicBezTo>
                      <a:pt x="13563" y="19663"/>
                      <a:pt x="7026" y="17726"/>
                      <a:pt x="3900" y="15621"/>
                    </a:cubicBezTo>
                    <a:cubicBezTo>
                      <a:pt x="774" y="13516"/>
                      <a:pt x="-1500" y="11537"/>
                      <a:pt x="1200" y="8926"/>
                    </a:cubicBezTo>
                    <a:cubicBezTo>
                      <a:pt x="3900" y="6316"/>
                      <a:pt x="12000" y="3158"/>
                      <a:pt x="20100" y="0"/>
                    </a:cubicBezTo>
                  </a:path>
                </a:pathLst>
              </a:custGeom>
              <a:noFill/>
              <a:ln w="28575" cap="flat">
                <a:solidFill>
                  <a:schemeClr val="tx1"/>
                </a:solidFill>
                <a:prstDash val="solid"/>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grpSp>
        <p:grpSp>
          <p:nvGrpSpPr>
            <p:cNvPr id="287" name="Group 45">
              <a:extLst>
                <a:ext uri="{FF2B5EF4-FFF2-40B4-BE49-F238E27FC236}">
                  <a16:creationId xmlns:a16="http://schemas.microsoft.com/office/drawing/2014/main" id="{428A9057-954A-4641-8F16-C278DF266696}"/>
                </a:ext>
              </a:extLst>
            </p:cNvPr>
            <p:cNvGrpSpPr>
              <a:grpSpLocks/>
            </p:cNvGrpSpPr>
            <p:nvPr/>
          </p:nvGrpSpPr>
          <p:grpSpPr bwMode="auto">
            <a:xfrm rot="10800000">
              <a:off x="6096738" y="1746140"/>
              <a:ext cx="225475" cy="813717"/>
              <a:chOff x="0" y="0"/>
              <a:chExt cx="201" cy="729"/>
            </a:xfrm>
          </p:grpSpPr>
          <p:sp>
            <p:nvSpPr>
              <p:cNvPr id="331" name="Line 46">
                <a:extLst>
                  <a:ext uri="{FF2B5EF4-FFF2-40B4-BE49-F238E27FC236}">
                    <a16:creationId xmlns:a16="http://schemas.microsoft.com/office/drawing/2014/main" id="{941F32BA-7F65-F940-8AA6-A973F8A64151}"/>
                  </a:ext>
                </a:extLst>
              </p:cNvPr>
              <p:cNvSpPr>
                <a:spLocks noChangeShapeType="1"/>
              </p:cNvSpPr>
              <p:nvPr/>
            </p:nvSpPr>
            <p:spPr bwMode="auto">
              <a:xfrm rot="10800000" flipH="1">
                <a:off x="27" y="146"/>
                <a:ext cx="64" cy="108"/>
              </a:xfrm>
              <a:prstGeom prst="line">
                <a:avLst/>
              </a:prstGeom>
              <a:noFill/>
              <a:ln w="22225" cap="flat">
                <a:solidFill>
                  <a:schemeClr val="tx1"/>
                </a:solidFill>
                <a:prstDash val="solid"/>
                <a:round/>
                <a:headEnd type="none" w="med" len="med"/>
                <a:tailEnd type="arrow"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sp>
            <p:nvSpPr>
              <p:cNvPr id="332" name="Freeform 47">
                <a:extLst>
                  <a:ext uri="{FF2B5EF4-FFF2-40B4-BE49-F238E27FC236}">
                    <a16:creationId xmlns:a16="http://schemas.microsoft.com/office/drawing/2014/main" id="{81080D39-7E58-2043-AD4F-C4854B25B0EA}"/>
                  </a:ext>
                </a:extLst>
              </p:cNvPr>
              <p:cNvSpPr>
                <a:spLocks/>
              </p:cNvSpPr>
              <p:nvPr/>
            </p:nvSpPr>
            <p:spPr bwMode="auto">
              <a:xfrm>
                <a:off x="0" y="0"/>
                <a:ext cx="201" cy="729"/>
              </a:xfrm>
              <a:custGeom>
                <a:avLst/>
                <a:gdLst/>
                <a:ahLst/>
                <a:cxnLst>
                  <a:cxn ang="0">
                    <a:pos x="20100" y="21600"/>
                  </a:cxn>
                  <a:cxn ang="0">
                    <a:pos x="3900" y="15621"/>
                  </a:cxn>
                  <a:cxn ang="0">
                    <a:pos x="1200" y="8926"/>
                  </a:cxn>
                  <a:cxn ang="0">
                    <a:pos x="20100" y="0"/>
                  </a:cxn>
                </a:cxnLst>
                <a:rect l="0" t="0" r="r" b="b"/>
                <a:pathLst>
                  <a:path w="20100" h="21600">
                    <a:moveTo>
                      <a:pt x="20100" y="21600"/>
                    </a:moveTo>
                    <a:cubicBezTo>
                      <a:pt x="13563" y="19663"/>
                      <a:pt x="7026" y="17726"/>
                      <a:pt x="3900" y="15621"/>
                    </a:cubicBezTo>
                    <a:cubicBezTo>
                      <a:pt x="774" y="13516"/>
                      <a:pt x="-1500" y="11537"/>
                      <a:pt x="1200" y="8926"/>
                    </a:cubicBezTo>
                    <a:cubicBezTo>
                      <a:pt x="3900" y="6316"/>
                      <a:pt x="12000" y="3158"/>
                      <a:pt x="20100" y="0"/>
                    </a:cubicBezTo>
                  </a:path>
                </a:pathLst>
              </a:custGeom>
              <a:noFill/>
              <a:ln w="28575" cap="flat">
                <a:solidFill>
                  <a:schemeClr val="tx1"/>
                </a:solidFill>
                <a:prstDash val="solid"/>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grpSp>
        <p:grpSp>
          <p:nvGrpSpPr>
            <p:cNvPr id="288" name="Group 48">
              <a:extLst>
                <a:ext uri="{FF2B5EF4-FFF2-40B4-BE49-F238E27FC236}">
                  <a16:creationId xmlns:a16="http://schemas.microsoft.com/office/drawing/2014/main" id="{E20D0160-DDFD-3748-8F2D-81AD5EE28A3C}"/>
                </a:ext>
              </a:extLst>
            </p:cNvPr>
            <p:cNvGrpSpPr>
              <a:grpSpLocks/>
            </p:cNvGrpSpPr>
            <p:nvPr/>
          </p:nvGrpSpPr>
          <p:grpSpPr bwMode="auto">
            <a:xfrm>
              <a:off x="6058795" y="1526246"/>
              <a:ext cx="1233413" cy="209848"/>
              <a:chOff x="0" y="0"/>
              <a:chExt cx="1105" cy="187"/>
            </a:xfrm>
          </p:grpSpPr>
          <p:sp>
            <p:nvSpPr>
              <p:cNvPr id="329" name="Line 49">
                <a:extLst>
                  <a:ext uri="{FF2B5EF4-FFF2-40B4-BE49-F238E27FC236}">
                    <a16:creationId xmlns:a16="http://schemas.microsoft.com/office/drawing/2014/main" id="{8E395767-8AE1-BC4D-91D9-77A33C49DDD1}"/>
                  </a:ext>
                </a:extLst>
              </p:cNvPr>
              <p:cNvSpPr>
                <a:spLocks noChangeShapeType="1"/>
              </p:cNvSpPr>
              <p:nvPr/>
            </p:nvSpPr>
            <p:spPr bwMode="auto">
              <a:xfrm>
                <a:off x="685" y="21"/>
                <a:ext cx="120" cy="36"/>
              </a:xfrm>
              <a:prstGeom prst="line">
                <a:avLst/>
              </a:prstGeom>
              <a:noFill/>
              <a:ln w="22225" cap="flat">
                <a:solidFill>
                  <a:schemeClr val="tx1"/>
                </a:solidFill>
                <a:prstDash val="solid"/>
                <a:round/>
                <a:headEnd type="none" w="med" len="med"/>
                <a:tailEnd type="arrow"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sp>
            <p:nvSpPr>
              <p:cNvPr id="330" name="Freeform 50">
                <a:extLst>
                  <a:ext uri="{FF2B5EF4-FFF2-40B4-BE49-F238E27FC236}">
                    <a16:creationId xmlns:a16="http://schemas.microsoft.com/office/drawing/2014/main" id="{5D357A78-5545-4C4B-AB22-858B863C0541}"/>
                  </a:ext>
                </a:extLst>
              </p:cNvPr>
              <p:cNvSpPr>
                <a:spLocks/>
              </p:cNvSpPr>
              <p:nvPr/>
            </p:nvSpPr>
            <p:spPr bwMode="auto">
              <a:xfrm>
                <a:off x="0" y="0"/>
                <a:ext cx="1105" cy="187"/>
              </a:xfrm>
              <a:custGeom>
                <a:avLst/>
                <a:gdLst/>
                <a:ahLst/>
                <a:cxnLst>
                  <a:cxn ang="0">
                    <a:pos x="0" y="19978"/>
                  </a:cxn>
                  <a:cxn ang="0">
                    <a:pos x="10425" y="2"/>
                  </a:cxn>
                  <a:cxn ang="0">
                    <a:pos x="21600" y="21440"/>
                  </a:cxn>
                </a:cxnLst>
                <a:rect l="0" t="0" r="r" b="b"/>
                <a:pathLst>
                  <a:path w="21600" h="21440">
                    <a:moveTo>
                      <a:pt x="0" y="19978"/>
                    </a:moveTo>
                    <a:cubicBezTo>
                      <a:pt x="3419" y="9909"/>
                      <a:pt x="6839" y="-160"/>
                      <a:pt x="10425" y="2"/>
                    </a:cubicBezTo>
                    <a:cubicBezTo>
                      <a:pt x="14011" y="165"/>
                      <a:pt x="17792" y="10721"/>
                      <a:pt x="21600" y="21440"/>
                    </a:cubicBezTo>
                  </a:path>
                </a:pathLst>
              </a:custGeom>
              <a:noFill/>
              <a:ln w="28575" cap="flat">
                <a:solidFill>
                  <a:schemeClr val="tx1"/>
                </a:solidFill>
                <a:prstDash val="solid"/>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grpSp>
        <p:sp>
          <p:nvSpPr>
            <p:cNvPr id="289" name="Oval 51">
              <a:extLst>
                <a:ext uri="{FF2B5EF4-FFF2-40B4-BE49-F238E27FC236}">
                  <a16:creationId xmlns:a16="http://schemas.microsoft.com/office/drawing/2014/main" id="{36C2EC42-BEED-1D49-96C4-93223FEDFA65}"/>
                </a:ext>
              </a:extLst>
            </p:cNvPr>
            <p:cNvSpPr>
              <a:spLocks/>
            </p:cNvSpPr>
            <p:nvPr/>
          </p:nvSpPr>
          <p:spPr bwMode="auto">
            <a:xfrm>
              <a:off x="5982893" y="1644572"/>
              <a:ext cx="187523" cy="187523"/>
            </a:xfrm>
            <a:prstGeom prst="ellipse">
              <a:avLst/>
            </a:prstGeom>
            <a:gradFill rotWithShape="0">
              <a:gsLst>
                <a:gs pos="0">
                  <a:srgbClr val="00FF00"/>
                </a:gs>
                <a:gs pos="100000">
                  <a:srgbClr val="FF0000"/>
                </a:gs>
              </a:gsLst>
              <a:lin ang="5400000" scaled="1"/>
            </a:gradFill>
            <a:ln w="12700" cap="flat">
              <a:noFill/>
              <a:prstDash val="solid"/>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grpSp>
          <p:nvGrpSpPr>
            <p:cNvPr id="290" name="Group 52">
              <a:extLst>
                <a:ext uri="{FF2B5EF4-FFF2-40B4-BE49-F238E27FC236}">
                  <a16:creationId xmlns:a16="http://schemas.microsoft.com/office/drawing/2014/main" id="{625CA811-C03A-FB41-A3B4-515EC3C7A8A5}"/>
                </a:ext>
              </a:extLst>
            </p:cNvPr>
            <p:cNvGrpSpPr>
              <a:grpSpLocks/>
            </p:cNvGrpSpPr>
            <p:nvPr/>
          </p:nvGrpSpPr>
          <p:grpSpPr bwMode="auto">
            <a:xfrm>
              <a:off x="6068841" y="2577716"/>
              <a:ext cx="1233413" cy="830461"/>
              <a:chOff x="0" y="0"/>
              <a:chExt cx="1105" cy="743"/>
            </a:xfrm>
          </p:grpSpPr>
          <p:sp>
            <p:nvSpPr>
              <p:cNvPr id="327" name="Line 53">
                <a:extLst>
                  <a:ext uri="{FF2B5EF4-FFF2-40B4-BE49-F238E27FC236}">
                    <a16:creationId xmlns:a16="http://schemas.microsoft.com/office/drawing/2014/main" id="{DBD48904-F1BC-DF4E-ADA3-4340C348D0D9}"/>
                  </a:ext>
                </a:extLst>
              </p:cNvPr>
              <p:cNvSpPr>
                <a:spLocks noChangeShapeType="1"/>
              </p:cNvSpPr>
              <p:nvPr/>
            </p:nvSpPr>
            <p:spPr bwMode="auto">
              <a:xfrm flipH="1">
                <a:off x="189" y="462"/>
                <a:ext cx="108" cy="62"/>
              </a:xfrm>
              <a:prstGeom prst="line">
                <a:avLst/>
              </a:prstGeom>
              <a:noFill/>
              <a:ln w="22225" cap="flat">
                <a:solidFill>
                  <a:schemeClr val="tx1"/>
                </a:solidFill>
                <a:prstDash val="solid"/>
                <a:round/>
                <a:headEnd type="none" w="med" len="med"/>
                <a:tailEnd type="arrow"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sp>
            <p:nvSpPr>
              <p:cNvPr id="328" name="Freeform 54">
                <a:extLst>
                  <a:ext uri="{FF2B5EF4-FFF2-40B4-BE49-F238E27FC236}">
                    <a16:creationId xmlns:a16="http://schemas.microsoft.com/office/drawing/2014/main" id="{EBE584C0-930D-5C4E-9842-C2400B3DC336}"/>
                  </a:ext>
                </a:extLst>
              </p:cNvPr>
              <p:cNvSpPr>
                <a:spLocks/>
              </p:cNvSpPr>
              <p:nvPr/>
            </p:nvSpPr>
            <p:spPr bwMode="auto">
              <a:xfrm>
                <a:off x="0" y="0"/>
                <a:ext cx="1105" cy="743"/>
              </a:xfrm>
              <a:custGeom>
                <a:avLst/>
                <a:gdLst/>
                <a:ahLst/>
                <a:cxnLst>
                  <a:cxn ang="0">
                    <a:pos x="0" y="21228"/>
                  </a:cxn>
                  <a:cxn ang="0">
                    <a:pos x="167" y="21600"/>
                  </a:cxn>
                  <a:cxn ang="0">
                    <a:pos x="4893" y="14166"/>
                  </a:cxn>
                  <a:cxn ang="0">
                    <a:pos x="17097" y="10201"/>
                  </a:cxn>
                  <a:cxn ang="0">
                    <a:pos x="21600" y="0"/>
                  </a:cxn>
                </a:cxnLst>
                <a:rect l="0" t="0" r="r" b="b"/>
                <a:pathLst>
                  <a:path w="21600" h="21600">
                    <a:moveTo>
                      <a:pt x="0" y="21228"/>
                    </a:moveTo>
                    <a:lnTo>
                      <a:pt x="167" y="21600"/>
                    </a:lnTo>
                    <a:cubicBezTo>
                      <a:pt x="973" y="20444"/>
                      <a:pt x="2057" y="16066"/>
                      <a:pt x="4893" y="14166"/>
                    </a:cubicBezTo>
                    <a:cubicBezTo>
                      <a:pt x="7728" y="12266"/>
                      <a:pt x="14317" y="12555"/>
                      <a:pt x="17097" y="10201"/>
                    </a:cubicBezTo>
                    <a:cubicBezTo>
                      <a:pt x="19876" y="7847"/>
                      <a:pt x="20738" y="3924"/>
                      <a:pt x="21600" y="0"/>
                    </a:cubicBezTo>
                  </a:path>
                </a:pathLst>
              </a:custGeom>
              <a:noFill/>
              <a:ln w="28575" cap="flat">
                <a:solidFill>
                  <a:schemeClr val="tx1"/>
                </a:solidFill>
                <a:prstDash val="solid"/>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grpSp>
        <p:sp>
          <p:nvSpPr>
            <p:cNvPr id="291" name="Rectangle 55">
              <a:extLst>
                <a:ext uri="{FF2B5EF4-FFF2-40B4-BE49-F238E27FC236}">
                  <a16:creationId xmlns:a16="http://schemas.microsoft.com/office/drawing/2014/main" id="{C07834DD-F94B-8645-B37D-7962CA26E276}"/>
                </a:ext>
              </a:extLst>
            </p:cNvPr>
            <p:cNvSpPr>
              <a:spLocks/>
            </p:cNvSpPr>
            <p:nvPr/>
          </p:nvSpPr>
          <p:spPr bwMode="auto">
            <a:xfrm>
              <a:off x="5803366" y="1440491"/>
              <a:ext cx="155132" cy="246221"/>
            </a:xfrm>
            <a:prstGeom prst="rect">
              <a:avLst/>
            </a:prstGeom>
            <a:noFill/>
            <a:ln w="12700" cap="flat">
              <a:noFill/>
              <a:miter lim="800000"/>
              <a:headEnd type="none" w="med" len="med"/>
              <a:tailEnd type="none" w="med" len="med"/>
            </a:ln>
          </p:spPr>
          <p:txBody>
            <a:bodyPr wrap="none" lIns="0" tIns="0" rIns="40622" bIns="0">
              <a:spAutoFit/>
            </a:bodyPr>
            <a:lstStyle/>
            <a:p>
              <a:pPr marL="40166" marR="0" lvl="0" indent="0" algn="l" defTabSz="45713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rial"/>
                  <a:ea typeface="+mn-ea"/>
                  <a:cs typeface="Arial"/>
                  <a:sym typeface="Arial Bold" charset="0"/>
                </a:rPr>
                <a:t>1</a:t>
              </a:r>
            </a:p>
          </p:txBody>
        </p:sp>
        <p:sp>
          <p:nvSpPr>
            <p:cNvPr id="292" name="Rectangle 56">
              <a:extLst>
                <a:ext uri="{FF2B5EF4-FFF2-40B4-BE49-F238E27FC236}">
                  <a16:creationId xmlns:a16="http://schemas.microsoft.com/office/drawing/2014/main" id="{201EA68B-E681-5848-AF69-8C3D53A76595}"/>
                </a:ext>
              </a:extLst>
            </p:cNvPr>
            <p:cNvSpPr>
              <a:spLocks/>
            </p:cNvSpPr>
            <p:nvPr/>
          </p:nvSpPr>
          <p:spPr bwMode="auto">
            <a:xfrm>
              <a:off x="7354163" y="1438255"/>
              <a:ext cx="155132" cy="246221"/>
            </a:xfrm>
            <a:prstGeom prst="rect">
              <a:avLst/>
            </a:prstGeom>
            <a:noFill/>
            <a:ln w="12700" cap="flat">
              <a:noFill/>
              <a:miter lim="800000"/>
              <a:headEnd type="none" w="med" len="med"/>
              <a:tailEnd type="none" w="med" len="med"/>
            </a:ln>
          </p:spPr>
          <p:txBody>
            <a:bodyPr wrap="none" lIns="0" tIns="0" rIns="40622" bIns="0">
              <a:spAutoFit/>
            </a:bodyPr>
            <a:lstStyle/>
            <a:p>
              <a:pPr marL="40166" marR="0" lvl="0" indent="0" algn="l" defTabSz="45713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rial"/>
                  <a:ea typeface="+mn-ea"/>
                  <a:cs typeface="Arial"/>
                  <a:sym typeface="Arial Bold" charset="0"/>
                </a:rPr>
                <a:t>2</a:t>
              </a:r>
            </a:p>
          </p:txBody>
        </p:sp>
        <p:sp>
          <p:nvSpPr>
            <p:cNvPr id="293" name="Rectangle 57">
              <a:extLst>
                <a:ext uri="{FF2B5EF4-FFF2-40B4-BE49-F238E27FC236}">
                  <a16:creationId xmlns:a16="http://schemas.microsoft.com/office/drawing/2014/main" id="{C1575191-F77E-D24B-B7B9-91F56FD8EDB2}"/>
                </a:ext>
              </a:extLst>
            </p:cNvPr>
            <p:cNvSpPr>
              <a:spLocks/>
            </p:cNvSpPr>
            <p:nvPr/>
          </p:nvSpPr>
          <p:spPr bwMode="auto">
            <a:xfrm>
              <a:off x="5805407" y="3404832"/>
              <a:ext cx="155132" cy="246221"/>
            </a:xfrm>
            <a:prstGeom prst="rect">
              <a:avLst/>
            </a:prstGeom>
            <a:noFill/>
            <a:ln w="12700" cap="flat">
              <a:noFill/>
              <a:miter lim="800000"/>
              <a:headEnd type="none" w="med" len="med"/>
              <a:tailEnd type="none" w="med" len="med"/>
            </a:ln>
          </p:spPr>
          <p:txBody>
            <a:bodyPr wrap="none" lIns="0" tIns="0" rIns="40622" bIns="0">
              <a:spAutoFit/>
            </a:bodyPr>
            <a:lstStyle/>
            <a:p>
              <a:pPr marL="40166" marR="0" lvl="0" indent="0" algn="l" defTabSz="45713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rial"/>
                  <a:ea typeface="+mn-ea"/>
                  <a:cs typeface="Arial"/>
                  <a:sym typeface="Arial Bold" charset="0"/>
                </a:rPr>
                <a:t>3</a:t>
              </a:r>
            </a:p>
          </p:txBody>
        </p:sp>
        <p:sp>
          <p:nvSpPr>
            <p:cNvPr id="294" name="Rectangle 58">
              <a:extLst>
                <a:ext uri="{FF2B5EF4-FFF2-40B4-BE49-F238E27FC236}">
                  <a16:creationId xmlns:a16="http://schemas.microsoft.com/office/drawing/2014/main" id="{49A6FEB3-9712-8E45-8D05-0A1BA670F619}"/>
                </a:ext>
              </a:extLst>
            </p:cNvPr>
            <p:cNvSpPr>
              <a:spLocks/>
            </p:cNvSpPr>
            <p:nvPr/>
          </p:nvSpPr>
          <p:spPr bwMode="auto">
            <a:xfrm>
              <a:off x="5727273" y="2412518"/>
              <a:ext cx="155132" cy="246221"/>
            </a:xfrm>
            <a:prstGeom prst="rect">
              <a:avLst/>
            </a:prstGeom>
            <a:noFill/>
            <a:ln w="12700" cap="flat">
              <a:noFill/>
              <a:miter lim="800000"/>
              <a:headEnd type="none" w="med" len="med"/>
              <a:tailEnd type="none" w="med" len="med"/>
            </a:ln>
          </p:spPr>
          <p:txBody>
            <a:bodyPr wrap="none" lIns="0" tIns="0" rIns="40622" bIns="0">
              <a:spAutoFit/>
            </a:bodyPr>
            <a:lstStyle/>
            <a:p>
              <a:pPr marL="40166" marR="0" lvl="0" indent="0" algn="l" defTabSz="45713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rial"/>
                  <a:ea typeface="+mn-ea"/>
                  <a:cs typeface="Arial"/>
                  <a:sym typeface="Arial Bold" charset="0"/>
                </a:rPr>
                <a:t>4</a:t>
              </a:r>
            </a:p>
          </p:txBody>
        </p:sp>
        <p:sp>
          <p:nvSpPr>
            <p:cNvPr id="295" name="Rectangle 59">
              <a:extLst>
                <a:ext uri="{FF2B5EF4-FFF2-40B4-BE49-F238E27FC236}">
                  <a16:creationId xmlns:a16="http://schemas.microsoft.com/office/drawing/2014/main" id="{76134C53-7EF3-F24A-A19B-334A97B7FC4F}"/>
                </a:ext>
              </a:extLst>
            </p:cNvPr>
            <p:cNvSpPr>
              <a:spLocks/>
            </p:cNvSpPr>
            <p:nvPr/>
          </p:nvSpPr>
          <p:spPr bwMode="auto">
            <a:xfrm>
              <a:off x="7362874" y="2531186"/>
              <a:ext cx="155132" cy="246221"/>
            </a:xfrm>
            <a:prstGeom prst="rect">
              <a:avLst/>
            </a:prstGeom>
            <a:noFill/>
            <a:ln w="12700" cap="flat">
              <a:noFill/>
              <a:miter lim="800000"/>
              <a:headEnd type="none" w="med" len="med"/>
              <a:tailEnd type="none" w="med" len="med"/>
            </a:ln>
          </p:spPr>
          <p:txBody>
            <a:bodyPr wrap="none" lIns="0" tIns="0" rIns="40622" bIns="0">
              <a:spAutoFit/>
            </a:bodyPr>
            <a:lstStyle/>
            <a:p>
              <a:pPr marL="40166" marR="0" lvl="0" indent="0" algn="l" defTabSz="45713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rial"/>
                  <a:ea typeface="+mn-ea"/>
                  <a:cs typeface="Arial"/>
                  <a:sym typeface="Arial Bold" charset="0"/>
                </a:rPr>
                <a:t>7</a:t>
              </a:r>
            </a:p>
          </p:txBody>
        </p:sp>
        <p:sp>
          <p:nvSpPr>
            <p:cNvPr id="296" name="Oval 60">
              <a:extLst>
                <a:ext uri="{FF2B5EF4-FFF2-40B4-BE49-F238E27FC236}">
                  <a16:creationId xmlns:a16="http://schemas.microsoft.com/office/drawing/2014/main" id="{B63A5D0D-B079-C342-B03E-7F01A96084F3}"/>
                </a:ext>
              </a:extLst>
            </p:cNvPr>
            <p:cNvSpPr>
              <a:spLocks/>
            </p:cNvSpPr>
            <p:nvPr/>
          </p:nvSpPr>
          <p:spPr bwMode="auto">
            <a:xfrm>
              <a:off x="7201795" y="2483963"/>
              <a:ext cx="187523" cy="187523"/>
            </a:xfrm>
            <a:prstGeom prst="ellipse">
              <a:avLst/>
            </a:prstGeom>
            <a:solidFill>
              <a:srgbClr val="000000"/>
            </a:solidFill>
            <a:ln w="12700" cap="flat">
              <a:noFill/>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sp>
          <p:nvSpPr>
            <p:cNvPr id="297" name="Oval 61">
              <a:extLst>
                <a:ext uri="{FF2B5EF4-FFF2-40B4-BE49-F238E27FC236}">
                  <a16:creationId xmlns:a16="http://schemas.microsoft.com/office/drawing/2014/main" id="{2D103368-D0BB-9842-8B73-007F123CE52F}"/>
                </a:ext>
              </a:extLst>
            </p:cNvPr>
            <p:cNvSpPr>
              <a:spLocks/>
            </p:cNvSpPr>
            <p:nvPr/>
          </p:nvSpPr>
          <p:spPr bwMode="auto">
            <a:xfrm>
              <a:off x="8421814" y="2483963"/>
              <a:ext cx="187523" cy="187523"/>
            </a:xfrm>
            <a:prstGeom prst="ellipse">
              <a:avLst/>
            </a:prstGeom>
            <a:solidFill>
              <a:srgbClr val="000000"/>
            </a:solidFill>
            <a:ln w="12700" cap="flat">
              <a:noFill/>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grpSp>
          <p:nvGrpSpPr>
            <p:cNvPr id="298" name="Group 62">
              <a:extLst>
                <a:ext uri="{FF2B5EF4-FFF2-40B4-BE49-F238E27FC236}">
                  <a16:creationId xmlns:a16="http://schemas.microsoft.com/office/drawing/2014/main" id="{BEF93F06-A17B-3F43-883B-77DC33CBBA47}"/>
                </a:ext>
              </a:extLst>
            </p:cNvPr>
            <p:cNvGrpSpPr>
              <a:grpSpLocks/>
            </p:cNvGrpSpPr>
            <p:nvPr/>
          </p:nvGrpSpPr>
          <p:grpSpPr bwMode="auto">
            <a:xfrm>
              <a:off x="7316765" y="2377916"/>
              <a:ext cx="1233413" cy="208731"/>
              <a:chOff x="0" y="0"/>
              <a:chExt cx="1105" cy="187"/>
            </a:xfrm>
          </p:grpSpPr>
          <p:sp>
            <p:nvSpPr>
              <p:cNvPr id="325" name="Line 63">
                <a:extLst>
                  <a:ext uri="{FF2B5EF4-FFF2-40B4-BE49-F238E27FC236}">
                    <a16:creationId xmlns:a16="http://schemas.microsoft.com/office/drawing/2014/main" id="{60670F61-252E-C14A-A556-DBE1C828C8C2}"/>
                  </a:ext>
                </a:extLst>
              </p:cNvPr>
              <p:cNvSpPr>
                <a:spLocks noChangeShapeType="1"/>
              </p:cNvSpPr>
              <p:nvPr/>
            </p:nvSpPr>
            <p:spPr bwMode="auto">
              <a:xfrm>
                <a:off x="685" y="21"/>
                <a:ext cx="120" cy="36"/>
              </a:xfrm>
              <a:prstGeom prst="line">
                <a:avLst/>
              </a:prstGeom>
              <a:noFill/>
              <a:ln w="22225" cap="flat">
                <a:solidFill>
                  <a:schemeClr val="tx1"/>
                </a:solidFill>
                <a:prstDash val="solid"/>
                <a:round/>
                <a:headEnd type="none" w="med" len="med"/>
                <a:tailEnd type="arrow"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sp>
            <p:nvSpPr>
              <p:cNvPr id="326" name="Freeform 64">
                <a:extLst>
                  <a:ext uri="{FF2B5EF4-FFF2-40B4-BE49-F238E27FC236}">
                    <a16:creationId xmlns:a16="http://schemas.microsoft.com/office/drawing/2014/main" id="{052CD004-31C6-8C42-95E5-12BF0A17D0A1}"/>
                  </a:ext>
                </a:extLst>
              </p:cNvPr>
              <p:cNvSpPr>
                <a:spLocks/>
              </p:cNvSpPr>
              <p:nvPr/>
            </p:nvSpPr>
            <p:spPr bwMode="auto">
              <a:xfrm>
                <a:off x="0" y="0"/>
                <a:ext cx="1105" cy="187"/>
              </a:xfrm>
              <a:custGeom>
                <a:avLst/>
                <a:gdLst/>
                <a:ahLst/>
                <a:cxnLst>
                  <a:cxn ang="0">
                    <a:pos x="0" y="19978"/>
                  </a:cxn>
                  <a:cxn ang="0">
                    <a:pos x="10425" y="2"/>
                  </a:cxn>
                  <a:cxn ang="0">
                    <a:pos x="21600" y="21440"/>
                  </a:cxn>
                </a:cxnLst>
                <a:rect l="0" t="0" r="r" b="b"/>
                <a:pathLst>
                  <a:path w="21600" h="21440">
                    <a:moveTo>
                      <a:pt x="0" y="19978"/>
                    </a:moveTo>
                    <a:cubicBezTo>
                      <a:pt x="3419" y="9909"/>
                      <a:pt x="6839" y="-160"/>
                      <a:pt x="10425" y="2"/>
                    </a:cubicBezTo>
                    <a:cubicBezTo>
                      <a:pt x="14011" y="165"/>
                      <a:pt x="17792" y="10721"/>
                      <a:pt x="21600" y="21440"/>
                    </a:cubicBezTo>
                  </a:path>
                </a:pathLst>
              </a:custGeom>
              <a:noFill/>
              <a:ln w="28575" cap="flat">
                <a:solidFill>
                  <a:schemeClr val="tx1"/>
                </a:solidFill>
                <a:prstDash val="solid"/>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grpSp>
        <p:grpSp>
          <p:nvGrpSpPr>
            <p:cNvPr id="299" name="Group 65">
              <a:extLst>
                <a:ext uri="{FF2B5EF4-FFF2-40B4-BE49-F238E27FC236}">
                  <a16:creationId xmlns:a16="http://schemas.microsoft.com/office/drawing/2014/main" id="{109DD2A3-5797-E14B-93E2-B48B6344F0F8}"/>
                </a:ext>
              </a:extLst>
            </p:cNvPr>
            <p:cNvGrpSpPr>
              <a:grpSpLocks/>
            </p:cNvGrpSpPr>
            <p:nvPr/>
          </p:nvGrpSpPr>
          <p:grpSpPr bwMode="auto">
            <a:xfrm>
              <a:off x="6072190" y="3221770"/>
              <a:ext cx="1233413" cy="209848"/>
              <a:chOff x="0" y="0"/>
              <a:chExt cx="1105" cy="187"/>
            </a:xfrm>
          </p:grpSpPr>
          <p:sp>
            <p:nvSpPr>
              <p:cNvPr id="323" name="Line 66">
                <a:extLst>
                  <a:ext uri="{FF2B5EF4-FFF2-40B4-BE49-F238E27FC236}">
                    <a16:creationId xmlns:a16="http://schemas.microsoft.com/office/drawing/2014/main" id="{1F2B5E63-D64B-7B47-8576-5ACF3B01821D}"/>
                  </a:ext>
                </a:extLst>
              </p:cNvPr>
              <p:cNvSpPr>
                <a:spLocks noChangeShapeType="1"/>
              </p:cNvSpPr>
              <p:nvPr/>
            </p:nvSpPr>
            <p:spPr bwMode="auto">
              <a:xfrm>
                <a:off x="685" y="21"/>
                <a:ext cx="120" cy="36"/>
              </a:xfrm>
              <a:prstGeom prst="line">
                <a:avLst/>
              </a:prstGeom>
              <a:noFill/>
              <a:ln w="22225" cap="flat">
                <a:solidFill>
                  <a:schemeClr val="tx1"/>
                </a:solidFill>
                <a:prstDash val="solid"/>
                <a:round/>
                <a:headEnd type="none" w="med" len="med"/>
                <a:tailEnd type="arrow"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sp>
            <p:nvSpPr>
              <p:cNvPr id="324" name="Freeform 67">
                <a:extLst>
                  <a:ext uri="{FF2B5EF4-FFF2-40B4-BE49-F238E27FC236}">
                    <a16:creationId xmlns:a16="http://schemas.microsoft.com/office/drawing/2014/main" id="{269B5615-E4DE-7249-9297-8B6E8FC21B5D}"/>
                  </a:ext>
                </a:extLst>
              </p:cNvPr>
              <p:cNvSpPr>
                <a:spLocks/>
              </p:cNvSpPr>
              <p:nvPr/>
            </p:nvSpPr>
            <p:spPr bwMode="auto">
              <a:xfrm>
                <a:off x="0" y="0"/>
                <a:ext cx="1105" cy="187"/>
              </a:xfrm>
              <a:custGeom>
                <a:avLst/>
                <a:gdLst/>
                <a:ahLst/>
                <a:cxnLst>
                  <a:cxn ang="0">
                    <a:pos x="0" y="19978"/>
                  </a:cxn>
                  <a:cxn ang="0">
                    <a:pos x="10425" y="2"/>
                  </a:cxn>
                  <a:cxn ang="0">
                    <a:pos x="21600" y="21440"/>
                  </a:cxn>
                </a:cxnLst>
                <a:rect l="0" t="0" r="r" b="b"/>
                <a:pathLst>
                  <a:path w="21600" h="21440">
                    <a:moveTo>
                      <a:pt x="0" y="19978"/>
                    </a:moveTo>
                    <a:cubicBezTo>
                      <a:pt x="3419" y="9909"/>
                      <a:pt x="6839" y="-160"/>
                      <a:pt x="10425" y="2"/>
                    </a:cubicBezTo>
                    <a:cubicBezTo>
                      <a:pt x="14011" y="165"/>
                      <a:pt x="17792" y="10721"/>
                      <a:pt x="21600" y="21440"/>
                    </a:cubicBezTo>
                  </a:path>
                </a:pathLst>
              </a:custGeom>
              <a:noFill/>
              <a:ln w="28575" cap="flat">
                <a:solidFill>
                  <a:schemeClr val="tx1"/>
                </a:solidFill>
                <a:prstDash val="solid"/>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grpSp>
        <p:grpSp>
          <p:nvGrpSpPr>
            <p:cNvPr id="300" name="Group 68">
              <a:extLst>
                <a:ext uri="{FF2B5EF4-FFF2-40B4-BE49-F238E27FC236}">
                  <a16:creationId xmlns:a16="http://schemas.microsoft.com/office/drawing/2014/main" id="{036BA936-64E7-7047-9B43-1AB158F116DD}"/>
                </a:ext>
              </a:extLst>
            </p:cNvPr>
            <p:cNvGrpSpPr>
              <a:grpSpLocks/>
            </p:cNvGrpSpPr>
            <p:nvPr/>
          </p:nvGrpSpPr>
          <p:grpSpPr bwMode="auto">
            <a:xfrm rot="10800000">
              <a:off x="6053214" y="3430503"/>
              <a:ext cx="1233413" cy="208732"/>
              <a:chOff x="0" y="0"/>
              <a:chExt cx="1105" cy="187"/>
            </a:xfrm>
          </p:grpSpPr>
          <p:sp>
            <p:nvSpPr>
              <p:cNvPr id="321" name="Line 69">
                <a:extLst>
                  <a:ext uri="{FF2B5EF4-FFF2-40B4-BE49-F238E27FC236}">
                    <a16:creationId xmlns:a16="http://schemas.microsoft.com/office/drawing/2014/main" id="{51971FD5-D11F-7F47-A9F7-FDA08344C7B3}"/>
                  </a:ext>
                </a:extLst>
              </p:cNvPr>
              <p:cNvSpPr>
                <a:spLocks noChangeShapeType="1"/>
              </p:cNvSpPr>
              <p:nvPr/>
            </p:nvSpPr>
            <p:spPr bwMode="auto">
              <a:xfrm>
                <a:off x="685" y="21"/>
                <a:ext cx="120" cy="36"/>
              </a:xfrm>
              <a:prstGeom prst="line">
                <a:avLst/>
              </a:prstGeom>
              <a:noFill/>
              <a:ln w="22225" cap="flat">
                <a:solidFill>
                  <a:schemeClr val="tx1"/>
                </a:solidFill>
                <a:prstDash val="solid"/>
                <a:round/>
                <a:headEnd type="none" w="med" len="med"/>
                <a:tailEnd type="arrow"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sp>
            <p:nvSpPr>
              <p:cNvPr id="322" name="Freeform 70">
                <a:extLst>
                  <a:ext uri="{FF2B5EF4-FFF2-40B4-BE49-F238E27FC236}">
                    <a16:creationId xmlns:a16="http://schemas.microsoft.com/office/drawing/2014/main" id="{59774933-8153-E843-AE3F-E63265F5EC9F}"/>
                  </a:ext>
                </a:extLst>
              </p:cNvPr>
              <p:cNvSpPr>
                <a:spLocks/>
              </p:cNvSpPr>
              <p:nvPr/>
            </p:nvSpPr>
            <p:spPr bwMode="auto">
              <a:xfrm>
                <a:off x="0" y="0"/>
                <a:ext cx="1105" cy="187"/>
              </a:xfrm>
              <a:custGeom>
                <a:avLst/>
                <a:gdLst/>
                <a:ahLst/>
                <a:cxnLst>
                  <a:cxn ang="0">
                    <a:pos x="0" y="19978"/>
                  </a:cxn>
                  <a:cxn ang="0">
                    <a:pos x="10425" y="2"/>
                  </a:cxn>
                  <a:cxn ang="0">
                    <a:pos x="21600" y="21440"/>
                  </a:cxn>
                </a:cxnLst>
                <a:rect l="0" t="0" r="r" b="b"/>
                <a:pathLst>
                  <a:path w="21600" h="21440">
                    <a:moveTo>
                      <a:pt x="0" y="19978"/>
                    </a:moveTo>
                    <a:cubicBezTo>
                      <a:pt x="3419" y="9909"/>
                      <a:pt x="6839" y="-160"/>
                      <a:pt x="10425" y="2"/>
                    </a:cubicBezTo>
                    <a:cubicBezTo>
                      <a:pt x="14011" y="165"/>
                      <a:pt x="17792" y="10721"/>
                      <a:pt x="21600" y="21440"/>
                    </a:cubicBezTo>
                  </a:path>
                </a:pathLst>
              </a:custGeom>
              <a:noFill/>
              <a:ln w="28575" cap="flat">
                <a:solidFill>
                  <a:schemeClr val="tx1"/>
                </a:solidFill>
                <a:prstDash val="solid"/>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grpSp>
        <p:grpSp>
          <p:nvGrpSpPr>
            <p:cNvPr id="301" name="Group 71">
              <a:extLst>
                <a:ext uri="{FF2B5EF4-FFF2-40B4-BE49-F238E27FC236}">
                  <a16:creationId xmlns:a16="http://schemas.microsoft.com/office/drawing/2014/main" id="{6E39070C-828C-854B-A6FB-71FB3EE0686F}"/>
                </a:ext>
              </a:extLst>
            </p:cNvPr>
            <p:cNvGrpSpPr>
              <a:grpSpLocks/>
            </p:cNvGrpSpPr>
            <p:nvPr/>
          </p:nvGrpSpPr>
          <p:grpSpPr bwMode="auto">
            <a:xfrm rot="10800000">
              <a:off x="6077771" y="2578833"/>
              <a:ext cx="1233413" cy="209848"/>
              <a:chOff x="0" y="0"/>
              <a:chExt cx="1105" cy="187"/>
            </a:xfrm>
          </p:grpSpPr>
          <p:sp>
            <p:nvSpPr>
              <p:cNvPr id="319" name="Line 72">
                <a:extLst>
                  <a:ext uri="{FF2B5EF4-FFF2-40B4-BE49-F238E27FC236}">
                    <a16:creationId xmlns:a16="http://schemas.microsoft.com/office/drawing/2014/main" id="{01A55C24-7DF1-F84C-83C5-3E0CDEDE2CBF}"/>
                  </a:ext>
                </a:extLst>
              </p:cNvPr>
              <p:cNvSpPr>
                <a:spLocks noChangeShapeType="1"/>
              </p:cNvSpPr>
              <p:nvPr/>
            </p:nvSpPr>
            <p:spPr bwMode="auto">
              <a:xfrm>
                <a:off x="685" y="21"/>
                <a:ext cx="120" cy="36"/>
              </a:xfrm>
              <a:prstGeom prst="line">
                <a:avLst/>
              </a:prstGeom>
              <a:noFill/>
              <a:ln w="22225" cap="flat">
                <a:solidFill>
                  <a:schemeClr val="tx1"/>
                </a:solidFill>
                <a:prstDash val="solid"/>
                <a:round/>
                <a:headEnd type="none" w="med" len="med"/>
                <a:tailEnd type="arrow"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sp>
            <p:nvSpPr>
              <p:cNvPr id="320" name="Freeform 73">
                <a:extLst>
                  <a:ext uri="{FF2B5EF4-FFF2-40B4-BE49-F238E27FC236}">
                    <a16:creationId xmlns:a16="http://schemas.microsoft.com/office/drawing/2014/main" id="{BB43D233-9F97-1249-BDD7-281EFB428803}"/>
                  </a:ext>
                </a:extLst>
              </p:cNvPr>
              <p:cNvSpPr>
                <a:spLocks/>
              </p:cNvSpPr>
              <p:nvPr/>
            </p:nvSpPr>
            <p:spPr bwMode="auto">
              <a:xfrm>
                <a:off x="0" y="0"/>
                <a:ext cx="1105" cy="187"/>
              </a:xfrm>
              <a:custGeom>
                <a:avLst/>
                <a:gdLst/>
                <a:ahLst/>
                <a:cxnLst>
                  <a:cxn ang="0">
                    <a:pos x="0" y="19978"/>
                  </a:cxn>
                  <a:cxn ang="0">
                    <a:pos x="10425" y="2"/>
                  </a:cxn>
                  <a:cxn ang="0">
                    <a:pos x="21600" y="21440"/>
                  </a:cxn>
                </a:cxnLst>
                <a:rect l="0" t="0" r="r" b="b"/>
                <a:pathLst>
                  <a:path w="21600" h="21440">
                    <a:moveTo>
                      <a:pt x="0" y="19978"/>
                    </a:moveTo>
                    <a:cubicBezTo>
                      <a:pt x="3419" y="9909"/>
                      <a:pt x="6839" y="-160"/>
                      <a:pt x="10425" y="2"/>
                    </a:cubicBezTo>
                    <a:cubicBezTo>
                      <a:pt x="14011" y="165"/>
                      <a:pt x="17792" y="10721"/>
                      <a:pt x="21600" y="21440"/>
                    </a:cubicBezTo>
                  </a:path>
                </a:pathLst>
              </a:custGeom>
              <a:noFill/>
              <a:ln w="28575" cap="flat">
                <a:solidFill>
                  <a:schemeClr val="tx1"/>
                </a:solidFill>
                <a:prstDash val="solid"/>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grpSp>
        <p:grpSp>
          <p:nvGrpSpPr>
            <p:cNvPr id="302" name="Group 74">
              <a:extLst>
                <a:ext uri="{FF2B5EF4-FFF2-40B4-BE49-F238E27FC236}">
                  <a16:creationId xmlns:a16="http://schemas.microsoft.com/office/drawing/2014/main" id="{1A5B7E70-9BB5-DE4B-BD06-08E6DB843897}"/>
                </a:ext>
              </a:extLst>
            </p:cNvPr>
            <p:cNvGrpSpPr>
              <a:grpSpLocks/>
            </p:cNvGrpSpPr>
            <p:nvPr/>
          </p:nvGrpSpPr>
          <p:grpSpPr bwMode="auto">
            <a:xfrm rot="10800000" flipH="1">
              <a:off x="5827731" y="2608971"/>
              <a:ext cx="225475" cy="814834"/>
              <a:chOff x="0" y="0"/>
              <a:chExt cx="201" cy="729"/>
            </a:xfrm>
          </p:grpSpPr>
          <p:sp>
            <p:nvSpPr>
              <p:cNvPr id="317" name="Line 75">
                <a:extLst>
                  <a:ext uri="{FF2B5EF4-FFF2-40B4-BE49-F238E27FC236}">
                    <a16:creationId xmlns:a16="http://schemas.microsoft.com/office/drawing/2014/main" id="{E3E92902-436D-254D-9729-4FF164613317}"/>
                  </a:ext>
                </a:extLst>
              </p:cNvPr>
              <p:cNvSpPr>
                <a:spLocks noChangeShapeType="1"/>
              </p:cNvSpPr>
              <p:nvPr/>
            </p:nvSpPr>
            <p:spPr bwMode="auto">
              <a:xfrm rot="10800000" flipH="1">
                <a:off x="28" y="146"/>
                <a:ext cx="63" cy="108"/>
              </a:xfrm>
              <a:prstGeom prst="line">
                <a:avLst/>
              </a:prstGeom>
              <a:noFill/>
              <a:ln w="22225" cap="flat">
                <a:solidFill>
                  <a:schemeClr val="tx1"/>
                </a:solidFill>
                <a:prstDash val="solid"/>
                <a:round/>
                <a:headEnd type="none" w="med" len="med"/>
                <a:tailEnd type="arrow"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sp>
            <p:nvSpPr>
              <p:cNvPr id="318" name="Freeform 76">
                <a:extLst>
                  <a:ext uri="{FF2B5EF4-FFF2-40B4-BE49-F238E27FC236}">
                    <a16:creationId xmlns:a16="http://schemas.microsoft.com/office/drawing/2014/main" id="{2CCE6444-3FAD-284C-ABDA-2F113D065D66}"/>
                  </a:ext>
                </a:extLst>
              </p:cNvPr>
              <p:cNvSpPr>
                <a:spLocks/>
              </p:cNvSpPr>
              <p:nvPr/>
            </p:nvSpPr>
            <p:spPr bwMode="auto">
              <a:xfrm>
                <a:off x="0" y="0"/>
                <a:ext cx="201" cy="729"/>
              </a:xfrm>
              <a:custGeom>
                <a:avLst/>
                <a:gdLst/>
                <a:ahLst/>
                <a:cxnLst>
                  <a:cxn ang="0">
                    <a:pos x="20100" y="21600"/>
                  </a:cxn>
                  <a:cxn ang="0">
                    <a:pos x="3900" y="15621"/>
                  </a:cxn>
                  <a:cxn ang="0">
                    <a:pos x="1200" y="8926"/>
                  </a:cxn>
                  <a:cxn ang="0">
                    <a:pos x="20100" y="0"/>
                  </a:cxn>
                </a:cxnLst>
                <a:rect l="0" t="0" r="r" b="b"/>
                <a:pathLst>
                  <a:path w="20100" h="21600">
                    <a:moveTo>
                      <a:pt x="20100" y="21600"/>
                    </a:moveTo>
                    <a:cubicBezTo>
                      <a:pt x="13563" y="19663"/>
                      <a:pt x="7026" y="17726"/>
                      <a:pt x="3900" y="15621"/>
                    </a:cubicBezTo>
                    <a:cubicBezTo>
                      <a:pt x="774" y="13516"/>
                      <a:pt x="-1500" y="11537"/>
                      <a:pt x="1200" y="8926"/>
                    </a:cubicBezTo>
                    <a:cubicBezTo>
                      <a:pt x="3900" y="6316"/>
                      <a:pt x="12000" y="3158"/>
                      <a:pt x="20100" y="0"/>
                    </a:cubicBezTo>
                  </a:path>
                </a:pathLst>
              </a:custGeom>
              <a:noFill/>
              <a:ln w="28575" cap="flat">
                <a:solidFill>
                  <a:schemeClr val="tx1"/>
                </a:solidFill>
                <a:prstDash val="solid"/>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grpSp>
        <p:grpSp>
          <p:nvGrpSpPr>
            <p:cNvPr id="303" name="Group 77">
              <a:extLst>
                <a:ext uri="{FF2B5EF4-FFF2-40B4-BE49-F238E27FC236}">
                  <a16:creationId xmlns:a16="http://schemas.microsoft.com/office/drawing/2014/main" id="{F859AD25-0C11-3445-8EFB-521995F73696}"/>
                </a:ext>
              </a:extLst>
            </p:cNvPr>
            <p:cNvGrpSpPr>
              <a:grpSpLocks/>
            </p:cNvGrpSpPr>
            <p:nvPr/>
          </p:nvGrpSpPr>
          <p:grpSpPr bwMode="auto">
            <a:xfrm rot="10800000">
              <a:off x="7303363" y="1746140"/>
              <a:ext cx="225475" cy="813717"/>
              <a:chOff x="0" y="0"/>
              <a:chExt cx="201" cy="729"/>
            </a:xfrm>
          </p:grpSpPr>
          <p:sp>
            <p:nvSpPr>
              <p:cNvPr id="315" name="Line 78">
                <a:extLst>
                  <a:ext uri="{FF2B5EF4-FFF2-40B4-BE49-F238E27FC236}">
                    <a16:creationId xmlns:a16="http://schemas.microsoft.com/office/drawing/2014/main" id="{715D9ADE-161A-4848-AA39-C6C0BE9A5D1F}"/>
                  </a:ext>
                </a:extLst>
              </p:cNvPr>
              <p:cNvSpPr>
                <a:spLocks noChangeShapeType="1"/>
              </p:cNvSpPr>
              <p:nvPr/>
            </p:nvSpPr>
            <p:spPr bwMode="auto">
              <a:xfrm rot="10800000" flipH="1">
                <a:off x="27" y="146"/>
                <a:ext cx="64" cy="108"/>
              </a:xfrm>
              <a:prstGeom prst="line">
                <a:avLst/>
              </a:prstGeom>
              <a:noFill/>
              <a:ln w="22225" cap="flat">
                <a:solidFill>
                  <a:schemeClr val="tx1"/>
                </a:solidFill>
                <a:prstDash val="solid"/>
                <a:round/>
                <a:headEnd type="none" w="med" len="med"/>
                <a:tailEnd type="arrow"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sp>
            <p:nvSpPr>
              <p:cNvPr id="316" name="Freeform 79">
                <a:extLst>
                  <a:ext uri="{FF2B5EF4-FFF2-40B4-BE49-F238E27FC236}">
                    <a16:creationId xmlns:a16="http://schemas.microsoft.com/office/drawing/2014/main" id="{7C875DDE-09FD-D049-92BC-2AAA07E946A9}"/>
                  </a:ext>
                </a:extLst>
              </p:cNvPr>
              <p:cNvSpPr>
                <a:spLocks/>
              </p:cNvSpPr>
              <p:nvPr/>
            </p:nvSpPr>
            <p:spPr bwMode="auto">
              <a:xfrm>
                <a:off x="0" y="0"/>
                <a:ext cx="201" cy="729"/>
              </a:xfrm>
              <a:custGeom>
                <a:avLst/>
                <a:gdLst/>
                <a:ahLst/>
                <a:cxnLst>
                  <a:cxn ang="0">
                    <a:pos x="20100" y="21600"/>
                  </a:cxn>
                  <a:cxn ang="0">
                    <a:pos x="3900" y="15621"/>
                  </a:cxn>
                  <a:cxn ang="0">
                    <a:pos x="1200" y="8926"/>
                  </a:cxn>
                  <a:cxn ang="0">
                    <a:pos x="20100" y="0"/>
                  </a:cxn>
                </a:cxnLst>
                <a:rect l="0" t="0" r="r" b="b"/>
                <a:pathLst>
                  <a:path w="20100" h="21600">
                    <a:moveTo>
                      <a:pt x="20100" y="21600"/>
                    </a:moveTo>
                    <a:cubicBezTo>
                      <a:pt x="13563" y="19663"/>
                      <a:pt x="7026" y="17726"/>
                      <a:pt x="3900" y="15621"/>
                    </a:cubicBezTo>
                    <a:cubicBezTo>
                      <a:pt x="774" y="13516"/>
                      <a:pt x="-1500" y="11537"/>
                      <a:pt x="1200" y="8926"/>
                    </a:cubicBezTo>
                    <a:cubicBezTo>
                      <a:pt x="3900" y="6316"/>
                      <a:pt x="12000" y="3158"/>
                      <a:pt x="20100" y="0"/>
                    </a:cubicBezTo>
                  </a:path>
                </a:pathLst>
              </a:custGeom>
              <a:noFill/>
              <a:ln w="28575" cap="flat">
                <a:solidFill>
                  <a:schemeClr val="tx1"/>
                </a:solidFill>
                <a:prstDash val="solid"/>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grpSp>
        <p:grpSp>
          <p:nvGrpSpPr>
            <p:cNvPr id="304" name="Group 80">
              <a:extLst>
                <a:ext uri="{FF2B5EF4-FFF2-40B4-BE49-F238E27FC236}">
                  <a16:creationId xmlns:a16="http://schemas.microsoft.com/office/drawing/2014/main" id="{0E662249-0A2A-014F-BB5E-765ACAF6B60F}"/>
                </a:ext>
              </a:extLst>
            </p:cNvPr>
            <p:cNvGrpSpPr>
              <a:grpSpLocks/>
            </p:cNvGrpSpPr>
            <p:nvPr/>
          </p:nvGrpSpPr>
          <p:grpSpPr bwMode="auto">
            <a:xfrm>
              <a:off x="7292200" y="2567679"/>
              <a:ext cx="1213322" cy="862831"/>
              <a:chOff x="0" y="0"/>
              <a:chExt cx="1086" cy="772"/>
            </a:xfrm>
          </p:grpSpPr>
          <p:sp>
            <p:nvSpPr>
              <p:cNvPr id="313" name="Line 81">
                <a:extLst>
                  <a:ext uri="{FF2B5EF4-FFF2-40B4-BE49-F238E27FC236}">
                    <a16:creationId xmlns:a16="http://schemas.microsoft.com/office/drawing/2014/main" id="{5A592FE8-B063-8945-B8A4-C97D1CA2FB5B}"/>
                  </a:ext>
                </a:extLst>
              </p:cNvPr>
              <p:cNvSpPr>
                <a:spLocks noChangeShapeType="1"/>
              </p:cNvSpPr>
              <p:nvPr/>
            </p:nvSpPr>
            <p:spPr bwMode="auto">
              <a:xfrm flipH="1">
                <a:off x="358" y="649"/>
                <a:ext cx="119" cy="40"/>
              </a:xfrm>
              <a:prstGeom prst="line">
                <a:avLst/>
              </a:prstGeom>
              <a:noFill/>
              <a:ln w="22225" cap="flat">
                <a:solidFill>
                  <a:schemeClr val="tx1"/>
                </a:solidFill>
                <a:prstDash val="solid"/>
                <a:round/>
                <a:headEnd type="none" w="med" len="med"/>
                <a:tailEnd type="arrow"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sp>
            <p:nvSpPr>
              <p:cNvPr id="314" name="Freeform 82">
                <a:extLst>
                  <a:ext uri="{FF2B5EF4-FFF2-40B4-BE49-F238E27FC236}">
                    <a16:creationId xmlns:a16="http://schemas.microsoft.com/office/drawing/2014/main" id="{ED5107C4-BC3F-D940-90E3-749DB6B1324B}"/>
                  </a:ext>
                </a:extLst>
              </p:cNvPr>
              <p:cNvSpPr>
                <a:spLocks/>
              </p:cNvSpPr>
              <p:nvPr/>
            </p:nvSpPr>
            <p:spPr bwMode="auto">
              <a:xfrm>
                <a:off x="0" y="0"/>
                <a:ext cx="1086" cy="772"/>
              </a:xfrm>
              <a:custGeom>
                <a:avLst/>
                <a:gdLst/>
                <a:ahLst/>
                <a:cxnLst>
                  <a:cxn ang="0">
                    <a:pos x="21289" y="0"/>
                  </a:cxn>
                  <a:cxn ang="0">
                    <a:pos x="21600" y="557"/>
                  </a:cxn>
                  <a:cxn ang="0">
                    <a:pos x="13712" y="15116"/>
                  </a:cxn>
                  <a:cxn ang="0">
                    <a:pos x="0" y="21600"/>
                  </a:cxn>
                </a:cxnLst>
                <a:rect l="0" t="0" r="r" b="b"/>
                <a:pathLst>
                  <a:path w="21600" h="21600">
                    <a:moveTo>
                      <a:pt x="21289" y="0"/>
                    </a:moveTo>
                    <a:lnTo>
                      <a:pt x="21600" y="557"/>
                    </a:lnTo>
                    <a:cubicBezTo>
                      <a:pt x="20328" y="3063"/>
                      <a:pt x="17303" y="11615"/>
                      <a:pt x="13712" y="15116"/>
                    </a:cubicBezTo>
                    <a:cubicBezTo>
                      <a:pt x="10121" y="18617"/>
                      <a:pt x="5061" y="20088"/>
                      <a:pt x="0" y="21600"/>
                    </a:cubicBezTo>
                  </a:path>
                </a:pathLst>
              </a:custGeom>
              <a:noFill/>
              <a:ln w="28575" cap="flat">
                <a:solidFill>
                  <a:schemeClr val="tx1"/>
                </a:solidFill>
                <a:prstDash val="solid"/>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grpSp>
        <p:grpSp>
          <p:nvGrpSpPr>
            <p:cNvPr id="305" name="Group 83">
              <a:extLst>
                <a:ext uri="{FF2B5EF4-FFF2-40B4-BE49-F238E27FC236}">
                  <a16:creationId xmlns:a16="http://schemas.microsoft.com/office/drawing/2014/main" id="{7BF92B68-9FBB-0449-9466-121ECFEA7A1E}"/>
                </a:ext>
              </a:extLst>
            </p:cNvPr>
            <p:cNvGrpSpPr>
              <a:grpSpLocks/>
            </p:cNvGrpSpPr>
            <p:nvPr/>
          </p:nvGrpSpPr>
          <p:grpSpPr bwMode="auto">
            <a:xfrm>
              <a:off x="7325686" y="1750604"/>
              <a:ext cx="1213322" cy="861715"/>
              <a:chOff x="0" y="0"/>
              <a:chExt cx="1086" cy="772"/>
            </a:xfrm>
          </p:grpSpPr>
          <p:sp>
            <p:nvSpPr>
              <p:cNvPr id="311" name="Line 84">
                <a:extLst>
                  <a:ext uri="{FF2B5EF4-FFF2-40B4-BE49-F238E27FC236}">
                    <a16:creationId xmlns:a16="http://schemas.microsoft.com/office/drawing/2014/main" id="{FA271978-88AD-4649-BE14-9CC1CE320A76}"/>
                  </a:ext>
                </a:extLst>
              </p:cNvPr>
              <p:cNvSpPr>
                <a:spLocks noChangeShapeType="1"/>
              </p:cNvSpPr>
              <p:nvPr/>
            </p:nvSpPr>
            <p:spPr bwMode="auto">
              <a:xfrm>
                <a:off x="783" y="311"/>
                <a:ext cx="79" cy="97"/>
              </a:xfrm>
              <a:prstGeom prst="line">
                <a:avLst/>
              </a:prstGeom>
              <a:noFill/>
              <a:ln w="22225" cap="flat">
                <a:solidFill>
                  <a:schemeClr val="tx1"/>
                </a:solidFill>
                <a:prstDash val="solid"/>
                <a:round/>
                <a:headEnd type="none" w="med" len="med"/>
                <a:tailEnd type="arrow"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sp>
            <p:nvSpPr>
              <p:cNvPr id="312" name="Freeform 85">
                <a:extLst>
                  <a:ext uri="{FF2B5EF4-FFF2-40B4-BE49-F238E27FC236}">
                    <a16:creationId xmlns:a16="http://schemas.microsoft.com/office/drawing/2014/main" id="{36247FC8-4FB1-264B-A7FA-AA9AADF2E6DC}"/>
                  </a:ext>
                </a:extLst>
              </p:cNvPr>
              <p:cNvSpPr>
                <a:spLocks/>
              </p:cNvSpPr>
              <p:nvPr/>
            </p:nvSpPr>
            <p:spPr bwMode="auto">
              <a:xfrm rot="10800000" flipH="1">
                <a:off x="0" y="0"/>
                <a:ext cx="1086" cy="772"/>
              </a:xfrm>
              <a:custGeom>
                <a:avLst/>
                <a:gdLst/>
                <a:ahLst/>
                <a:cxnLst>
                  <a:cxn ang="0">
                    <a:pos x="21289" y="0"/>
                  </a:cxn>
                  <a:cxn ang="0">
                    <a:pos x="21600" y="557"/>
                  </a:cxn>
                  <a:cxn ang="0">
                    <a:pos x="13712" y="15116"/>
                  </a:cxn>
                  <a:cxn ang="0">
                    <a:pos x="0" y="21600"/>
                  </a:cxn>
                </a:cxnLst>
                <a:rect l="0" t="0" r="r" b="b"/>
                <a:pathLst>
                  <a:path w="21600" h="21600">
                    <a:moveTo>
                      <a:pt x="21289" y="0"/>
                    </a:moveTo>
                    <a:lnTo>
                      <a:pt x="21600" y="557"/>
                    </a:lnTo>
                    <a:cubicBezTo>
                      <a:pt x="20328" y="3063"/>
                      <a:pt x="17303" y="11615"/>
                      <a:pt x="13712" y="15116"/>
                    </a:cubicBezTo>
                    <a:cubicBezTo>
                      <a:pt x="10121" y="18617"/>
                      <a:pt x="5061" y="20088"/>
                      <a:pt x="0" y="21600"/>
                    </a:cubicBezTo>
                  </a:path>
                </a:pathLst>
              </a:custGeom>
              <a:noFill/>
              <a:ln w="28575" cap="flat">
                <a:solidFill>
                  <a:schemeClr val="tx1"/>
                </a:solidFill>
                <a:prstDash val="solid"/>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grpSp>
        <p:sp>
          <p:nvSpPr>
            <p:cNvPr id="306" name="Rectangle 86">
              <a:extLst>
                <a:ext uri="{FF2B5EF4-FFF2-40B4-BE49-F238E27FC236}">
                  <a16:creationId xmlns:a16="http://schemas.microsoft.com/office/drawing/2014/main" id="{9C7470A3-45A5-0E4F-A7A7-155482943997}"/>
                </a:ext>
              </a:extLst>
            </p:cNvPr>
            <p:cNvSpPr>
              <a:spLocks/>
            </p:cNvSpPr>
            <p:nvPr/>
          </p:nvSpPr>
          <p:spPr bwMode="auto">
            <a:xfrm>
              <a:off x="8611961" y="2430569"/>
              <a:ext cx="155132" cy="246221"/>
            </a:xfrm>
            <a:prstGeom prst="rect">
              <a:avLst/>
            </a:prstGeom>
            <a:noFill/>
            <a:ln w="12700" cap="flat">
              <a:noFill/>
              <a:miter lim="800000"/>
              <a:headEnd type="none" w="med" len="med"/>
              <a:tailEnd type="none" w="med" len="med"/>
            </a:ln>
          </p:spPr>
          <p:txBody>
            <a:bodyPr wrap="none" lIns="0" tIns="0" rIns="40622" bIns="0">
              <a:spAutoFit/>
            </a:bodyPr>
            <a:lstStyle/>
            <a:p>
              <a:pPr marL="40166" marR="0" lvl="0" indent="0" algn="l" defTabSz="45713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rial"/>
                  <a:ea typeface="+mn-ea"/>
                  <a:cs typeface="Arial"/>
                  <a:sym typeface="Arial Bold" charset="0"/>
                </a:rPr>
                <a:t>5</a:t>
              </a:r>
            </a:p>
          </p:txBody>
        </p:sp>
        <p:sp>
          <p:nvSpPr>
            <p:cNvPr id="307" name="Oval 87">
              <a:extLst>
                <a:ext uri="{FF2B5EF4-FFF2-40B4-BE49-F238E27FC236}">
                  <a16:creationId xmlns:a16="http://schemas.microsoft.com/office/drawing/2014/main" id="{8430982E-08FD-924B-8325-00AEFB3F6706}"/>
                </a:ext>
              </a:extLst>
            </p:cNvPr>
            <p:cNvSpPr>
              <a:spLocks/>
            </p:cNvSpPr>
            <p:nvPr/>
          </p:nvSpPr>
          <p:spPr bwMode="auto">
            <a:xfrm>
              <a:off x="5982893" y="2483963"/>
              <a:ext cx="187523" cy="187523"/>
            </a:xfrm>
            <a:prstGeom prst="ellipse">
              <a:avLst/>
            </a:prstGeom>
            <a:gradFill rotWithShape="0">
              <a:gsLst>
                <a:gs pos="0">
                  <a:srgbClr val="FF0000"/>
                </a:gs>
                <a:gs pos="100000">
                  <a:srgbClr val="66FF33"/>
                </a:gs>
              </a:gsLst>
              <a:lin ang="5400000" scaled="1"/>
            </a:gradFill>
            <a:ln w="12700" cap="flat">
              <a:noFill/>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sp>
          <p:nvSpPr>
            <p:cNvPr id="308" name="Oval 88">
              <a:extLst>
                <a:ext uri="{FF2B5EF4-FFF2-40B4-BE49-F238E27FC236}">
                  <a16:creationId xmlns:a16="http://schemas.microsoft.com/office/drawing/2014/main" id="{FE0C5BC4-D286-A540-803F-9FDE954851E8}"/>
                </a:ext>
              </a:extLst>
            </p:cNvPr>
            <p:cNvSpPr>
              <a:spLocks/>
            </p:cNvSpPr>
            <p:nvPr/>
          </p:nvSpPr>
          <p:spPr bwMode="auto">
            <a:xfrm>
              <a:off x="5982893" y="3323354"/>
              <a:ext cx="187523" cy="187523"/>
            </a:xfrm>
            <a:prstGeom prst="ellipse">
              <a:avLst/>
            </a:prstGeom>
            <a:gradFill rotWithShape="0">
              <a:gsLst>
                <a:gs pos="0">
                  <a:srgbClr val="0000FF"/>
                </a:gs>
                <a:gs pos="100000">
                  <a:srgbClr val="FF0000"/>
                </a:gs>
              </a:gsLst>
              <a:lin ang="5400000" scaled="1"/>
            </a:gradFill>
            <a:ln w="12700" cap="flat">
              <a:noFill/>
              <a:prstDash val="solid"/>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sp>
          <p:nvSpPr>
            <p:cNvPr id="309" name="Oval 89">
              <a:extLst>
                <a:ext uri="{FF2B5EF4-FFF2-40B4-BE49-F238E27FC236}">
                  <a16:creationId xmlns:a16="http://schemas.microsoft.com/office/drawing/2014/main" id="{0D20C839-E00B-5949-BE8F-E9A172907954}"/>
                </a:ext>
              </a:extLst>
            </p:cNvPr>
            <p:cNvSpPr>
              <a:spLocks/>
            </p:cNvSpPr>
            <p:nvPr/>
          </p:nvSpPr>
          <p:spPr bwMode="auto">
            <a:xfrm>
              <a:off x="7201795" y="1644572"/>
              <a:ext cx="187523" cy="187523"/>
            </a:xfrm>
            <a:prstGeom prst="ellipse">
              <a:avLst/>
            </a:prstGeom>
            <a:solidFill>
              <a:srgbClr val="00FF00"/>
            </a:solidFill>
            <a:ln w="12700" cap="flat">
              <a:noFill/>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sp>
          <p:nvSpPr>
            <p:cNvPr id="310" name="Oval 91">
              <a:extLst>
                <a:ext uri="{FF2B5EF4-FFF2-40B4-BE49-F238E27FC236}">
                  <a16:creationId xmlns:a16="http://schemas.microsoft.com/office/drawing/2014/main" id="{08A93E38-1D12-284A-A950-FA791885832B}"/>
                </a:ext>
              </a:extLst>
            </p:cNvPr>
            <p:cNvSpPr>
              <a:spLocks/>
            </p:cNvSpPr>
            <p:nvPr/>
          </p:nvSpPr>
          <p:spPr bwMode="auto">
            <a:xfrm>
              <a:off x="7201795" y="3323354"/>
              <a:ext cx="187523" cy="187523"/>
            </a:xfrm>
            <a:prstGeom prst="ellipse">
              <a:avLst/>
            </a:prstGeom>
            <a:solidFill>
              <a:srgbClr val="0000FF"/>
            </a:solidFill>
            <a:ln w="12700" cap="flat">
              <a:noFill/>
              <a:round/>
              <a:headEnd type="none" w="med" len="med"/>
              <a:tailEnd type="none" w="med" len="med"/>
            </a:ln>
          </p:spPr>
          <p:txBody>
            <a:bodyPr lIns="0" tIns="0" rIns="0" bIns="0"/>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a:ea typeface="+mn-ea"/>
                <a:cs typeface="Arial"/>
              </a:endParaRPr>
            </a:p>
          </p:txBody>
        </p:sp>
      </p:grpSp>
      <p:sp>
        <p:nvSpPr>
          <p:cNvPr id="2" name="Rectangle 1">
            <a:extLst>
              <a:ext uri="{FF2B5EF4-FFF2-40B4-BE49-F238E27FC236}">
                <a16:creationId xmlns:a16="http://schemas.microsoft.com/office/drawing/2014/main" id="{1F29A56D-EC2B-BF48-B8D0-1F019FDBD95B}"/>
              </a:ext>
            </a:extLst>
          </p:cNvPr>
          <p:cNvSpPr/>
          <p:nvPr/>
        </p:nvSpPr>
        <p:spPr>
          <a:xfrm>
            <a:off x="414051" y="602358"/>
            <a:ext cx="8618275" cy="286232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SpGEMM: multi-source graph traversal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 multi-source BFS, betweenness centrality, triangle counting</a:t>
            </a:r>
            <a:r>
              <a:rPr kumimoji="0" lang="en-US" sz="1800" b="0" i="0" u="none" strike="noStrike" kern="1200" cap="none" spc="0" normalizeH="0" baseline="3000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Markov clustering</a:t>
            </a:r>
            <a:r>
              <a:rPr kumimoji="0" lang="en-US" sz="1800" b="0" i="0" u="none" strike="noStrike" kern="1200" cap="none" spc="0" normalizeH="0" baseline="30000" noProof="0" dirty="0">
                <a:ln>
                  <a:noFill/>
                </a:ln>
                <a:solidFill>
                  <a:prstClr val="black"/>
                </a:solidFill>
                <a:effectLst/>
                <a:uLnTx/>
                <a:uFillTx/>
                <a:latin typeface="Calibri" panose="020F050202020403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Y=</a:t>
            </a:r>
            <a:r>
              <a:rPr kumimoji="0" lang="en-US" sz="18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A.mxm</a:t>
            </a: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(X, mask=P,  desc=descriptor.T0)</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sparse adjacency matrix</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 sparse input matrix (previous frontier), n-by-b where b is the #sources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 mask (already discovered vertices), multi-vector version of p from previous slide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46" name="Title 1">
            <a:extLst>
              <a:ext uri="{FF2B5EF4-FFF2-40B4-BE49-F238E27FC236}">
                <a16:creationId xmlns:a16="http://schemas.microsoft.com/office/drawing/2014/main" id="{A6698131-A45E-4340-B2B1-3B279933251C}"/>
              </a:ext>
            </a:extLst>
          </p:cNvPr>
          <p:cNvSpPr>
            <a:spLocks noGrp="1"/>
          </p:cNvSpPr>
          <p:nvPr>
            <p:ph type="title"/>
          </p:nvPr>
        </p:nvSpPr>
        <p:spPr>
          <a:xfrm>
            <a:off x="214957" y="-104621"/>
            <a:ext cx="8929043" cy="889000"/>
          </a:xfrm>
        </p:spPr>
        <p:txBody>
          <a:bodyPr>
            <a:noAutofit/>
          </a:bodyPr>
          <a:lstStyle/>
          <a:p>
            <a:r>
              <a:rPr lang="en-US" sz="2800" b="1" dirty="0" err="1">
                <a:solidFill>
                  <a:srgbClr val="0070C0"/>
                </a:solidFill>
                <a:latin typeface="Calibri" panose="020F0502020204030204"/>
              </a:rPr>
              <a:t>SpMSpM</a:t>
            </a:r>
            <a:r>
              <a:rPr lang="en-US" sz="2800" b="1" dirty="0">
                <a:solidFill>
                  <a:srgbClr val="0070C0"/>
                </a:solidFill>
                <a:latin typeface="Calibri" panose="020F0502020204030204"/>
              </a:rPr>
              <a:t>:  Sparse-Matrix/Sparse-Matrix Multiplication</a:t>
            </a:r>
            <a:endParaRPr lang="en-US" sz="2800" dirty="0">
              <a:solidFill>
                <a:srgbClr val="0070C0"/>
              </a:solidFill>
            </a:endParaRPr>
          </a:p>
        </p:txBody>
      </p:sp>
      <p:sp>
        <p:nvSpPr>
          <p:cNvPr id="3" name="TextBox 2">
            <a:extLst>
              <a:ext uri="{FF2B5EF4-FFF2-40B4-BE49-F238E27FC236}">
                <a16:creationId xmlns:a16="http://schemas.microsoft.com/office/drawing/2014/main" id="{B87F0291-FC50-C343-9343-A8B03B917F2D}"/>
              </a:ext>
            </a:extLst>
          </p:cNvPr>
          <p:cNvSpPr txBox="1"/>
          <p:nvPr/>
        </p:nvSpPr>
        <p:spPr>
          <a:xfrm>
            <a:off x="5783283" y="6463942"/>
            <a:ext cx="3360717" cy="369332"/>
          </a:xfrm>
          <a:prstGeom prst="rect">
            <a:avLst/>
          </a:prstGeom>
          <a:noFill/>
        </p:spPr>
        <p:txBody>
          <a:bodyPr wrap="square" rtlCol="0">
            <a:spAutoFit/>
          </a:bodyPr>
          <a:lstStyle/>
          <a:p>
            <a:pPr lvl="0" defTabSz="457200" fontAlgn="auto">
              <a:spcBef>
                <a:spcPts val="0"/>
              </a:spcBef>
              <a:spcAft>
                <a:spcPts val="0"/>
              </a:spcAft>
              <a:defRPr/>
            </a:pPr>
            <a:r>
              <a:rPr lang="en-US" dirty="0">
                <a:solidFill>
                  <a:prstClr val="black"/>
                </a:solidFill>
                <a:latin typeface="Calibri" panose="020F0502020204030204"/>
              </a:rPr>
              <a:t>*: shown in later slides</a:t>
            </a:r>
          </a:p>
        </p:txBody>
      </p:sp>
    </p:spTree>
    <p:extLst>
      <p:ext uri="{BB962C8B-B14F-4D97-AF65-F5344CB8AC3E}">
        <p14:creationId xmlns:p14="http://schemas.microsoft.com/office/powerpoint/2010/main" val="288578111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BF0985AF-85B9-0549-BCE5-52BB7577FBC7}"/>
              </a:ext>
            </a:extLst>
          </p:cNvPr>
          <p:cNvSpPr txBox="1"/>
          <p:nvPr/>
        </p:nvSpPr>
        <p:spPr>
          <a:xfrm>
            <a:off x="950950" y="4523681"/>
            <a:ext cx="56938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v</a:t>
            </a:r>
            <a:r>
              <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1</a:t>
            </a:r>
          </a:p>
        </p:txBody>
      </p:sp>
      <p:sp>
        <p:nvSpPr>
          <p:cNvPr id="45" name="TextBox 44">
            <a:extLst>
              <a:ext uri="{FF2B5EF4-FFF2-40B4-BE49-F238E27FC236}">
                <a16:creationId xmlns:a16="http://schemas.microsoft.com/office/drawing/2014/main" id="{A90878F9-43DE-094C-8DEA-38D69E10E351}"/>
              </a:ext>
            </a:extLst>
          </p:cNvPr>
          <p:cNvSpPr txBox="1"/>
          <p:nvPr/>
        </p:nvSpPr>
        <p:spPr>
          <a:xfrm>
            <a:off x="666260" y="5391459"/>
            <a:ext cx="56938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v</a:t>
            </a:r>
            <a:r>
              <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2</a:t>
            </a:r>
          </a:p>
        </p:txBody>
      </p:sp>
      <p:sp>
        <p:nvSpPr>
          <p:cNvPr id="47" name="TextBox 46">
            <a:extLst>
              <a:ext uri="{FF2B5EF4-FFF2-40B4-BE49-F238E27FC236}">
                <a16:creationId xmlns:a16="http://schemas.microsoft.com/office/drawing/2014/main" id="{BC0A593E-9C84-BB44-9086-F59B6C51FE96}"/>
              </a:ext>
            </a:extLst>
          </p:cNvPr>
          <p:cNvSpPr txBox="1"/>
          <p:nvPr/>
        </p:nvSpPr>
        <p:spPr>
          <a:xfrm>
            <a:off x="2601548" y="6255740"/>
            <a:ext cx="56938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v</a:t>
            </a:r>
            <a:r>
              <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4</a:t>
            </a:r>
          </a:p>
        </p:txBody>
      </p:sp>
      <p:sp>
        <p:nvSpPr>
          <p:cNvPr id="46" name="TextBox 45">
            <a:extLst>
              <a:ext uri="{FF2B5EF4-FFF2-40B4-BE49-F238E27FC236}">
                <a16:creationId xmlns:a16="http://schemas.microsoft.com/office/drawing/2014/main" id="{6FEA9CBF-F03A-4E48-842A-74CD6DF162F8}"/>
              </a:ext>
            </a:extLst>
          </p:cNvPr>
          <p:cNvSpPr txBox="1"/>
          <p:nvPr/>
        </p:nvSpPr>
        <p:spPr>
          <a:xfrm>
            <a:off x="1553200" y="6098370"/>
            <a:ext cx="56938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v</a:t>
            </a:r>
            <a:r>
              <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3</a:t>
            </a:r>
          </a:p>
        </p:txBody>
      </p:sp>
      <p:sp>
        <p:nvSpPr>
          <p:cNvPr id="36" name="Oval 35">
            <a:extLst>
              <a:ext uri="{FF2B5EF4-FFF2-40B4-BE49-F238E27FC236}">
                <a16:creationId xmlns:a16="http://schemas.microsoft.com/office/drawing/2014/main" id="{68E613DC-1DFF-E448-9363-B8BF9C4D53F4}"/>
              </a:ext>
            </a:extLst>
          </p:cNvPr>
          <p:cNvSpPr/>
          <p:nvPr/>
        </p:nvSpPr>
        <p:spPr>
          <a:xfrm>
            <a:off x="1235641" y="4523100"/>
            <a:ext cx="185737" cy="1873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CFC0320E-3A30-1E4B-BF5A-986F6D700817}"/>
              </a:ext>
            </a:extLst>
          </p:cNvPr>
          <p:cNvSpPr/>
          <p:nvPr/>
        </p:nvSpPr>
        <p:spPr>
          <a:xfrm>
            <a:off x="712560" y="4139781"/>
            <a:ext cx="1330188" cy="272850"/>
          </a:xfrm>
          <a:prstGeom prst="rect">
            <a:avLst/>
          </a:prstGeom>
          <a:solidFill>
            <a:schemeClr val="accent1">
              <a:alpha val="21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3.2  5.4  …   1.3</a:t>
            </a:r>
          </a:p>
        </p:txBody>
      </p:sp>
      <p:sp>
        <p:nvSpPr>
          <p:cNvPr id="38" name="TextBox 37">
            <a:extLst>
              <a:ext uri="{FF2B5EF4-FFF2-40B4-BE49-F238E27FC236}">
                <a16:creationId xmlns:a16="http://schemas.microsoft.com/office/drawing/2014/main" id="{3AC7DDA7-2E0E-534A-BEFA-A40687AACDEE}"/>
              </a:ext>
            </a:extLst>
          </p:cNvPr>
          <p:cNvSpPr txBox="1"/>
          <p:nvPr/>
        </p:nvSpPr>
        <p:spPr>
          <a:xfrm>
            <a:off x="610428" y="3832005"/>
            <a:ext cx="1541063"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O(f) feature vector</a:t>
            </a:r>
          </a:p>
        </p:txBody>
      </p:sp>
      <p:sp>
        <p:nvSpPr>
          <p:cNvPr id="39" name="Oval 38">
            <a:extLst>
              <a:ext uri="{FF2B5EF4-FFF2-40B4-BE49-F238E27FC236}">
                <a16:creationId xmlns:a16="http://schemas.microsoft.com/office/drawing/2014/main" id="{8E862DAB-98F8-DC4F-A4F4-FBA2B58105B3}"/>
              </a:ext>
            </a:extLst>
          </p:cNvPr>
          <p:cNvSpPr/>
          <p:nvPr/>
        </p:nvSpPr>
        <p:spPr>
          <a:xfrm>
            <a:off x="903059" y="5332722"/>
            <a:ext cx="185737" cy="1873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Oval 39">
            <a:extLst>
              <a:ext uri="{FF2B5EF4-FFF2-40B4-BE49-F238E27FC236}">
                <a16:creationId xmlns:a16="http://schemas.microsoft.com/office/drawing/2014/main" id="{B16D599D-13B2-034D-AC6C-F3E6EA693568}"/>
              </a:ext>
            </a:extLst>
          </p:cNvPr>
          <p:cNvSpPr/>
          <p:nvPr/>
        </p:nvSpPr>
        <p:spPr>
          <a:xfrm>
            <a:off x="2573903" y="4505634"/>
            <a:ext cx="185737" cy="1873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Oval 40">
            <a:extLst>
              <a:ext uri="{FF2B5EF4-FFF2-40B4-BE49-F238E27FC236}">
                <a16:creationId xmlns:a16="http://schemas.microsoft.com/office/drawing/2014/main" id="{C962C285-84D9-894F-9C39-8AE961451C4E}"/>
              </a:ext>
            </a:extLst>
          </p:cNvPr>
          <p:cNvSpPr/>
          <p:nvPr/>
        </p:nvSpPr>
        <p:spPr>
          <a:xfrm>
            <a:off x="3109653" y="5350154"/>
            <a:ext cx="185737" cy="1873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Oval 41">
            <a:extLst>
              <a:ext uri="{FF2B5EF4-FFF2-40B4-BE49-F238E27FC236}">
                <a16:creationId xmlns:a16="http://schemas.microsoft.com/office/drawing/2014/main" id="{75466992-2743-C346-A5AC-A1DCE84696F5}"/>
              </a:ext>
            </a:extLst>
          </p:cNvPr>
          <p:cNvSpPr/>
          <p:nvPr/>
        </p:nvSpPr>
        <p:spPr>
          <a:xfrm>
            <a:off x="1903580" y="6173986"/>
            <a:ext cx="185737" cy="1873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Oval 42">
            <a:extLst>
              <a:ext uri="{FF2B5EF4-FFF2-40B4-BE49-F238E27FC236}">
                <a16:creationId xmlns:a16="http://schemas.microsoft.com/office/drawing/2014/main" id="{A4DC9741-3699-6A41-9ABA-45D59827525C}"/>
              </a:ext>
            </a:extLst>
          </p:cNvPr>
          <p:cNvSpPr/>
          <p:nvPr/>
        </p:nvSpPr>
        <p:spPr>
          <a:xfrm>
            <a:off x="2817188" y="6181923"/>
            <a:ext cx="185737" cy="1873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76EF7867-12AA-A14D-881C-8618EB4F73D8}"/>
              </a:ext>
            </a:extLst>
          </p:cNvPr>
          <p:cNvSpPr txBox="1"/>
          <p:nvPr/>
        </p:nvSpPr>
        <p:spPr>
          <a:xfrm>
            <a:off x="3252776" y="5121630"/>
            <a:ext cx="56938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v</a:t>
            </a:r>
            <a:r>
              <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5</a:t>
            </a:r>
          </a:p>
        </p:txBody>
      </p:sp>
      <p:sp>
        <p:nvSpPr>
          <p:cNvPr id="49" name="TextBox 48">
            <a:extLst>
              <a:ext uri="{FF2B5EF4-FFF2-40B4-BE49-F238E27FC236}">
                <a16:creationId xmlns:a16="http://schemas.microsoft.com/office/drawing/2014/main" id="{90D15BA4-B375-054C-9088-9F29E05D1245}"/>
              </a:ext>
            </a:extLst>
          </p:cNvPr>
          <p:cNvSpPr txBox="1"/>
          <p:nvPr/>
        </p:nvSpPr>
        <p:spPr>
          <a:xfrm>
            <a:off x="2633142" y="4129393"/>
            <a:ext cx="56938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v</a:t>
            </a:r>
            <a:r>
              <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6</a:t>
            </a:r>
          </a:p>
        </p:txBody>
      </p:sp>
      <p:cxnSp>
        <p:nvCxnSpPr>
          <p:cNvPr id="51" name="Straight Connector 50">
            <a:extLst>
              <a:ext uri="{FF2B5EF4-FFF2-40B4-BE49-F238E27FC236}">
                <a16:creationId xmlns:a16="http://schemas.microsoft.com/office/drawing/2014/main" id="{04F2A30B-E505-3C4D-AE42-FC6EF8821BDD}"/>
              </a:ext>
            </a:extLst>
          </p:cNvPr>
          <p:cNvCxnSpPr>
            <a:cxnSpLocks/>
            <a:stCxn id="36" idx="6"/>
            <a:endCxn id="40" idx="2"/>
          </p:cNvCxnSpPr>
          <p:nvPr/>
        </p:nvCxnSpPr>
        <p:spPr>
          <a:xfrm flipV="1">
            <a:off x="1421378" y="4599297"/>
            <a:ext cx="1152525" cy="1746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E633790-4E5A-B542-9F2D-F5AA1BC92204}"/>
              </a:ext>
            </a:extLst>
          </p:cNvPr>
          <p:cNvCxnSpPr>
            <a:cxnSpLocks/>
            <a:stCxn id="39" idx="3"/>
            <a:endCxn id="36" idx="4"/>
          </p:cNvCxnSpPr>
          <p:nvPr/>
        </p:nvCxnSpPr>
        <p:spPr>
          <a:xfrm flipV="1">
            <a:off x="930259" y="4710425"/>
            <a:ext cx="398250" cy="782189"/>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3D37B21-2C4E-BE40-8726-012C03B94476}"/>
              </a:ext>
            </a:extLst>
          </p:cNvPr>
          <p:cNvCxnSpPr>
            <a:cxnSpLocks/>
            <a:stCxn id="42" idx="3"/>
            <a:endCxn id="40" idx="3"/>
          </p:cNvCxnSpPr>
          <p:nvPr/>
        </p:nvCxnSpPr>
        <p:spPr>
          <a:xfrm flipV="1">
            <a:off x="1930781" y="4665526"/>
            <a:ext cx="670323" cy="1668352"/>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6E35570-B435-CE44-A3C2-E269615EB4D2}"/>
              </a:ext>
            </a:extLst>
          </p:cNvPr>
          <p:cNvCxnSpPr>
            <a:cxnSpLocks/>
            <a:stCxn id="42" idx="6"/>
            <a:endCxn id="43" idx="2"/>
          </p:cNvCxnSpPr>
          <p:nvPr/>
        </p:nvCxnSpPr>
        <p:spPr>
          <a:xfrm>
            <a:off x="2089317" y="6267649"/>
            <a:ext cx="727871" cy="7937"/>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4B54870-DA07-0D49-8B68-0BA04FC6D119}"/>
              </a:ext>
            </a:extLst>
          </p:cNvPr>
          <p:cNvCxnSpPr>
            <a:cxnSpLocks/>
            <a:stCxn id="43" idx="7"/>
            <a:endCxn id="41" idx="4"/>
          </p:cNvCxnSpPr>
          <p:nvPr/>
        </p:nvCxnSpPr>
        <p:spPr>
          <a:xfrm flipV="1">
            <a:off x="2975724" y="5537479"/>
            <a:ext cx="226798" cy="671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D7646C3-2FA3-C742-98E9-BF97B6334787}"/>
              </a:ext>
            </a:extLst>
          </p:cNvPr>
          <p:cNvCxnSpPr>
            <a:cxnSpLocks/>
            <a:stCxn id="39" idx="5"/>
            <a:endCxn id="42" idx="1"/>
          </p:cNvCxnSpPr>
          <p:nvPr/>
        </p:nvCxnSpPr>
        <p:spPr>
          <a:xfrm>
            <a:off x="1061594" y="5492614"/>
            <a:ext cx="869186" cy="708805"/>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EC7E86C-B529-FA4F-988E-0EA9558DCC23}"/>
              </a:ext>
            </a:extLst>
          </p:cNvPr>
          <p:cNvCxnSpPr>
            <a:cxnSpLocks/>
            <a:stCxn id="36" idx="5"/>
            <a:endCxn id="42" idx="0"/>
          </p:cNvCxnSpPr>
          <p:nvPr/>
        </p:nvCxnSpPr>
        <p:spPr>
          <a:xfrm>
            <a:off x="1394176" y="4682991"/>
            <a:ext cx="602272" cy="1490994"/>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BABC04C-0E5B-8D46-8F26-EF4FE324E688}"/>
              </a:ext>
            </a:extLst>
          </p:cNvPr>
          <p:cNvCxnSpPr>
            <a:cxnSpLocks/>
            <a:stCxn id="40" idx="5"/>
          </p:cNvCxnSpPr>
          <p:nvPr/>
        </p:nvCxnSpPr>
        <p:spPr>
          <a:xfrm>
            <a:off x="2732439" y="4665526"/>
            <a:ext cx="541206" cy="780829"/>
          </a:xfrm>
          <a:prstGeom prst="line">
            <a:avLst/>
          </a:prstGeom>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0CC7469C-2ACD-7B47-827B-4ECDD9A25474}"/>
              </a:ext>
            </a:extLst>
          </p:cNvPr>
          <p:cNvSpPr/>
          <p:nvPr/>
        </p:nvSpPr>
        <p:spPr>
          <a:xfrm>
            <a:off x="5594051" y="434907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Oval 98">
            <a:extLst>
              <a:ext uri="{FF2B5EF4-FFF2-40B4-BE49-F238E27FC236}">
                <a16:creationId xmlns:a16="http://schemas.microsoft.com/office/drawing/2014/main" id="{9C0D07A8-B99C-1F4D-BB34-C7A25A356DBF}"/>
              </a:ext>
            </a:extLst>
          </p:cNvPr>
          <p:cNvSpPr/>
          <p:nvPr/>
        </p:nvSpPr>
        <p:spPr>
          <a:xfrm>
            <a:off x="5868371" y="4349075"/>
            <a:ext cx="118872" cy="118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Oval 99">
            <a:extLst>
              <a:ext uri="{FF2B5EF4-FFF2-40B4-BE49-F238E27FC236}">
                <a16:creationId xmlns:a16="http://schemas.microsoft.com/office/drawing/2014/main" id="{79EEEB7E-30DB-BD47-92E3-CBD3081B25FE}"/>
              </a:ext>
            </a:extLst>
          </p:cNvPr>
          <p:cNvSpPr/>
          <p:nvPr/>
        </p:nvSpPr>
        <p:spPr>
          <a:xfrm>
            <a:off x="6142691" y="4349075"/>
            <a:ext cx="118872" cy="118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Oval 100">
            <a:extLst>
              <a:ext uri="{FF2B5EF4-FFF2-40B4-BE49-F238E27FC236}">
                <a16:creationId xmlns:a16="http://schemas.microsoft.com/office/drawing/2014/main" id="{FD187B6A-59DE-864A-901A-6F302518A2B7}"/>
              </a:ext>
            </a:extLst>
          </p:cNvPr>
          <p:cNvSpPr/>
          <p:nvPr/>
        </p:nvSpPr>
        <p:spPr>
          <a:xfrm>
            <a:off x="6417011" y="434907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Oval 101">
            <a:extLst>
              <a:ext uri="{FF2B5EF4-FFF2-40B4-BE49-F238E27FC236}">
                <a16:creationId xmlns:a16="http://schemas.microsoft.com/office/drawing/2014/main" id="{062FC0F0-183A-5F42-90C4-C0DDD0374911}"/>
              </a:ext>
            </a:extLst>
          </p:cNvPr>
          <p:cNvSpPr/>
          <p:nvPr/>
        </p:nvSpPr>
        <p:spPr>
          <a:xfrm>
            <a:off x="6691331" y="434907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Oval 102">
            <a:extLst>
              <a:ext uri="{FF2B5EF4-FFF2-40B4-BE49-F238E27FC236}">
                <a16:creationId xmlns:a16="http://schemas.microsoft.com/office/drawing/2014/main" id="{DA0BBB0B-B7A1-474A-9D7C-0549FF9AFF9F}"/>
              </a:ext>
            </a:extLst>
          </p:cNvPr>
          <p:cNvSpPr/>
          <p:nvPr/>
        </p:nvSpPr>
        <p:spPr>
          <a:xfrm>
            <a:off x="6965651" y="4349075"/>
            <a:ext cx="118872" cy="118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Oval 103">
            <a:extLst>
              <a:ext uri="{FF2B5EF4-FFF2-40B4-BE49-F238E27FC236}">
                <a16:creationId xmlns:a16="http://schemas.microsoft.com/office/drawing/2014/main" id="{394C3214-62D8-404D-B3A9-3262FCC40833}"/>
              </a:ext>
            </a:extLst>
          </p:cNvPr>
          <p:cNvSpPr/>
          <p:nvPr/>
        </p:nvSpPr>
        <p:spPr>
          <a:xfrm>
            <a:off x="5594051" y="462339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Oval 104">
            <a:extLst>
              <a:ext uri="{FF2B5EF4-FFF2-40B4-BE49-F238E27FC236}">
                <a16:creationId xmlns:a16="http://schemas.microsoft.com/office/drawing/2014/main" id="{808B25DE-0915-1742-AD20-73F7C07D8187}"/>
              </a:ext>
            </a:extLst>
          </p:cNvPr>
          <p:cNvSpPr/>
          <p:nvPr/>
        </p:nvSpPr>
        <p:spPr>
          <a:xfrm>
            <a:off x="5868371" y="462339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Oval 105">
            <a:extLst>
              <a:ext uri="{FF2B5EF4-FFF2-40B4-BE49-F238E27FC236}">
                <a16:creationId xmlns:a16="http://schemas.microsoft.com/office/drawing/2014/main" id="{D0C31161-AA21-D04F-B842-20AA43220EB7}"/>
              </a:ext>
            </a:extLst>
          </p:cNvPr>
          <p:cNvSpPr/>
          <p:nvPr/>
        </p:nvSpPr>
        <p:spPr>
          <a:xfrm>
            <a:off x="6142691" y="4623395"/>
            <a:ext cx="118872" cy="118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Oval 106">
            <a:extLst>
              <a:ext uri="{FF2B5EF4-FFF2-40B4-BE49-F238E27FC236}">
                <a16:creationId xmlns:a16="http://schemas.microsoft.com/office/drawing/2014/main" id="{96C7F0E4-DFD2-FD49-BDAA-79AA54281F32}"/>
              </a:ext>
            </a:extLst>
          </p:cNvPr>
          <p:cNvSpPr/>
          <p:nvPr/>
        </p:nvSpPr>
        <p:spPr>
          <a:xfrm>
            <a:off x="6417011" y="462339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Oval 107">
            <a:extLst>
              <a:ext uri="{FF2B5EF4-FFF2-40B4-BE49-F238E27FC236}">
                <a16:creationId xmlns:a16="http://schemas.microsoft.com/office/drawing/2014/main" id="{65DDF530-17DE-EE45-A058-CA78438076A6}"/>
              </a:ext>
            </a:extLst>
          </p:cNvPr>
          <p:cNvSpPr/>
          <p:nvPr/>
        </p:nvSpPr>
        <p:spPr>
          <a:xfrm>
            <a:off x="6691331" y="462339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Oval 108">
            <a:extLst>
              <a:ext uri="{FF2B5EF4-FFF2-40B4-BE49-F238E27FC236}">
                <a16:creationId xmlns:a16="http://schemas.microsoft.com/office/drawing/2014/main" id="{BAD1696B-D615-A940-9507-A36DD08F6E2B}"/>
              </a:ext>
            </a:extLst>
          </p:cNvPr>
          <p:cNvSpPr/>
          <p:nvPr/>
        </p:nvSpPr>
        <p:spPr>
          <a:xfrm>
            <a:off x="6965651" y="462339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Oval 109">
            <a:extLst>
              <a:ext uri="{FF2B5EF4-FFF2-40B4-BE49-F238E27FC236}">
                <a16:creationId xmlns:a16="http://schemas.microsoft.com/office/drawing/2014/main" id="{797DD0C5-ED75-754E-9FE6-961ED9E65130}"/>
              </a:ext>
            </a:extLst>
          </p:cNvPr>
          <p:cNvSpPr/>
          <p:nvPr/>
        </p:nvSpPr>
        <p:spPr>
          <a:xfrm>
            <a:off x="5594051" y="4897715"/>
            <a:ext cx="118872" cy="118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Oval 110">
            <a:extLst>
              <a:ext uri="{FF2B5EF4-FFF2-40B4-BE49-F238E27FC236}">
                <a16:creationId xmlns:a16="http://schemas.microsoft.com/office/drawing/2014/main" id="{BAFD330F-3A4A-DD46-8D33-46850C1AB988}"/>
              </a:ext>
            </a:extLst>
          </p:cNvPr>
          <p:cNvSpPr/>
          <p:nvPr/>
        </p:nvSpPr>
        <p:spPr>
          <a:xfrm>
            <a:off x="5868371" y="4897715"/>
            <a:ext cx="118872" cy="118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Oval 111">
            <a:extLst>
              <a:ext uri="{FF2B5EF4-FFF2-40B4-BE49-F238E27FC236}">
                <a16:creationId xmlns:a16="http://schemas.microsoft.com/office/drawing/2014/main" id="{3CC4E603-3B52-C14C-B02A-41945A0BA776}"/>
              </a:ext>
            </a:extLst>
          </p:cNvPr>
          <p:cNvSpPr/>
          <p:nvPr/>
        </p:nvSpPr>
        <p:spPr>
          <a:xfrm>
            <a:off x="6142691" y="489771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Oval 112">
            <a:extLst>
              <a:ext uri="{FF2B5EF4-FFF2-40B4-BE49-F238E27FC236}">
                <a16:creationId xmlns:a16="http://schemas.microsoft.com/office/drawing/2014/main" id="{EBCAEA5A-D4BB-964F-BA39-A7D80E894BD4}"/>
              </a:ext>
            </a:extLst>
          </p:cNvPr>
          <p:cNvSpPr/>
          <p:nvPr/>
        </p:nvSpPr>
        <p:spPr>
          <a:xfrm>
            <a:off x="6417011" y="4897715"/>
            <a:ext cx="118872" cy="118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Oval 113">
            <a:extLst>
              <a:ext uri="{FF2B5EF4-FFF2-40B4-BE49-F238E27FC236}">
                <a16:creationId xmlns:a16="http://schemas.microsoft.com/office/drawing/2014/main" id="{B044BB28-3E46-A34C-B893-0DE82B39FE4B}"/>
              </a:ext>
            </a:extLst>
          </p:cNvPr>
          <p:cNvSpPr/>
          <p:nvPr/>
        </p:nvSpPr>
        <p:spPr>
          <a:xfrm>
            <a:off x="6691331" y="489771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Oval 114">
            <a:extLst>
              <a:ext uri="{FF2B5EF4-FFF2-40B4-BE49-F238E27FC236}">
                <a16:creationId xmlns:a16="http://schemas.microsoft.com/office/drawing/2014/main" id="{D043C956-6251-FE4D-8660-33E184E9F986}"/>
              </a:ext>
            </a:extLst>
          </p:cNvPr>
          <p:cNvSpPr/>
          <p:nvPr/>
        </p:nvSpPr>
        <p:spPr>
          <a:xfrm>
            <a:off x="6965651" y="4897715"/>
            <a:ext cx="118872" cy="118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8DD77CBD-BE28-AB4D-839C-0B940C5167B3}"/>
              </a:ext>
            </a:extLst>
          </p:cNvPr>
          <p:cNvSpPr/>
          <p:nvPr/>
        </p:nvSpPr>
        <p:spPr>
          <a:xfrm>
            <a:off x="5454036" y="4201638"/>
            <a:ext cx="1737360" cy="17373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Oval 128">
            <a:extLst>
              <a:ext uri="{FF2B5EF4-FFF2-40B4-BE49-F238E27FC236}">
                <a16:creationId xmlns:a16="http://schemas.microsoft.com/office/drawing/2014/main" id="{ECA39E4F-40C9-0C44-8359-10CE0D80A586}"/>
              </a:ext>
            </a:extLst>
          </p:cNvPr>
          <p:cNvSpPr/>
          <p:nvPr/>
        </p:nvSpPr>
        <p:spPr>
          <a:xfrm>
            <a:off x="5594051" y="517203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Oval 129">
            <a:extLst>
              <a:ext uri="{FF2B5EF4-FFF2-40B4-BE49-F238E27FC236}">
                <a16:creationId xmlns:a16="http://schemas.microsoft.com/office/drawing/2014/main" id="{64A9E3F1-400E-8F40-86B1-385FBB3859FF}"/>
              </a:ext>
            </a:extLst>
          </p:cNvPr>
          <p:cNvSpPr/>
          <p:nvPr/>
        </p:nvSpPr>
        <p:spPr>
          <a:xfrm>
            <a:off x="5868371" y="517203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Oval 130">
            <a:extLst>
              <a:ext uri="{FF2B5EF4-FFF2-40B4-BE49-F238E27FC236}">
                <a16:creationId xmlns:a16="http://schemas.microsoft.com/office/drawing/2014/main" id="{35D82A1C-055E-7848-A691-98046881E176}"/>
              </a:ext>
            </a:extLst>
          </p:cNvPr>
          <p:cNvSpPr/>
          <p:nvPr/>
        </p:nvSpPr>
        <p:spPr>
          <a:xfrm>
            <a:off x="6142691" y="5172035"/>
            <a:ext cx="118872" cy="118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Oval 131">
            <a:extLst>
              <a:ext uri="{FF2B5EF4-FFF2-40B4-BE49-F238E27FC236}">
                <a16:creationId xmlns:a16="http://schemas.microsoft.com/office/drawing/2014/main" id="{AAA5E774-4257-2445-A3AF-A82FA6A77E8C}"/>
              </a:ext>
            </a:extLst>
          </p:cNvPr>
          <p:cNvSpPr/>
          <p:nvPr/>
        </p:nvSpPr>
        <p:spPr>
          <a:xfrm>
            <a:off x="6417011" y="517203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Oval 132">
            <a:extLst>
              <a:ext uri="{FF2B5EF4-FFF2-40B4-BE49-F238E27FC236}">
                <a16:creationId xmlns:a16="http://schemas.microsoft.com/office/drawing/2014/main" id="{1F40FE21-5017-4544-BA97-9EE055C6A11B}"/>
              </a:ext>
            </a:extLst>
          </p:cNvPr>
          <p:cNvSpPr/>
          <p:nvPr/>
        </p:nvSpPr>
        <p:spPr>
          <a:xfrm>
            <a:off x="6691331" y="5172035"/>
            <a:ext cx="118872" cy="118872"/>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Oval 133">
            <a:extLst>
              <a:ext uri="{FF2B5EF4-FFF2-40B4-BE49-F238E27FC236}">
                <a16:creationId xmlns:a16="http://schemas.microsoft.com/office/drawing/2014/main" id="{0273E001-EB88-D345-A7F6-602B20B1F4A8}"/>
              </a:ext>
            </a:extLst>
          </p:cNvPr>
          <p:cNvSpPr/>
          <p:nvPr/>
        </p:nvSpPr>
        <p:spPr>
          <a:xfrm>
            <a:off x="6965651" y="5172035"/>
            <a:ext cx="118872" cy="118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Oval 134">
            <a:extLst>
              <a:ext uri="{FF2B5EF4-FFF2-40B4-BE49-F238E27FC236}">
                <a16:creationId xmlns:a16="http://schemas.microsoft.com/office/drawing/2014/main" id="{F26AABF0-7F1A-504B-83F5-D09EF5030AD3}"/>
              </a:ext>
            </a:extLst>
          </p:cNvPr>
          <p:cNvSpPr/>
          <p:nvPr/>
        </p:nvSpPr>
        <p:spPr>
          <a:xfrm>
            <a:off x="5594051" y="544635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Oval 135">
            <a:extLst>
              <a:ext uri="{FF2B5EF4-FFF2-40B4-BE49-F238E27FC236}">
                <a16:creationId xmlns:a16="http://schemas.microsoft.com/office/drawing/2014/main" id="{86567B7D-A78B-FE48-A972-36964E05CB88}"/>
              </a:ext>
            </a:extLst>
          </p:cNvPr>
          <p:cNvSpPr/>
          <p:nvPr/>
        </p:nvSpPr>
        <p:spPr>
          <a:xfrm>
            <a:off x="5868371" y="544635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Oval 136">
            <a:extLst>
              <a:ext uri="{FF2B5EF4-FFF2-40B4-BE49-F238E27FC236}">
                <a16:creationId xmlns:a16="http://schemas.microsoft.com/office/drawing/2014/main" id="{91931C48-6739-204A-92A0-F78E39A0EB5D}"/>
              </a:ext>
            </a:extLst>
          </p:cNvPr>
          <p:cNvSpPr/>
          <p:nvPr/>
        </p:nvSpPr>
        <p:spPr>
          <a:xfrm>
            <a:off x="6142691" y="544635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Oval 137">
            <a:extLst>
              <a:ext uri="{FF2B5EF4-FFF2-40B4-BE49-F238E27FC236}">
                <a16:creationId xmlns:a16="http://schemas.microsoft.com/office/drawing/2014/main" id="{3806D3C7-7A2B-AA46-A602-9268988DE3A9}"/>
              </a:ext>
            </a:extLst>
          </p:cNvPr>
          <p:cNvSpPr/>
          <p:nvPr/>
        </p:nvSpPr>
        <p:spPr>
          <a:xfrm>
            <a:off x="6417011" y="5446355"/>
            <a:ext cx="118872" cy="118872"/>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Oval 138">
            <a:extLst>
              <a:ext uri="{FF2B5EF4-FFF2-40B4-BE49-F238E27FC236}">
                <a16:creationId xmlns:a16="http://schemas.microsoft.com/office/drawing/2014/main" id="{CA89F213-8179-CF4C-8DBF-308B75CD21F7}"/>
              </a:ext>
            </a:extLst>
          </p:cNvPr>
          <p:cNvSpPr/>
          <p:nvPr/>
        </p:nvSpPr>
        <p:spPr>
          <a:xfrm>
            <a:off x="6691331" y="544635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Oval 139">
            <a:extLst>
              <a:ext uri="{FF2B5EF4-FFF2-40B4-BE49-F238E27FC236}">
                <a16:creationId xmlns:a16="http://schemas.microsoft.com/office/drawing/2014/main" id="{07864DB0-FCCF-4547-AF3F-2E97A47F1BA5}"/>
              </a:ext>
            </a:extLst>
          </p:cNvPr>
          <p:cNvSpPr/>
          <p:nvPr/>
        </p:nvSpPr>
        <p:spPr>
          <a:xfrm>
            <a:off x="6965651" y="5446355"/>
            <a:ext cx="118872" cy="118872"/>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Oval 140">
            <a:extLst>
              <a:ext uri="{FF2B5EF4-FFF2-40B4-BE49-F238E27FC236}">
                <a16:creationId xmlns:a16="http://schemas.microsoft.com/office/drawing/2014/main" id="{94609FF1-BA1C-B043-A31C-D7A6D178A492}"/>
              </a:ext>
            </a:extLst>
          </p:cNvPr>
          <p:cNvSpPr/>
          <p:nvPr/>
        </p:nvSpPr>
        <p:spPr>
          <a:xfrm>
            <a:off x="5594051" y="5720675"/>
            <a:ext cx="118872" cy="118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Oval 141">
            <a:extLst>
              <a:ext uri="{FF2B5EF4-FFF2-40B4-BE49-F238E27FC236}">
                <a16:creationId xmlns:a16="http://schemas.microsoft.com/office/drawing/2014/main" id="{6CD492D3-4863-5847-8B6B-E0FC258036FA}"/>
              </a:ext>
            </a:extLst>
          </p:cNvPr>
          <p:cNvSpPr/>
          <p:nvPr/>
        </p:nvSpPr>
        <p:spPr>
          <a:xfrm>
            <a:off x="5868371" y="572067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Oval 142">
            <a:extLst>
              <a:ext uri="{FF2B5EF4-FFF2-40B4-BE49-F238E27FC236}">
                <a16:creationId xmlns:a16="http://schemas.microsoft.com/office/drawing/2014/main" id="{417CA102-4147-BC49-9C34-7A93BFEB5A4C}"/>
              </a:ext>
            </a:extLst>
          </p:cNvPr>
          <p:cNvSpPr/>
          <p:nvPr/>
        </p:nvSpPr>
        <p:spPr>
          <a:xfrm>
            <a:off x="6142691" y="5720675"/>
            <a:ext cx="118872" cy="118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Oval 143">
            <a:extLst>
              <a:ext uri="{FF2B5EF4-FFF2-40B4-BE49-F238E27FC236}">
                <a16:creationId xmlns:a16="http://schemas.microsoft.com/office/drawing/2014/main" id="{58E746BE-7424-3841-9D98-39831BA2964A}"/>
              </a:ext>
            </a:extLst>
          </p:cNvPr>
          <p:cNvSpPr/>
          <p:nvPr/>
        </p:nvSpPr>
        <p:spPr>
          <a:xfrm>
            <a:off x="6417011" y="572067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Oval 144">
            <a:extLst>
              <a:ext uri="{FF2B5EF4-FFF2-40B4-BE49-F238E27FC236}">
                <a16:creationId xmlns:a16="http://schemas.microsoft.com/office/drawing/2014/main" id="{BF2CF018-999E-0447-A87D-0280F8759AEB}"/>
              </a:ext>
            </a:extLst>
          </p:cNvPr>
          <p:cNvSpPr/>
          <p:nvPr/>
        </p:nvSpPr>
        <p:spPr>
          <a:xfrm>
            <a:off x="6691331" y="5720675"/>
            <a:ext cx="118872" cy="118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Oval 145">
            <a:extLst>
              <a:ext uri="{FF2B5EF4-FFF2-40B4-BE49-F238E27FC236}">
                <a16:creationId xmlns:a16="http://schemas.microsoft.com/office/drawing/2014/main" id="{72E5E75E-C2DF-174E-9171-0F045C692E15}"/>
              </a:ext>
            </a:extLst>
          </p:cNvPr>
          <p:cNvSpPr/>
          <p:nvPr/>
        </p:nvSpPr>
        <p:spPr>
          <a:xfrm>
            <a:off x="6965651" y="5720675"/>
            <a:ext cx="118872" cy="11887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CAB5884D-E388-814A-9C53-976A8A214D9A}"/>
              </a:ext>
            </a:extLst>
          </p:cNvPr>
          <p:cNvSpPr/>
          <p:nvPr/>
        </p:nvSpPr>
        <p:spPr>
          <a:xfrm>
            <a:off x="7486118" y="4239739"/>
            <a:ext cx="1322849" cy="1699259"/>
          </a:xfrm>
          <a:prstGeom prst="rect">
            <a:avLst/>
          </a:prstGeom>
          <a:solidFill>
            <a:schemeClr val="accent1">
              <a:alpha val="21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3.2  5.4  …   1.3</a:t>
            </a:r>
          </a:p>
          <a:p>
            <a:pPr marL="0" marR="0" lvl="0" indent="0" algn="ctr"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ctr"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ctr"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ctr"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ctr"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48" name="TextBox 147">
            <a:extLst>
              <a:ext uri="{FF2B5EF4-FFF2-40B4-BE49-F238E27FC236}">
                <a16:creationId xmlns:a16="http://schemas.microsoft.com/office/drawing/2014/main" id="{B226FBEC-86BC-0B44-9BF3-A6C69DF090DF}"/>
              </a:ext>
            </a:extLst>
          </p:cNvPr>
          <p:cNvSpPr txBox="1"/>
          <p:nvPr/>
        </p:nvSpPr>
        <p:spPr>
          <a:xfrm>
            <a:off x="6108567" y="5994198"/>
            <a:ext cx="704088"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a:t>
            </a:r>
            <a:r>
              <a:rPr kumimoji="0" lang="en-US" sz="2000" b="1" i="0" u="none" strike="noStrike" kern="1200" cap="none" spc="0" normalizeH="0" baseline="30000" noProof="0" dirty="0">
                <a:ln>
                  <a:noFill/>
                </a:ln>
                <a:solidFill>
                  <a:prstClr val="black"/>
                </a:solidFill>
                <a:effectLst/>
                <a:uLnTx/>
                <a:uFillTx/>
                <a:latin typeface="Calibri" panose="020F0502020204030204"/>
                <a:ea typeface="+mn-ea"/>
                <a:cs typeface="+mn-cs"/>
              </a:rPr>
              <a:t>T</a:t>
            </a:r>
          </a:p>
        </p:txBody>
      </p:sp>
      <p:sp>
        <p:nvSpPr>
          <p:cNvPr id="150" name="TextBox 149">
            <a:extLst>
              <a:ext uri="{FF2B5EF4-FFF2-40B4-BE49-F238E27FC236}">
                <a16:creationId xmlns:a16="http://schemas.microsoft.com/office/drawing/2014/main" id="{A2D4F440-98C2-9C4E-B5AB-9AA276C02650}"/>
              </a:ext>
            </a:extLst>
          </p:cNvPr>
          <p:cNvSpPr txBox="1"/>
          <p:nvPr/>
        </p:nvSpPr>
        <p:spPr>
          <a:xfrm>
            <a:off x="7911867" y="5994198"/>
            <a:ext cx="704088"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H</a:t>
            </a:r>
          </a:p>
        </p:txBody>
      </p:sp>
      <p:sp>
        <p:nvSpPr>
          <p:cNvPr id="2" name="TextBox 1">
            <a:extLst>
              <a:ext uri="{FF2B5EF4-FFF2-40B4-BE49-F238E27FC236}">
                <a16:creationId xmlns:a16="http://schemas.microsoft.com/office/drawing/2014/main" id="{0F881814-233C-2B4C-A710-8DE137A9D487}"/>
              </a:ext>
            </a:extLst>
          </p:cNvPr>
          <p:cNvSpPr txBox="1"/>
          <p:nvPr/>
        </p:nvSpPr>
        <p:spPr>
          <a:xfrm>
            <a:off x="712560" y="1034658"/>
            <a:ext cx="7979438" cy="230832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SpMM</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feature aggregation from neighbors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Used in Graph neural networks, graph embedding, etc.</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prstClr val="black"/>
                </a:solidFill>
                <a:highlight>
                  <a:srgbClr val="FFFF00"/>
                </a:highlight>
                <a:latin typeface="Calibri" panose="020F0502020204030204"/>
                <a:cs typeface="+mn-cs"/>
              </a:rPr>
              <a:t> W=A.</a:t>
            </a:r>
            <a:r>
              <a:rPr kumimoji="0" lang="en-US" sz="18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mxm</a:t>
            </a: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a:t>
            </a:r>
            <a:r>
              <a:rPr lang="en-US" dirty="0">
                <a:solidFill>
                  <a:prstClr val="black"/>
                </a:solidFill>
                <a:highlight>
                  <a:srgbClr val="FFFF00"/>
                </a:highlight>
                <a:latin typeface="Calibri" panose="020F0502020204030204"/>
                <a:cs typeface="+mn-cs"/>
              </a:rPr>
              <a:t>H,</a:t>
            </a: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desc=descriptor.T0)</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sparse adjacency matrix, n-by-n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 input dense matrix, n-by-f where f &lt;&lt; n is the feature dimension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 output dense matrix, new features</a:t>
            </a:r>
          </a:p>
        </p:txBody>
      </p:sp>
      <p:sp>
        <p:nvSpPr>
          <p:cNvPr id="174" name="TextBox 173">
            <a:extLst>
              <a:ext uri="{FF2B5EF4-FFF2-40B4-BE49-F238E27FC236}">
                <a16:creationId xmlns:a16="http://schemas.microsoft.com/office/drawing/2014/main" id="{206CA7B4-2AED-4245-8953-6381DAB64BFC}"/>
              </a:ext>
            </a:extLst>
          </p:cNvPr>
          <p:cNvSpPr txBox="1"/>
          <p:nvPr/>
        </p:nvSpPr>
        <p:spPr>
          <a:xfrm>
            <a:off x="4542024" y="4921575"/>
            <a:ext cx="704088"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W =</a:t>
            </a:r>
          </a:p>
        </p:txBody>
      </p:sp>
      <p:sp>
        <p:nvSpPr>
          <p:cNvPr id="66" name="Title 1">
            <a:extLst>
              <a:ext uri="{FF2B5EF4-FFF2-40B4-BE49-F238E27FC236}">
                <a16:creationId xmlns:a16="http://schemas.microsoft.com/office/drawing/2014/main" id="{8C4152B6-8EE8-374B-BB4A-B08AB9C2B0FC}"/>
              </a:ext>
            </a:extLst>
          </p:cNvPr>
          <p:cNvSpPr txBox="1">
            <a:spLocks/>
          </p:cNvSpPr>
          <p:nvPr/>
        </p:nvSpPr>
        <p:spPr>
          <a:xfrm>
            <a:off x="214957" y="-104621"/>
            <a:ext cx="8929043" cy="889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fontAlgn="auto">
              <a:spcAft>
                <a:spcPts val="0"/>
              </a:spcAft>
            </a:pPr>
            <a:r>
              <a:rPr lang="en-US" sz="2800" b="1" dirty="0" err="1">
                <a:solidFill>
                  <a:srgbClr val="0070C0"/>
                </a:solidFill>
                <a:latin typeface="Calibri" panose="020F0502020204030204"/>
              </a:rPr>
              <a:t>SpMM</a:t>
            </a:r>
            <a:r>
              <a:rPr lang="en-US" sz="2800" b="1" dirty="0">
                <a:solidFill>
                  <a:srgbClr val="0070C0"/>
                </a:solidFill>
                <a:latin typeface="Calibri" panose="020F0502020204030204"/>
              </a:rPr>
              <a:t>:  Sparse-Matrix/dense-Matrix Multiplication</a:t>
            </a:r>
            <a:endParaRPr lang="en-US" sz="2800" dirty="0">
              <a:solidFill>
                <a:srgbClr val="0070C0"/>
              </a:solidFill>
            </a:endParaRPr>
          </a:p>
        </p:txBody>
      </p:sp>
      <p:sp>
        <p:nvSpPr>
          <p:cNvPr id="3" name="TextBox 2">
            <a:extLst>
              <a:ext uri="{FF2B5EF4-FFF2-40B4-BE49-F238E27FC236}">
                <a16:creationId xmlns:a16="http://schemas.microsoft.com/office/drawing/2014/main" id="{6A55ABBB-38C6-354E-8988-19B57D1AF8A3}"/>
              </a:ext>
            </a:extLst>
          </p:cNvPr>
          <p:cNvSpPr txBox="1"/>
          <p:nvPr/>
        </p:nvSpPr>
        <p:spPr>
          <a:xfrm>
            <a:off x="7415328" y="2436275"/>
            <a:ext cx="1464428" cy="1077218"/>
          </a:xfrm>
          <a:prstGeom prst="rect">
            <a:avLst/>
          </a:prstGeom>
          <a:noFill/>
          <a:ln>
            <a:solidFill>
              <a:srgbClr val="C00000"/>
            </a:solidFill>
          </a:ln>
        </p:spPr>
        <p:txBody>
          <a:bodyPr wrap="square" rtlCol="0">
            <a:spAutoFit/>
          </a:bodyPr>
          <a:lstStyle/>
          <a:p>
            <a:pPr algn="ctr"/>
            <a:r>
              <a:rPr lang="en-US" sz="1600" dirty="0"/>
              <a:t>We call this dense matrix, H, a “tall skinny” Matrix</a:t>
            </a:r>
          </a:p>
        </p:txBody>
      </p:sp>
      <p:cxnSp>
        <p:nvCxnSpPr>
          <p:cNvPr id="7" name="Straight Arrow Connector 6">
            <a:extLst>
              <a:ext uri="{FF2B5EF4-FFF2-40B4-BE49-F238E27FC236}">
                <a16:creationId xmlns:a16="http://schemas.microsoft.com/office/drawing/2014/main" id="{0F893B57-CFA2-7441-ACD4-FD6BD9726A1E}"/>
              </a:ext>
            </a:extLst>
          </p:cNvPr>
          <p:cNvCxnSpPr/>
          <p:nvPr/>
        </p:nvCxnSpPr>
        <p:spPr>
          <a:xfrm flipH="1">
            <a:off x="7191396" y="2927669"/>
            <a:ext cx="1831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51741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2" name="Group 191">
            <a:extLst>
              <a:ext uri="{FF2B5EF4-FFF2-40B4-BE49-F238E27FC236}">
                <a16:creationId xmlns:a16="http://schemas.microsoft.com/office/drawing/2014/main" id="{A1E3612E-4D7A-EA46-AD1C-D6448E182D08}"/>
              </a:ext>
            </a:extLst>
          </p:cNvPr>
          <p:cNvGrpSpPr/>
          <p:nvPr/>
        </p:nvGrpSpPr>
        <p:grpSpPr>
          <a:xfrm>
            <a:off x="447961" y="4882587"/>
            <a:ext cx="1725892" cy="1734473"/>
            <a:chOff x="711178" y="4488905"/>
            <a:chExt cx="1364815" cy="1371600"/>
          </a:xfrm>
        </p:grpSpPr>
        <p:grpSp>
          <p:nvGrpSpPr>
            <p:cNvPr id="193" name="Group 192">
              <a:extLst>
                <a:ext uri="{FF2B5EF4-FFF2-40B4-BE49-F238E27FC236}">
                  <a16:creationId xmlns:a16="http://schemas.microsoft.com/office/drawing/2014/main" id="{4D7BD8C8-9795-EC4C-975B-ACD5A738BCF2}"/>
                </a:ext>
              </a:extLst>
            </p:cNvPr>
            <p:cNvGrpSpPr>
              <a:grpSpLocks noChangeAspect="1"/>
            </p:cNvGrpSpPr>
            <p:nvPr/>
          </p:nvGrpSpPr>
          <p:grpSpPr>
            <a:xfrm>
              <a:off x="711178" y="4488905"/>
              <a:ext cx="1364815" cy="1371600"/>
              <a:chOff x="3408652" y="2316330"/>
              <a:chExt cx="1916112" cy="1925637"/>
            </a:xfrm>
          </p:grpSpPr>
          <p:sp>
            <p:nvSpPr>
              <p:cNvPr id="195" name="Oval 8">
                <a:extLst>
                  <a:ext uri="{FF2B5EF4-FFF2-40B4-BE49-F238E27FC236}">
                    <a16:creationId xmlns:a16="http://schemas.microsoft.com/office/drawing/2014/main" id="{4FFCFC64-1146-B841-A021-777D3F05FE75}"/>
                  </a:ext>
                </a:extLst>
              </p:cNvPr>
              <p:cNvSpPr>
                <a:spLocks noChangeAspect="1" noChangeArrowheads="1"/>
              </p:cNvSpPr>
              <p:nvPr/>
            </p:nvSpPr>
            <p:spPr bwMode="auto">
              <a:xfrm>
                <a:off x="3473740" y="3035467"/>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196" name="Rectangle 9">
                <a:extLst>
                  <a:ext uri="{FF2B5EF4-FFF2-40B4-BE49-F238E27FC236}">
                    <a16:creationId xmlns:a16="http://schemas.microsoft.com/office/drawing/2014/main" id="{0BEA59CC-3DE1-C04F-9C17-48B173FEF5E2}"/>
                  </a:ext>
                </a:extLst>
              </p:cNvPr>
              <p:cNvSpPr>
                <a:spLocks noChangeAspect="1" noChangeArrowheads="1"/>
              </p:cNvSpPr>
              <p:nvPr/>
            </p:nvSpPr>
            <p:spPr bwMode="auto">
              <a:xfrm>
                <a:off x="3408652" y="2316330"/>
                <a:ext cx="1916112" cy="1925637"/>
              </a:xfrm>
              <a:prstGeom prst="rect">
                <a:avLst/>
              </a:prstGeom>
              <a:noFill/>
              <a:ln w="28575">
                <a:solidFill>
                  <a:srgbClr val="BBE0E3"/>
                </a:solidFill>
                <a:miter lim="800000"/>
                <a:headEnd/>
                <a:tailEnd/>
              </a:ln>
              <a:extLst>
                <a:ext uri="{909E8E84-426E-40dd-AFC4-6F175D3DCCD1}">
                  <a14:hiddenFill xmlns="" xmlns:a14="http://schemas.microsoft.com/office/drawing/2010/main">
                    <a:solidFill>
                      <a:srgbClr val="FFFFFF"/>
                    </a:solidFill>
                  </a14:hiddenFill>
                </a:ext>
              </a:extLst>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197" name="Oval 10">
                <a:extLst>
                  <a:ext uri="{FF2B5EF4-FFF2-40B4-BE49-F238E27FC236}">
                    <a16:creationId xmlns:a16="http://schemas.microsoft.com/office/drawing/2014/main" id="{A7B584E7-80A5-D543-B05B-8778CF07B88A}"/>
                  </a:ext>
                </a:extLst>
              </p:cNvPr>
              <p:cNvSpPr>
                <a:spLocks noChangeAspect="1" noChangeArrowheads="1"/>
              </p:cNvSpPr>
              <p:nvPr/>
            </p:nvSpPr>
            <p:spPr bwMode="auto">
              <a:xfrm>
                <a:off x="3473740" y="4018129"/>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198" name="Oval 11">
                <a:extLst>
                  <a:ext uri="{FF2B5EF4-FFF2-40B4-BE49-F238E27FC236}">
                    <a16:creationId xmlns:a16="http://schemas.microsoft.com/office/drawing/2014/main" id="{4522CA6E-B796-8A40-90CF-0462DF830EAD}"/>
                  </a:ext>
                </a:extLst>
              </p:cNvPr>
              <p:cNvSpPr>
                <a:spLocks noChangeAspect="1" noChangeArrowheads="1"/>
              </p:cNvSpPr>
              <p:nvPr/>
            </p:nvSpPr>
            <p:spPr bwMode="auto">
              <a:xfrm>
                <a:off x="3800765" y="4018129"/>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199" name="Oval 12">
                <a:extLst>
                  <a:ext uri="{FF2B5EF4-FFF2-40B4-BE49-F238E27FC236}">
                    <a16:creationId xmlns:a16="http://schemas.microsoft.com/office/drawing/2014/main" id="{6E825B73-27BE-9845-8D2B-43F96DBEA15A}"/>
                  </a:ext>
                </a:extLst>
              </p:cNvPr>
              <p:cNvSpPr>
                <a:spLocks noChangeAspect="1" noChangeArrowheads="1"/>
              </p:cNvSpPr>
              <p:nvPr/>
            </p:nvSpPr>
            <p:spPr bwMode="auto">
              <a:xfrm>
                <a:off x="4127790" y="4018129"/>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00" name="Oval 13">
                <a:extLst>
                  <a:ext uri="{FF2B5EF4-FFF2-40B4-BE49-F238E27FC236}">
                    <a16:creationId xmlns:a16="http://schemas.microsoft.com/office/drawing/2014/main" id="{4A552689-7258-6F40-BFBD-F7F80BF2E3F3}"/>
                  </a:ext>
                </a:extLst>
              </p:cNvPr>
              <p:cNvSpPr>
                <a:spLocks noChangeAspect="1" noChangeArrowheads="1"/>
              </p:cNvSpPr>
              <p:nvPr/>
            </p:nvSpPr>
            <p:spPr bwMode="auto">
              <a:xfrm>
                <a:off x="4456401" y="4018129"/>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01" name="Oval 14">
                <a:extLst>
                  <a:ext uri="{FF2B5EF4-FFF2-40B4-BE49-F238E27FC236}">
                    <a16:creationId xmlns:a16="http://schemas.microsoft.com/office/drawing/2014/main" id="{DD3DFA3C-C300-EB4B-AD5D-5A214E9780FC}"/>
                  </a:ext>
                </a:extLst>
              </p:cNvPr>
              <p:cNvSpPr>
                <a:spLocks noChangeAspect="1" noChangeArrowheads="1"/>
              </p:cNvSpPr>
              <p:nvPr/>
            </p:nvSpPr>
            <p:spPr bwMode="auto">
              <a:xfrm>
                <a:off x="4783426" y="4018129"/>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02" name="Oval 15">
                <a:extLst>
                  <a:ext uri="{FF2B5EF4-FFF2-40B4-BE49-F238E27FC236}">
                    <a16:creationId xmlns:a16="http://schemas.microsoft.com/office/drawing/2014/main" id="{4FF9AB59-1BB3-414A-9D70-71C82ACD0F1B}"/>
                  </a:ext>
                </a:extLst>
              </p:cNvPr>
              <p:cNvSpPr>
                <a:spLocks noChangeAspect="1" noChangeArrowheads="1"/>
              </p:cNvSpPr>
              <p:nvPr/>
            </p:nvSpPr>
            <p:spPr bwMode="auto">
              <a:xfrm>
                <a:off x="5110451" y="4018129"/>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03" name="Oval 17">
                <a:extLst>
                  <a:ext uri="{FF2B5EF4-FFF2-40B4-BE49-F238E27FC236}">
                    <a16:creationId xmlns:a16="http://schemas.microsoft.com/office/drawing/2014/main" id="{EEED65D3-711C-1541-B498-9627693E724B}"/>
                  </a:ext>
                </a:extLst>
              </p:cNvPr>
              <p:cNvSpPr>
                <a:spLocks noChangeAspect="1" noChangeArrowheads="1"/>
              </p:cNvSpPr>
              <p:nvPr/>
            </p:nvSpPr>
            <p:spPr bwMode="auto">
              <a:xfrm>
                <a:off x="3473740" y="2381417"/>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04" name="Oval 18">
                <a:extLst>
                  <a:ext uri="{FF2B5EF4-FFF2-40B4-BE49-F238E27FC236}">
                    <a16:creationId xmlns:a16="http://schemas.microsoft.com/office/drawing/2014/main" id="{3B88E857-E4D0-AF46-A7CA-B412A0703DC2}"/>
                  </a:ext>
                </a:extLst>
              </p:cNvPr>
              <p:cNvSpPr>
                <a:spLocks noChangeAspect="1" noChangeArrowheads="1"/>
              </p:cNvSpPr>
              <p:nvPr/>
            </p:nvSpPr>
            <p:spPr bwMode="auto">
              <a:xfrm>
                <a:off x="3800765" y="2381417"/>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05" name="Oval 19">
                <a:extLst>
                  <a:ext uri="{FF2B5EF4-FFF2-40B4-BE49-F238E27FC236}">
                    <a16:creationId xmlns:a16="http://schemas.microsoft.com/office/drawing/2014/main" id="{40D84DBE-152E-3647-8A1E-7B6BD2FC329B}"/>
                  </a:ext>
                </a:extLst>
              </p:cNvPr>
              <p:cNvSpPr>
                <a:spLocks noChangeAspect="1" noChangeArrowheads="1"/>
              </p:cNvSpPr>
              <p:nvPr/>
            </p:nvSpPr>
            <p:spPr bwMode="auto">
              <a:xfrm>
                <a:off x="4127790" y="2381417"/>
                <a:ext cx="136525" cy="13652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06" name="Oval 20">
                <a:extLst>
                  <a:ext uri="{FF2B5EF4-FFF2-40B4-BE49-F238E27FC236}">
                    <a16:creationId xmlns:a16="http://schemas.microsoft.com/office/drawing/2014/main" id="{4DE1A307-F23F-A14D-93F4-191360D68FEC}"/>
                  </a:ext>
                </a:extLst>
              </p:cNvPr>
              <p:cNvSpPr>
                <a:spLocks noChangeAspect="1" noChangeArrowheads="1"/>
              </p:cNvSpPr>
              <p:nvPr/>
            </p:nvSpPr>
            <p:spPr bwMode="auto">
              <a:xfrm>
                <a:off x="4456401" y="2381417"/>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07" name="Oval 21">
                <a:extLst>
                  <a:ext uri="{FF2B5EF4-FFF2-40B4-BE49-F238E27FC236}">
                    <a16:creationId xmlns:a16="http://schemas.microsoft.com/office/drawing/2014/main" id="{A09992C7-6C85-1A44-B213-DF4C8757FA1C}"/>
                  </a:ext>
                </a:extLst>
              </p:cNvPr>
              <p:cNvSpPr>
                <a:spLocks noChangeAspect="1" noChangeArrowheads="1"/>
              </p:cNvSpPr>
              <p:nvPr/>
            </p:nvSpPr>
            <p:spPr bwMode="auto">
              <a:xfrm>
                <a:off x="4783426" y="2381417"/>
                <a:ext cx="136525" cy="13652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08" name="Oval 22">
                <a:extLst>
                  <a:ext uri="{FF2B5EF4-FFF2-40B4-BE49-F238E27FC236}">
                    <a16:creationId xmlns:a16="http://schemas.microsoft.com/office/drawing/2014/main" id="{441BC676-45D1-6341-A408-49F43A199873}"/>
                  </a:ext>
                </a:extLst>
              </p:cNvPr>
              <p:cNvSpPr>
                <a:spLocks noChangeAspect="1" noChangeArrowheads="1"/>
              </p:cNvSpPr>
              <p:nvPr/>
            </p:nvSpPr>
            <p:spPr bwMode="auto">
              <a:xfrm>
                <a:off x="5110451" y="2381417"/>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09" name="Oval 24">
                <a:extLst>
                  <a:ext uri="{FF2B5EF4-FFF2-40B4-BE49-F238E27FC236}">
                    <a16:creationId xmlns:a16="http://schemas.microsoft.com/office/drawing/2014/main" id="{52A07E7A-EBCF-9F41-AA3E-185BDA61D9ED}"/>
                  </a:ext>
                </a:extLst>
              </p:cNvPr>
              <p:cNvSpPr>
                <a:spLocks noChangeAspect="1" noChangeArrowheads="1"/>
              </p:cNvSpPr>
              <p:nvPr/>
            </p:nvSpPr>
            <p:spPr bwMode="auto">
              <a:xfrm>
                <a:off x="3473740" y="2708442"/>
                <a:ext cx="136525" cy="13652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10" name="Oval 25">
                <a:extLst>
                  <a:ext uri="{FF2B5EF4-FFF2-40B4-BE49-F238E27FC236}">
                    <a16:creationId xmlns:a16="http://schemas.microsoft.com/office/drawing/2014/main" id="{3168CA58-0702-A847-B52F-0955E2F86C23}"/>
                  </a:ext>
                </a:extLst>
              </p:cNvPr>
              <p:cNvSpPr>
                <a:spLocks noChangeAspect="1" noChangeArrowheads="1"/>
              </p:cNvSpPr>
              <p:nvPr/>
            </p:nvSpPr>
            <p:spPr bwMode="auto">
              <a:xfrm>
                <a:off x="3800765" y="2708442"/>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11" name="Oval 26">
                <a:extLst>
                  <a:ext uri="{FF2B5EF4-FFF2-40B4-BE49-F238E27FC236}">
                    <a16:creationId xmlns:a16="http://schemas.microsoft.com/office/drawing/2014/main" id="{E8D180B6-E5E0-F44F-9DED-3A1161955D74}"/>
                  </a:ext>
                </a:extLst>
              </p:cNvPr>
              <p:cNvSpPr>
                <a:spLocks noChangeAspect="1" noChangeArrowheads="1"/>
              </p:cNvSpPr>
              <p:nvPr/>
            </p:nvSpPr>
            <p:spPr bwMode="auto">
              <a:xfrm>
                <a:off x="4127790" y="2708442"/>
                <a:ext cx="136525" cy="13652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12" name="Oval 27">
                <a:extLst>
                  <a:ext uri="{FF2B5EF4-FFF2-40B4-BE49-F238E27FC236}">
                    <a16:creationId xmlns:a16="http://schemas.microsoft.com/office/drawing/2014/main" id="{521D3AC1-D8BD-284F-B83C-DB1D23D2250D}"/>
                  </a:ext>
                </a:extLst>
              </p:cNvPr>
              <p:cNvSpPr>
                <a:spLocks noChangeAspect="1" noChangeArrowheads="1"/>
              </p:cNvSpPr>
              <p:nvPr/>
            </p:nvSpPr>
            <p:spPr bwMode="auto">
              <a:xfrm>
                <a:off x="4456401" y="2708442"/>
                <a:ext cx="136525" cy="13652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13" name="Oval 28">
                <a:extLst>
                  <a:ext uri="{FF2B5EF4-FFF2-40B4-BE49-F238E27FC236}">
                    <a16:creationId xmlns:a16="http://schemas.microsoft.com/office/drawing/2014/main" id="{4E7406AB-C045-EE4A-A556-8941766C43AE}"/>
                  </a:ext>
                </a:extLst>
              </p:cNvPr>
              <p:cNvSpPr>
                <a:spLocks noChangeAspect="1" noChangeArrowheads="1"/>
              </p:cNvSpPr>
              <p:nvPr/>
            </p:nvSpPr>
            <p:spPr bwMode="auto">
              <a:xfrm>
                <a:off x="4783426" y="2708442"/>
                <a:ext cx="136525" cy="13652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14" name="Oval 29">
                <a:extLst>
                  <a:ext uri="{FF2B5EF4-FFF2-40B4-BE49-F238E27FC236}">
                    <a16:creationId xmlns:a16="http://schemas.microsoft.com/office/drawing/2014/main" id="{4EE694F1-CFF3-9B4A-8AD5-DA4C290C8AAF}"/>
                  </a:ext>
                </a:extLst>
              </p:cNvPr>
              <p:cNvSpPr>
                <a:spLocks noChangeAspect="1" noChangeArrowheads="1"/>
              </p:cNvSpPr>
              <p:nvPr/>
            </p:nvSpPr>
            <p:spPr bwMode="auto">
              <a:xfrm>
                <a:off x="5110451" y="2708442"/>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15" name="Oval 31">
                <a:extLst>
                  <a:ext uri="{FF2B5EF4-FFF2-40B4-BE49-F238E27FC236}">
                    <a16:creationId xmlns:a16="http://schemas.microsoft.com/office/drawing/2014/main" id="{80459E98-E497-CB42-B4AF-863895BA92F4}"/>
                  </a:ext>
                </a:extLst>
              </p:cNvPr>
              <p:cNvSpPr>
                <a:spLocks noChangeAspect="1" noChangeArrowheads="1"/>
              </p:cNvSpPr>
              <p:nvPr/>
            </p:nvSpPr>
            <p:spPr bwMode="auto">
              <a:xfrm>
                <a:off x="3800765" y="3035467"/>
                <a:ext cx="136525" cy="13652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16" name="Oval 32">
                <a:extLst>
                  <a:ext uri="{FF2B5EF4-FFF2-40B4-BE49-F238E27FC236}">
                    <a16:creationId xmlns:a16="http://schemas.microsoft.com/office/drawing/2014/main" id="{EFB04AF8-C6AA-F548-8203-837FE5F757CC}"/>
                  </a:ext>
                </a:extLst>
              </p:cNvPr>
              <p:cNvSpPr>
                <a:spLocks noChangeAspect="1" noChangeArrowheads="1"/>
              </p:cNvSpPr>
              <p:nvPr/>
            </p:nvSpPr>
            <p:spPr bwMode="auto">
              <a:xfrm>
                <a:off x="4127790" y="3035467"/>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17" name="Oval 33">
                <a:extLst>
                  <a:ext uri="{FF2B5EF4-FFF2-40B4-BE49-F238E27FC236}">
                    <a16:creationId xmlns:a16="http://schemas.microsoft.com/office/drawing/2014/main" id="{8685F143-61FE-2C47-8A44-CF7972CE843D}"/>
                  </a:ext>
                </a:extLst>
              </p:cNvPr>
              <p:cNvSpPr>
                <a:spLocks noChangeAspect="1" noChangeArrowheads="1"/>
              </p:cNvSpPr>
              <p:nvPr/>
            </p:nvSpPr>
            <p:spPr bwMode="auto">
              <a:xfrm>
                <a:off x="4456401" y="3035467"/>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18" name="Oval 34">
                <a:extLst>
                  <a:ext uri="{FF2B5EF4-FFF2-40B4-BE49-F238E27FC236}">
                    <a16:creationId xmlns:a16="http://schemas.microsoft.com/office/drawing/2014/main" id="{4AC352A0-D623-634B-8493-A8FB425672F5}"/>
                  </a:ext>
                </a:extLst>
              </p:cNvPr>
              <p:cNvSpPr>
                <a:spLocks noChangeAspect="1" noChangeArrowheads="1"/>
              </p:cNvSpPr>
              <p:nvPr/>
            </p:nvSpPr>
            <p:spPr bwMode="auto">
              <a:xfrm>
                <a:off x="4783426" y="3035467"/>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19" name="Oval 35">
                <a:extLst>
                  <a:ext uri="{FF2B5EF4-FFF2-40B4-BE49-F238E27FC236}">
                    <a16:creationId xmlns:a16="http://schemas.microsoft.com/office/drawing/2014/main" id="{5416D482-11C6-4F4B-BF4F-A20E14E35C74}"/>
                  </a:ext>
                </a:extLst>
              </p:cNvPr>
              <p:cNvSpPr>
                <a:spLocks noChangeAspect="1" noChangeArrowheads="1"/>
              </p:cNvSpPr>
              <p:nvPr/>
            </p:nvSpPr>
            <p:spPr bwMode="auto">
              <a:xfrm>
                <a:off x="5110451" y="3035467"/>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20" name="Oval 37">
                <a:extLst>
                  <a:ext uri="{FF2B5EF4-FFF2-40B4-BE49-F238E27FC236}">
                    <a16:creationId xmlns:a16="http://schemas.microsoft.com/office/drawing/2014/main" id="{5E458F3C-7CE3-D640-87F7-F07D60EFD300}"/>
                  </a:ext>
                </a:extLst>
              </p:cNvPr>
              <p:cNvSpPr>
                <a:spLocks noChangeAspect="1" noChangeArrowheads="1"/>
              </p:cNvSpPr>
              <p:nvPr/>
            </p:nvSpPr>
            <p:spPr bwMode="auto">
              <a:xfrm>
                <a:off x="3473740" y="3364079"/>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21" name="Oval 38">
                <a:extLst>
                  <a:ext uri="{FF2B5EF4-FFF2-40B4-BE49-F238E27FC236}">
                    <a16:creationId xmlns:a16="http://schemas.microsoft.com/office/drawing/2014/main" id="{D4750A38-F86C-FD41-AC22-EE13FD06D76F}"/>
                  </a:ext>
                </a:extLst>
              </p:cNvPr>
              <p:cNvSpPr>
                <a:spLocks noChangeAspect="1" noChangeArrowheads="1"/>
              </p:cNvSpPr>
              <p:nvPr/>
            </p:nvSpPr>
            <p:spPr bwMode="auto">
              <a:xfrm>
                <a:off x="3800765" y="3364079"/>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22" name="Oval 39">
                <a:extLst>
                  <a:ext uri="{FF2B5EF4-FFF2-40B4-BE49-F238E27FC236}">
                    <a16:creationId xmlns:a16="http://schemas.microsoft.com/office/drawing/2014/main" id="{3F5C90A1-CD04-AC44-9FE3-E0C8089CC4D8}"/>
                  </a:ext>
                </a:extLst>
              </p:cNvPr>
              <p:cNvSpPr>
                <a:spLocks noChangeAspect="1" noChangeArrowheads="1"/>
              </p:cNvSpPr>
              <p:nvPr/>
            </p:nvSpPr>
            <p:spPr bwMode="auto">
              <a:xfrm>
                <a:off x="4127790" y="3364079"/>
                <a:ext cx="136525" cy="136525"/>
              </a:xfrm>
              <a:prstGeom prst="ellipse">
                <a:avLst/>
              </a:prstGeom>
              <a:solidFill>
                <a:srgbClr val="000000"/>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23" name="Oval 40">
                <a:extLst>
                  <a:ext uri="{FF2B5EF4-FFF2-40B4-BE49-F238E27FC236}">
                    <a16:creationId xmlns:a16="http://schemas.microsoft.com/office/drawing/2014/main" id="{F6E6F01B-A8D0-B841-864F-98B65931E8DE}"/>
                  </a:ext>
                </a:extLst>
              </p:cNvPr>
              <p:cNvSpPr>
                <a:spLocks noChangeAspect="1" noChangeArrowheads="1"/>
              </p:cNvSpPr>
              <p:nvPr/>
            </p:nvSpPr>
            <p:spPr bwMode="auto">
              <a:xfrm>
                <a:off x="4456401" y="3364079"/>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24" name="Oval 41">
                <a:extLst>
                  <a:ext uri="{FF2B5EF4-FFF2-40B4-BE49-F238E27FC236}">
                    <a16:creationId xmlns:a16="http://schemas.microsoft.com/office/drawing/2014/main" id="{AAD44FAC-B441-4941-9627-936FE14A782D}"/>
                  </a:ext>
                </a:extLst>
              </p:cNvPr>
              <p:cNvSpPr>
                <a:spLocks noChangeAspect="1" noChangeArrowheads="1"/>
              </p:cNvSpPr>
              <p:nvPr/>
            </p:nvSpPr>
            <p:spPr bwMode="auto">
              <a:xfrm>
                <a:off x="4783426" y="3364079"/>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25" name="Oval 42">
                <a:extLst>
                  <a:ext uri="{FF2B5EF4-FFF2-40B4-BE49-F238E27FC236}">
                    <a16:creationId xmlns:a16="http://schemas.microsoft.com/office/drawing/2014/main" id="{A28C7C9F-977D-CD45-BCF2-D11DA63D6CC3}"/>
                  </a:ext>
                </a:extLst>
              </p:cNvPr>
              <p:cNvSpPr>
                <a:spLocks noChangeAspect="1" noChangeArrowheads="1"/>
              </p:cNvSpPr>
              <p:nvPr/>
            </p:nvSpPr>
            <p:spPr bwMode="auto">
              <a:xfrm>
                <a:off x="5110451" y="3364079"/>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26" name="Oval 44">
                <a:extLst>
                  <a:ext uri="{FF2B5EF4-FFF2-40B4-BE49-F238E27FC236}">
                    <a16:creationId xmlns:a16="http://schemas.microsoft.com/office/drawing/2014/main" id="{0CFC4127-4F63-9B4E-9227-5B8B9E27319E}"/>
                  </a:ext>
                </a:extLst>
              </p:cNvPr>
              <p:cNvSpPr>
                <a:spLocks noChangeAspect="1" noChangeArrowheads="1"/>
              </p:cNvSpPr>
              <p:nvPr/>
            </p:nvSpPr>
            <p:spPr bwMode="auto">
              <a:xfrm>
                <a:off x="3473740" y="3691105"/>
                <a:ext cx="136525" cy="13652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27" name="Oval 45">
                <a:extLst>
                  <a:ext uri="{FF2B5EF4-FFF2-40B4-BE49-F238E27FC236}">
                    <a16:creationId xmlns:a16="http://schemas.microsoft.com/office/drawing/2014/main" id="{B59663B9-0F30-914A-B8E2-C2A027497F69}"/>
                  </a:ext>
                </a:extLst>
              </p:cNvPr>
              <p:cNvSpPr>
                <a:spLocks noChangeAspect="1" noChangeArrowheads="1"/>
              </p:cNvSpPr>
              <p:nvPr/>
            </p:nvSpPr>
            <p:spPr bwMode="auto">
              <a:xfrm>
                <a:off x="3800765" y="3691105"/>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28" name="Oval 46">
                <a:extLst>
                  <a:ext uri="{FF2B5EF4-FFF2-40B4-BE49-F238E27FC236}">
                    <a16:creationId xmlns:a16="http://schemas.microsoft.com/office/drawing/2014/main" id="{18E29726-6218-084D-BBD2-E7F226072F69}"/>
                  </a:ext>
                </a:extLst>
              </p:cNvPr>
              <p:cNvSpPr>
                <a:spLocks noChangeAspect="1" noChangeArrowheads="1"/>
              </p:cNvSpPr>
              <p:nvPr/>
            </p:nvSpPr>
            <p:spPr bwMode="auto">
              <a:xfrm>
                <a:off x="4127790" y="3691105"/>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29" name="Oval 47">
                <a:extLst>
                  <a:ext uri="{FF2B5EF4-FFF2-40B4-BE49-F238E27FC236}">
                    <a16:creationId xmlns:a16="http://schemas.microsoft.com/office/drawing/2014/main" id="{9875FE90-245D-2847-A135-B7C77CED6504}"/>
                  </a:ext>
                </a:extLst>
              </p:cNvPr>
              <p:cNvSpPr>
                <a:spLocks noChangeAspect="1" noChangeArrowheads="1"/>
              </p:cNvSpPr>
              <p:nvPr/>
            </p:nvSpPr>
            <p:spPr bwMode="auto">
              <a:xfrm>
                <a:off x="4456401" y="3691105"/>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30" name="Oval 48">
                <a:extLst>
                  <a:ext uri="{FF2B5EF4-FFF2-40B4-BE49-F238E27FC236}">
                    <a16:creationId xmlns:a16="http://schemas.microsoft.com/office/drawing/2014/main" id="{D2508B1E-8A04-214C-8B6D-F08B857289A2}"/>
                  </a:ext>
                </a:extLst>
              </p:cNvPr>
              <p:cNvSpPr>
                <a:spLocks noChangeAspect="1" noChangeArrowheads="1"/>
              </p:cNvSpPr>
              <p:nvPr/>
            </p:nvSpPr>
            <p:spPr bwMode="auto">
              <a:xfrm>
                <a:off x="4783426" y="3691105"/>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31" name="Oval 49">
                <a:extLst>
                  <a:ext uri="{FF2B5EF4-FFF2-40B4-BE49-F238E27FC236}">
                    <a16:creationId xmlns:a16="http://schemas.microsoft.com/office/drawing/2014/main" id="{6A4A98CC-DDAF-8041-A6CA-7A04C2DC7FCB}"/>
                  </a:ext>
                </a:extLst>
              </p:cNvPr>
              <p:cNvSpPr>
                <a:spLocks noChangeAspect="1" noChangeArrowheads="1"/>
              </p:cNvSpPr>
              <p:nvPr/>
            </p:nvSpPr>
            <p:spPr bwMode="auto">
              <a:xfrm>
                <a:off x="5110451" y="3691105"/>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grpSp>
        <p:sp>
          <p:nvSpPr>
            <p:cNvPr id="194" name="Text Box 4">
              <a:extLst>
                <a:ext uri="{FF2B5EF4-FFF2-40B4-BE49-F238E27FC236}">
                  <a16:creationId xmlns:a16="http://schemas.microsoft.com/office/drawing/2014/main" id="{F3EE62D0-6606-BD42-810A-7B7952E17735}"/>
                </a:ext>
              </a:extLst>
            </p:cNvPr>
            <p:cNvSpPr txBox="1">
              <a:spLocks noChangeArrowheads="1"/>
            </p:cNvSpPr>
            <p:nvPr/>
          </p:nvSpPr>
          <p:spPr bwMode="auto">
            <a:xfrm>
              <a:off x="732461" y="4503434"/>
              <a:ext cx="443692" cy="5230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299" tIns="45650" rIns="91299" bIns="45650">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0000"/>
                  </a:solidFill>
                  <a:effectLst/>
                  <a:uLnTx/>
                  <a:uFillTx/>
                  <a:latin typeface="Times" charset="0"/>
                  <a:ea typeface="ＭＳ Ｐゴシック" charset="0"/>
                  <a:cs typeface="+mn-cs"/>
                </a:rPr>
                <a:t>A</a:t>
              </a:r>
            </a:p>
          </p:txBody>
        </p:sp>
      </p:grpSp>
      <p:grpSp>
        <p:nvGrpSpPr>
          <p:cNvPr id="232" name="Group 231">
            <a:extLst>
              <a:ext uri="{FF2B5EF4-FFF2-40B4-BE49-F238E27FC236}">
                <a16:creationId xmlns:a16="http://schemas.microsoft.com/office/drawing/2014/main" id="{AACD1550-8C29-6C41-9CA2-4E083CCBC8CB}"/>
              </a:ext>
            </a:extLst>
          </p:cNvPr>
          <p:cNvGrpSpPr/>
          <p:nvPr/>
        </p:nvGrpSpPr>
        <p:grpSpPr>
          <a:xfrm>
            <a:off x="3141216" y="4881143"/>
            <a:ext cx="3092910" cy="1737360"/>
            <a:chOff x="3150360" y="4303199"/>
            <a:chExt cx="3092910" cy="1737360"/>
          </a:xfrm>
        </p:grpSpPr>
        <p:grpSp>
          <p:nvGrpSpPr>
            <p:cNvPr id="233" name="Group 232">
              <a:extLst>
                <a:ext uri="{FF2B5EF4-FFF2-40B4-BE49-F238E27FC236}">
                  <a16:creationId xmlns:a16="http://schemas.microsoft.com/office/drawing/2014/main" id="{31125CE3-AED0-5E4A-8C46-038517A3FCF6}"/>
                </a:ext>
              </a:extLst>
            </p:cNvPr>
            <p:cNvGrpSpPr/>
            <p:nvPr/>
          </p:nvGrpSpPr>
          <p:grpSpPr>
            <a:xfrm>
              <a:off x="3150360" y="4304643"/>
              <a:ext cx="1737360" cy="1734473"/>
              <a:chOff x="2936229" y="1555674"/>
              <a:chExt cx="1373883" cy="1371600"/>
            </a:xfrm>
          </p:grpSpPr>
          <p:grpSp>
            <p:nvGrpSpPr>
              <p:cNvPr id="263" name="Group 262">
                <a:extLst>
                  <a:ext uri="{FF2B5EF4-FFF2-40B4-BE49-F238E27FC236}">
                    <a16:creationId xmlns:a16="http://schemas.microsoft.com/office/drawing/2014/main" id="{0DA0D9DF-F022-2F45-A021-4E22E15DE671}"/>
                  </a:ext>
                </a:extLst>
              </p:cNvPr>
              <p:cNvGrpSpPr>
                <a:grpSpLocks noChangeAspect="1"/>
              </p:cNvGrpSpPr>
              <p:nvPr/>
            </p:nvGrpSpPr>
            <p:grpSpPr>
              <a:xfrm>
                <a:off x="2936229" y="1555674"/>
                <a:ext cx="1373883" cy="1371600"/>
                <a:chOff x="3433283" y="3230640"/>
                <a:chExt cx="1908120" cy="1904949"/>
              </a:xfrm>
            </p:grpSpPr>
            <p:sp>
              <p:nvSpPr>
                <p:cNvPr id="265" name="Oval 8">
                  <a:extLst>
                    <a:ext uri="{FF2B5EF4-FFF2-40B4-BE49-F238E27FC236}">
                      <a16:creationId xmlns:a16="http://schemas.microsoft.com/office/drawing/2014/main" id="{77220913-B2EA-7C45-9BF7-88D62459AE6F}"/>
                    </a:ext>
                  </a:extLst>
                </p:cNvPr>
                <p:cNvSpPr>
                  <a:spLocks noChangeAspect="1" noChangeArrowheads="1"/>
                </p:cNvSpPr>
                <p:nvPr/>
              </p:nvSpPr>
              <p:spPr bwMode="auto">
                <a:xfrm>
                  <a:off x="3507081" y="3922033"/>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66" name="Oval 10">
                  <a:extLst>
                    <a:ext uri="{FF2B5EF4-FFF2-40B4-BE49-F238E27FC236}">
                      <a16:creationId xmlns:a16="http://schemas.microsoft.com/office/drawing/2014/main" id="{E243DA31-0CC2-7549-B124-3F4D2550EF74}"/>
                    </a:ext>
                  </a:extLst>
                </p:cNvPr>
                <p:cNvSpPr>
                  <a:spLocks noChangeAspect="1" noChangeArrowheads="1"/>
                </p:cNvSpPr>
                <p:nvPr/>
              </p:nvSpPr>
              <p:spPr bwMode="auto">
                <a:xfrm>
                  <a:off x="3507081" y="4904695"/>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67" name="Oval 11">
                  <a:extLst>
                    <a:ext uri="{FF2B5EF4-FFF2-40B4-BE49-F238E27FC236}">
                      <a16:creationId xmlns:a16="http://schemas.microsoft.com/office/drawing/2014/main" id="{6253F2EF-0A79-384F-A543-3996D948F4FB}"/>
                    </a:ext>
                  </a:extLst>
                </p:cNvPr>
                <p:cNvSpPr>
                  <a:spLocks noChangeAspect="1" noChangeArrowheads="1"/>
                </p:cNvSpPr>
                <p:nvPr/>
              </p:nvSpPr>
              <p:spPr bwMode="auto">
                <a:xfrm>
                  <a:off x="3834106" y="4904695"/>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68" name="Oval 12">
                  <a:extLst>
                    <a:ext uri="{FF2B5EF4-FFF2-40B4-BE49-F238E27FC236}">
                      <a16:creationId xmlns:a16="http://schemas.microsoft.com/office/drawing/2014/main" id="{90AA6170-360A-2C47-9880-4B33FD5C4668}"/>
                    </a:ext>
                  </a:extLst>
                </p:cNvPr>
                <p:cNvSpPr>
                  <a:spLocks noChangeAspect="1" noChangeArrowheads="1"/>
                </p:cNvSpPr>
                <p:nvPr/>
              </p:nvSpPr>
              <p:spPr bwMode="auto">
                <a:xfrm>
                  <a:off x="4161131" y="4904695"/>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69" name="Oval 13">
                  <a:extLst>
                    <a:ext uri="{FF2B5EF4-FFF2-40B4-BE49-F238E27FC236}">
                      <a16:creationId xmlns:a16="http://schemas.microsoft.com/office/drawing/2014/main" id="{4DC1B88D-7458-9A47-A446-28CBC01D868A}"/>
                    </a:ext>
                  </a:extLst>
                </p:cNvPr>
                <p:cNvSpPr>
                  <a:spLocks noChangeAspect="1" noChangeArrowheads="1"/>
                </p:cNvSpPr>
                <p:nvPr/>
              </p:nvSpPr>
              <p:spPr bwMode="auto">
                <a:xfrm>
                  <a:off x="4489742" y="4904695"/>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70" name="Oval 14">
                  <a:extLst>
                    <a:ext uri="{FF2B5EF4-FFF2-40B4-BE49-F238E27FC236}">
                      <a16:creationId xmlns:a16="http://schemas.microsoft.com/office/drawing/2014/main" id="{93502558-2C56-764C-80FE-875E8A87F989}"/>
                    </a:ext>
                  </a:extLst>
                </p:cNvPr>
                <p:cNvSpPr>
                  <a:spLocks noChangeAspect="1" noChangeArrowheads="1"/>
                </p:cNvSpPr>
                <p:nvPr/>
              </p:nvSpPr>
              <p:spPr bwMode="auto">
                <a:xfrm>
                  <a:off x="4816767" y="4904695"/>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71" name="Oval 15">
                  <a:extLst>
                    <a:ext uri="{FF2B5EF4-FFF2-40B4-BE49-F238E27FC236}">
                      <a16:creationId xmlns:a16="http://schemas.microsoft.com/office/drawing/2014/main" id="{6DDD16D0-92DC-EE45-B47C-F620FBA3D72D}"/>
                    </a:ext>
                  </a:extLst>
                </p:cNvPr>
                <p:cNvSpPr>
                  <a:spLocks noChangeAspect="1" noChangeArrowheads="1"/>
                </p:cNvSpPr>
                <p:nvPr/>
              </p:nvSpPr>
              <p:spPr bwMode="auto">
                <a:xfrm>
                  <a:off x="5143792" y="4904695"/>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72" name="Oval 17">
                  <a:extLst>
                    <a:ext uri="{FF2B5EF4-FFF2-40B4-BE49-F238E27FC236}">
                      <a16:creationId xmlns:a16="http://schemas.microsoft.com/office/drawing/2014/main" id="{F8E2733F-8A52-8745-B60F-4D8162DFF3B2}"/>
                    </a:ext>
                  </a:extLst>
                </p:cNvPr>
                <p:cNvSpPr>
                  <a:spLocks noChangeAspect="1" noChangeArrowheads="1"/>
                </p:cNvSpPr>
                <p:nvPr/>
              </p:nvSpPr>
              <p:spPr bwMode="auto">
                <a:xfrm>
                  <a:off x="3507081" y="3267983"/>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73" name="Oval 24">
                  <a:extLst>
                    <a:ext uri="{FF2B5EF4-FFF2-40B4-BE49-F238E27FC236}">
                      <a16:creationId xmlns:a16="http://schemas.microsoft.com/office/drawing/2014/main" id="{2765383C-7B1E-DB42-BA65-79A985906FF6}"/>
                    </a:ext>
                  </a:extLst>
                </p:cNvPr>
                <p:cNvSpPr>
                  <a:spLocks noChangeAspect="1" noChangeArrowheads="1"/>
                </p:cNvSpPr>
                <p:nvPr/>
              </p:nvSpPr>
              <p:spPr bwMode="auto">
                <a:xfrm>
                  <a:off x="3507081" y="3595008"/>
                  <a:ext cx="136525" cy="13652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74" name="Oval 25">
                  <a:extLst>
                    <a:ext uri="{FF2B5EF4-FFF2-40B4-BE49-F238E27FC236}">
                      <a16:creationId xmlns:a16="http://schemas.microsoft.com/office/drawing/2014/main" id="{74CB0400-DD21-6243-8B60-04FCE11FA2A2}"/>
                    </a:ext>
                  </a:extLst>
                </p:cNvPr>
                <p:cNvSpPr>
                  <a:spLocks noChangeAspect="1" noChangeArrowheads="1"/>
                </p:cNvSpPr>
                <p:nvPr/>
              </p:nvSpPr>
              <p:spPr bwMode="auto">
                <a:xfrm>
                  <a:off x="3834106" y="3595008"/>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75" name="Oval 31">
                  <a:extLst>
                    <a:ext uri="{FF2B5EF4-FFF2-40B4-BE49-F238E27FC236}">
                      <a16:creationId xmlns:a16="http://schemas.microsoft.com/office/drawing/2014/main" id="{5B205BDE-C134-7445-887B-C15D78457451}"/>
                    </a:ext>
                  </a:extLst>
                </p:cNvPr>
                <p:cNvSpPr>
                  <a:spLocks noChangeAspect="1" noChangeArrowheads="1"/>
                </p:cNvSpPr>
                <p:nvPr/>
              </p:nvSpPr>
              <p:spPr bwMode="auto">
                <a:xfrm>
                  <a:off x="3834106" y="3922033"/>
                  <a:ext cx="136525" cy="13652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76" name="Oval 32">
                  <a:extLst>
                    <a:ext uri="{FF2B5EF4-FFF2-40B4-BE49-F238E27FC236}">
                      <a16:creationId xmlns:a16="http://schemas.microsoft.com/office/drawing/2014/main" id="{5BE02031-E7C5-6D44-B9E2-786B1FEA8B5B}"/>
                    </a:ext>
                  </a:extLst>
                </p:cNvPr>
                <p:cNvSpPr>
                  <a:spLocks noChangeAspect="1" noChangeArrowheads="1"/>
                </p:cNvSpPr>
                <p:nvPr/>
              </p:nvSpPr>
              <p:spPr bwMode="auto">
                <a:xfrm>
                  <a:off x="4161131" y="3922033"/>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77" name="Oval 37">
                  <a:extLst>
                    <a:ext uri="{FF2B5EF4-FFF2-40B4-BE49-F238E27FC236}">
                      <a16:creationId xmlns:a16="http://schemas.microsoft.com/office/drawing/2014/main" id="{2939F8FD-074A-9A4F-879F-C35AB528CF52}"/>
                    </a:ext>
                  </a:extLst>
                </p:cNvPr>
                <p:cNvSpPr>
                  <a:spLocks noChangeAspect="1" noChangeArrowheads="1"/>
                </p:cNvSpPr>
                <p:nvPr/>
              </p:nvSpPr>
              <p:spPr bwMode="auto">
                <a:xfrm>
                  <a:off x="3507081" y="4250645"/>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78" name="Oval 38">
                  <a:extLst>
                    <a:ext uri="{FF2B5EF4-FFF2-40B4-BE49-F238E27FC236}">
                      <a16:creationId xmlns:a16="http://schemas.microsoft.com/office/drawing/2014/main" id="{D2802440-0603-E541-BC2F-9831A7F21D71}"/>
                    </a:ext>
                  </a:extLst>
                </p:cNvPr>
                <p:cNvSpPr>
                  <a:spLocks noChangeAspect="1" noChangeArrowheads="1"/>
                </p:cNvSpPr>
                <p:nvPr/>
              </p:nvSpPr>
              <p:spPr bwMode="auto">
                <a:xfrm>
                  <a:off x="3834106" y="4250645"/>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79" name="Oval 39">
                  <a:extLst>
                    <a:ext uri="{FF2B5EF4-FFF2-40B4-BE49-F238E27FC236}">
                      <a16:creationId xmlns:a16="http://schemas.microsoft.com/office/drawing/2014/main" id="{81F0A799-CA84-6141-A620-10617C330E13}"/>
                    </a:ext>
                  </a:extLst>
                </p:cNvPr>
                <p:cNvSpPr>
                  <a:spLocks noChangeAspect="1" noChangeArrowheads="1"/>
                </p:cNvSpPr>
                <p:nvPr/>
              </p:nvSpPr>
              <p:spPr bwMode="auto">
                <a:xfrm>
                  <a:off x="4161131" y="4250645"/>
                  <a:ext cx="136525" cy="136525"/>
                </a:xfrm>
                <a:prstGeom prst="ellipse">
                  <a:avLst/>
                </a:prstGeom>
                <a:solidFill>
                  <a:srgbClr val="000000"/>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80" name="Oval 40">
                  <a:extLst>
                    <a:ext uri="{FF2B5EF4-FFF2-40B4-BE49-F238E27FC236}">
                      <a16:creationId xmlns:a16="http://schemas.microsoft.com/office/drawing/2014/main" id="{233B8497-B3C7-AE4E-8952-2858394867B0}"/>
                    </a:ext>
                  </a:extLst>
                </p:cNvPr>
                <p:cNvSpPr>
                  <a:spLocks noChangeAspect="1" noChangeArrowheads="1"/>
                </p:cNvSpPr>
                <p:nvPr/>
              </p:nvSpPr>
              <p:spPr bwMode="auto">
                <a:xfrm>
                  <a:off x="4489742" y="4250645"/>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81" name="Oval 44">
                  <a:extLst>
                    <a:ext uri="{FF2B5EF4-FFF2-40B4-BE49-F238E27FC236}">
                      <a16:creationId xmlns:a16="http://schemas.microsoft.com/office/drawing/2014/main" id="{E48526E7-0BD1-B24A-9C20-B35425BD8DD3}"/>
                    </a:ext>
                  </a:extLst>
                </p:cNvPr>
                <p:cNvSpPr>
                  <a:spLocks noChangeAspect="1" noChangeArrowheads="1"/>
                </p:cNvSpPr>
                <p:nvPr/>
              </p:nvSpPr>
              <p:spPr bwMode="auto">
                <a:xfrm>
                  <a:off x="3507081" y="4577671"/>
                  <a:ext cx="136525" cy="13652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82" name="Oval 45">
                  <a:extLst>
                    <a:ext uri="{FF2B5EF4-FFF2-40B4-BE49-F238E27FC236}">
                      <a16:creationId xmlns:a16="http://schemas.microsoft.com/office/drawing/2014/main" id="{4C754118-053A-9041-90BB-69D078C33785}"/>
                    </a:ext>
                  </a:extLst>
                </p:cNvPr>
                <p:cNvSpPr>
                  <a:spLocks noChangeAspect="1" noChangeArrowheads="1"/>
                </p:cNvSpPr>
                <p:nvPr/>
              </p:nvSpPr>
              <p:spPr bwMode="auto">
                <a:xfrm>
                  <a:off x="3834106" y="4577671"/>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83" name="Oval 46">
                  <a:extLst>
                    <a:ext uri="{FF2B5EF4-FFF2-40B4-BE49-F238E27FC236}">
                      <a16:creationId xmlns:a16="http://schemas.microsoft.com/office/drawing/2014/main" id="{78E212A7-7459-9249-82DF-92C6AEA33EE6}"/>
                    </a:ext>
                  </a:extLst>
                </p:cNvPr>
                <p:cNvSpPr>
                  <a:spLocks noChangeAspect="1" noChangeArrowheads="1"/>
                </p:cNvSpPr>
                <p:nvPr/>
              </p:nvSpPr>
              <p:spPr bwMode="auto">
                <a:xfrm>
                  <a:off x="4161131" y="4577671"/>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84" name="Oval 47">
                  <a:extLst>
                    <a:ext uri="{FF2B5EF4-FFF2-40B4-BE49-F238E27FC236}">
                      <a16:creationId xmlns:a16="http://schemas.microsoft.com/office/drawing/2014/main" id="{0BCA7B51-13AD-D843-86DC-AC55F349F727}"/>
                    </a:ext>
                  </a:extLst>
                </p:cNvPr>
                <p:cNvSpPr>
                  <a:spLocks noChangeAspect="1" noChangeArrowheads="1"/>
                </p:cNvSpPr>
                <p:nvPr/>
              </p:nvSpPr>
              <p:spPr bwMode="auto">
                <a:xfrm>
                  <a:off x="4489742" y="4577671"/>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85" name="Oval 48">
                  <a:extLst>
                    <a:ext uri="{FF2B5EF4-FFF2-40B4-BE49-F238E27FC236}">
                      <a16:creationId xmlns:a16="http://schemas.microsoft.com/office/drawing/2014/main" id="{FD355FAA-24F2-A944-B2C2-BFBDBFD86580}"/>
                    </a:ext>
                  </a:extLst>
                </p:cNvPr>
                <p:cNvSpPr>
                  <a:spLocks noChangeAspect="1" noChangeArrowheads="1"/>
                </p:cNvSpPr>
                <p:nvPr/>
              </p:nvSpPr>
              <p:spPr bwMode="auto">
                <a:xfrm>
                  <a:off x="4816767" y="4577671"/>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cxnSp>
              <p:nvCxnSpPr>
                <p:cNvPr id="286" name="Straight Connector 285">
                  <a:extLst>
                    <a:ext uri="{FF2B5EF4-FFF2-40B4-BE49-F238E27FC236}">
                      <a16:creationId xmlns:a16="http://schemas.microsoft.com/office/drawing/2014/main" id="{1F5A3229-E575-AB40-BEFD-6C3BEBD8D813}"/>
                    </a:ext>
                  </a:extLst>
                </p:cNvPr>
                <p:cNvCxnSpPr/>
                <p:nvPr/>
              </p:nvCxnSpPr>
              <p:spPr bwMode="auto">
                <a:xfrm>
                  <a:off x="3436454" y="5129240"/>
                  <a:ext cx="1904949" cy="0"/>
                </a:xfrm>
                <a:prstGeom prst="line">
                  <a:avLst/>
                </a:prstGeom>
                <a:noFill/>
                <a:ln w="28575" cap="flat" cmpd="sng" algn="ctr">
                  <a:solidFill>
                    <a:srgbClr val="BBE0E3"/>
                  </a:solidFill>
                  <a:prstDash val="solid"/>
                  <a:round/>
                  <a:headEnd type="none" w="med" len="med"/>
                  <a:tailEnd type="none" w="med" len="med"/>
                </a:ln>
                <a:effectLst/>
              </p:spPr>
            </p:cxnSp>
            <p:cxnSp>
              <p:nvCxnSpPr>
                <p:cNvPr id="287" name="Straight Connector 286">
                  <a:extLst>
                    <a:ext uri="{FF2B5EF4-FFF2-40B4-BE49-F238E27FC236}">
                      <a16:creationId xmlns:a16="http://schemas.microsoft.com/office/drawing/2014/main" id="{CB4332B8-DB88-6642-9862-4129B20C97DF}"/>
                    </a:ext>
                  </a:extLst>
                </p:cNvPr>
                <p:cNvCxnSpPr/>
                <p:nvPr/>
              </p:nvCxnSpPr>
              <p:spPr bwMode="auto">
                <a:xfrm rot="16200000">
                  <a:off x="2480808" y="4183115"/>
                  <a:ext cx="1904949" cy="0"/>
                </a:xfrm>
                <a:prstGeom prst="line">
                  <a:avLst/>
                </a:prstGeom>
                <a:noFill/>
                <a:ln w="28575" cap="flat" cmpd="sng" algn="ctr">
                  <a:solidFill>
                    <a:srgbClr val="BBE0E3"/>
                  </a:solidFill>
                  <a:prstDash val="solid"/>
                  <a:round/>
                  <a:headEnd type="none" w="med" len="med"/>
                  <a:tailEnd type="none" w="med" len="med"/>
                </a:ln>
                <a:effectLst/>
              </p:spPr>
            </p:cxnSp>
            <p:cxnSp>
              <p:nvCxnSpPr>
                <p:cNvPr id="288" name="Straight Connector 287">
                  <a:extLst>
                    <a:ext uri="{FF2B5EF4-FFF2-40B4-BE49-F238E27FC236}">
                      <a16:creationId xmlns:a16="http://schemas.microsoft.com/office/drawing/2014/main" id="{AFC1BA15-731B-9343-A4FF-6ACC83C143AA}"/>
                    </a:ext>
                  </a:extLst>
                </p:cNvPr>
                <p:cNvCxnSpPr/>
                <p:nvPr/>
              </p:nvCxnSpPr>
              <p:spPr bwMode="auto">
                <a:xfrm>
                  <a:off x="3613150" y="3241675"/>
                  <a:ext cx="1711325" cy="1711325"/>
                </a:xfrm>
                <a:prstGeom prst="line">
                  <a:avLst/>
                </a:prstGeom>
                <a:noFill/>
                <a:ln w="28575" cap="flat" cmpd="sng" algn="ctr">
                  <a:solidFill>
                    <a:srgbClr val="BBE0E3"/>
                  </a:solidFill>
                  <a:prstDash val="solid"/>
                  <a:round/>
                  <a:headEnd type="none" w="med" len="med"/>
                  <a:tailEnd type="none" w="med" len="med"/>
                </a:ln>
                <a:effectLst/>
              </p:spPr>
            </p:cxnSp>
            <p:cxnSp>
              <p:nvCxnSpPr>
                <p:cNvPr id="289" name="Straight Connector 288">
                  <a:extLst>
                    <a:ext uri="{FF2B5EF4-FFF2-40B4-BE49-F238E27FC236}">
                      <a16:creationId xmlns:a16="http://schemas.microsoft.com/office/drawing/2014/main" id="{D9612351-A8E8-444F-B0EF-79235B0EA078}"/>
                    </a:ext>
                  </a:extLst>
                </p:cNvPr>
                <p:cNvCxnSpPr/>
                <p:nvPr/>
              </p:nvCxnSpPr>
              <p:spPr bwMode="auto">
                <a:xfrm>
                  <a:off x="3437244" y="3241055"/>
                  <a:ext cx="182880" cy="0"/>
                </a:xfrm>
                <a:prstGeom prst="line">
                  <a:avLst/>
                </a:prstGeom>
                <a:noFill/>
                <a:ln w="28575" cap="flat" cmpd="sng" algn="ctr">
                  <a:solidFill>
                    <a:srgbClr val="BBE0E3"/>
                  </a:solidFill>
                  <a:prstDash val="solid"/>
                  <a:round/>
                  <a:headEnd type="none" w="med" len="med"/>
                  <a:tailEnd type="none" w="med" len="med"/>
                </a:ln>
                <a:effectLst/>
              </p:spPr>
            </p:cxnSp>
            <p:cxnSp>
              <p:nvCxnSpPr>
                <p:cNvPr id="290" name="Straight Connector 289">
                  <a:extLst>
                    <a:ext uri="{FF2B5EF4-FFF2-40B4-BE49-F238E27FC236}">
                      <a16:creationId xmlns:a16="http://schemas.microsoft.com/office/drawing/2014/main" id="{1F941BD2-7D86-2241-9FD4-5F7DBB3C7267}"/>
                    </a:ext>
                  </a:extLst>
                </p:cNvPr>
                <p:cNvCxnSpPr/>
                <p:nvPr/>
              </p:nvCxnSpPr>
              <p:spPr bwMode="auto">
                <a:xfrm rot="16200000">
                  <a:off x="5236234" y="5034017"/>
                  <a:ext cx="182880" cy="0"/>
                </a:xfrm>
                <a:prstGeom prst="line">
                  <a:avLst/>
                </a:prstGeom>
                <a:noFill/>
                <a:ln w="28575" cap="flat" cmpd="sng" algn="ctr">
                  <a:solidFill>
                    <a:srgbClr val="BBE0E3"/>
                  </a:solidFill>
                  <a:prstDash val="solid"/>
                  <a:round/>
                  <a:headEnd type="none" w="med" len="med"/>
                  <a:tailEnd type="none" w="med" len="med"/>
                </a:ln>
                <a:effectLst/>
              </p:spPr>
            </p:cxnSp>
          </p:grpSp>
          <p:sp>
            <p:nvSpPr>
              <p:cNvPr id="264" name="Text Box 4">
                <a:extLst>
                  <a:ext uri="{FF2B5EF4-FFF2-40B4-BE49-F238E27FC236}">
                    <a16:creationId xmlns:a16="http://schemas.microsoft.com/office/drawing/2014/main" id="{FB308BE8-9A23-F844-932A-9E4F10298099}"/>
                  </a:ext>
                </a:extLst>
              </p:cNvPr>
              <p:cNvSpPr txBox="1">
                <a:spLocks noChangeArrowheads="1"/>
              </p:cNvSpPr>
              <p:nvPr/>
            </p:nvSpPr>
            <p:spPr bwMode="auto">
              <a:xfrm>
                <a:off x="2951105" y="1570203"/>
                <a:ext cx="403717" cy="5230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299" tIns="45650" rIns="91299" bIns="45650">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0000"/>
                    </a:solidFill>
                    <a:effectLst/>
                    <a:uLnTx/>
                    <a:uFillTx/>
                    <a:latin typeface="Times" charset="0"/>
                    <a:ea typeface="ＭＳ Ｐゴシック" charset="0"/>
                    <a:cs typeface="+mn-cs"/>
                  </a:rPr>
                  <a:t>L</a:t>
                </a:r>
              </a:p>
            </p:txBody>
          </p:sp>
        </p:grpSp>
        <p:grpSp>
          <p:nvGrpSpPr>
            <p:cNvPr id="234" name="Group 233">
              <a:extLst>
                <a:ext uri="{FF2B5EF4-FFF2-40B4-BE49-F238E27FC236}">
                  <a16:creationId xmlns:a16="http://schemas.microsoft.com/office/drawing/2014/main" id="{63FF1D7F-B8F1-0D4B-96BD-4B541189DD2B}"/>
                </a:ext>
              </a:extLst>
            </p:cNvPr>
            <p:cNvGrpSpPr/>
            <p:nvPr/>
          </p:nvGrpSpPr>
          <p:grpSpPr>
            <a:xfrm>
              <a:off x="4508797" y="4303199"/>
              <a:ext cx="1734473" cy="1737360"/>
              <a:chOff x="4100379" y="1554532"/>
              <a:chExt cx="1371600" cy="1373883"/>
            </a:xfrm>
          </p:grpSpPr>
          <p:grpSp>
            <p:nvGrpSpPr>
              <p:cNvPr id="235" name="Group 234">
                <a:extLst>
                  <a:ext uri="{FF2B5EF4-FFF2-40B4-BE49-F238E27FC236}">
                    <a16:creationId xmlns:a16="http://schemas.microsoft.com/office/drawing/2014/main" id="{C00DEB11-2EB7-3A47-9041-773DA9F2B501}"/>
                  </a:ext>
                </a:extLst>
              </p:cNvPr>
              <p:cNvGrpSpPr>
                <a:grpSpLocks noChangeAspect="1"/>
              </p:cNvGrpSpPr>
              <p:nvPr/>
            </p:nvGrpSpPr>
            <p:grpSpPr>
              <a:xfrm rot="16200000" flipH="1">
                <a:off x="4099237" y="1555674"/>
                <a:ext cx="1373883" cy="1371600"/>
                <a:chOff x="3433283" y="3230640"/>
                <a:chExt cx="1908120" cy="1904949"/>
              </a:xfrm>
            </p:grpSpPr>
            <p:sp>
              <p:nvSpPr>
                <p:cNvPr id="237" name="Oval 8">
                  <a:extLst>
                    <a:ext uri="{FF2B5EF4-FFF2-40B4-BE49-F238E27FC236}">
                      <a16:creationId xmlns:a16="http://schemas.microsoft.com/office/drawing/2014/main" id="{46F938CC-AA60-8B43-8201-8EFF2870C39E}"/>
                    </a:ext>
                  </a:extLst>
                </p:cNvPr>
                <p:cNvSpPr>
                  <a:spLocks noChangeAspect="1" noChangeArrowheads="1"/>
                </p:cNvSpPr>
                <p:nvPr/>
              </p:nvSpPr>
              <p:spPr bwMode="auto">
                <a:xfrm>
                  <a:off x="3507081" y="3922033"/>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38" name="Oval 10">
                  <a:extLst>
                    <a:ext uri="{FF2B5EF4-FFF2-40B4-BE49-F238E27FC236}">
                      <a16:creationId xmlns:a16="http://schemas.microsoft.com/office/drawing/2014/main" id="{641BA066-6035-7D47-A6A3-F3ED85EB283F}"/>
                    </a:ext>
                  </a:extLst>
                </p:cNvPr>
                <p:cNvSpPr>
                  <a:spLocks noChangeAspect="1" noChangeArrowheads="1"/>
                </p:cNvSpPr>
                <p:nvPr/>
              </p:nvSpPr>
              <p:spPr bwMode="auto">
                <a:xfrm>
                  <a:off x="3507081" y="4904695"/>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39" name="Oval 11">
                  <a:extLst>
                    <a:ext uri="{FF2B5EF4-FFF2-40B4-BE49-F238E27FC236}">
                      <a16:creationId xmlns:a16="http://schemas.microsoft.com/office/drawing/2014/main" id="{DA8F021B-EA9B-024B-9C95-5FD9AAE962DA}"/>
                    </a:ext>
                  </a:extLst>
                </p:cNvPr>
                <p:cNvSpPr>
                  <a:spLocks noChangeAspect="1" noChangeArrowheads="1"/>
                </p:cNvSpPr>
                <p:nvPr/>
              </p:nvSpPr>
              <p:spPr bwMode="auto">
                <a:xfrm>
                  <a:off x="3834106" y="4904695"/>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40" name="Oval 12">
                  <a:extLst>
                    <a:ext uri="{FF2B5EF4-FFF2-40B4-BE49-F238E27FC236}">
                      <a16:creationId xmlns:a16="http://schemas.microsoft.com/office/drawing/2014/main" id="{EC32E768-D228-184D-8EC6-FF125A3E96F2}"/>
                    </a:ext>
                  </a:extLst>
                </p:cNvPr>
                <p:cNvSpPr>
                  <a:spLocks noChangeAspect="1" noChangeArrowheads="1"/>
                </p:cNvSpPr>
                <p:nvPr/>
              </p:nvSpPr>
              <p:spPr bwMode="auto">
                <a:xfrm>
                  <a:off x="4161131" y="4904695"/>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41" name="Oval 13">
                  <a:extLst>
                    <a:ext uri="{FF2B5EF4-FFF2-40B4-BE49-F238E27FC236}">
                      <a16:creationId xmlns:a16="http://schemas.microsoft.com/office/drawing/2014/main" id="{D21E3D0C-E21D-634D-B5B5-4C0A038DF181}"/>
                    </a:ext>
                  </a:extLst>
                </p:cNvPr>
                <p:cNvSpPr>
                  <a:spLocks noChangeAspect="1" noChangeArrowheads="1"/>
                </p:cNvSpPr>
                <p:nvPr/>
              </p:nvSpPr>
              <p:spPr bwMode="auto">
                <a:xfrm>
                  <a:off x="4489742" y="4904695"/>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42" name="Oval 14">
                  <a:extLst>
                    <a:ext uri="{FF2B5EF4-FFF2-40B4-BE49-F238E27FC236}">
                      <a16:creationId xmlns:a16="http://schemas.microsoft.com/office/drawing/2014/main" id="{838011A4-16F6-7246-8062-06E559D1F94A}"/>
                    </a:ext>
                  </a:extLst>
                </p:cNvPr>
                <p:cNvSpPr>
                  <a:spLocks noChangeAspect="1" noChangeArrowheads="1"/>
                </p:cNvSpPr>
                <p:nvPr/>
              </p:nvSpPr>
              <p:spPr bwMode="auto">
                <a:xfrm>
                  <a:off x="4816767" y="4904695"/>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43" name="Oval 15">
                  <a:extLst>
                    <a:ext uri="{FF2B5EF4-FFF2-40B4-BE49-F238E27FC236}">
                      <a16:creationId xmlns:a16="http://schemas.microsoft.com/office/drawing/2014/main" id="{1A0DDB36-F697-1A4F-92B6-1AF42FEE2A39}"/>
                    </a:ext>
                  </a:extLst>
                </p:cNvPr>
                <p:cNvSpPr>
                  <a:spLocks noChangeAspect="1" noChangeArrowheads="1"/>
                </p:cNvSpPr>
                <p:nvPr/>
              </p:nvSpPr>
              <p:spPr bwMode="auto">
                <a:xfrm>
                  <a:off x="5143792" y="4904695"/>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44" name="Oval 17">
                  <a:extLst>
                    <a:ext uri="{FF2B5EF4-FFF2-40B4-BE49-F238E27FC236}">
                      <a16:creationId xmlns:a16="http://schemas.microsoft.com/office/drawing/2014/main" id="{104CC73F-51F9-2743-879B-55C057F06121}"/>
                    </a:ext>
                  </a:extLst>
                </p:cNvPr>
                <p:cNvSpPr>
                  <a:spLocks noChangeAspect="1" noChangeArrowheads="1"/>
                </p:cNvSpPr>
                <p:nvPr/>
              </p:nvSpPr>
              <p:spPr bwMode="auto">
                <a:xfrm>
                  <a:off x="3507081" y="3267983"/>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45" name="Oval 24">
                  <a:extLst>
                    <a:ext uri="{FF2B5EF4-FFF2-40B4-BE49-F238E27FC236}">
                      <a16:creationId xmlns:a16="http://schemas.microsoft.com/office/drawing/2014/main" id="{8DB09396-2A9B-0F41-BA75-894BEEEB7BCD}"/>
                    </a:ext>
                  </a:extLst>
                </p:cNvPr>
                <p:cNvSpPr>
                  <a:spLocks noChangeAspect="1" noChangeArrowheads="1"/>
                </p:cNvSpPr>
                <p:nvPr/>
              </p:nvSpPr>
              <p:spPr bwMode="auto">
                <a:xfrm>
                  <a:off x="3507081" y="3595008"/>
                  <a:ext cx="136525" cy="13652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46" name="Oval 25">
                  <a:extLst>
                    <a:ext uri="{FF2B5EF4-FFF2-40B4-BE49-F238E27FC236}">
                      <a16:creationId xmlns:a16="http://schemas.microsoft.com/office/drawing/2014/main" id="{71B6AFB7-9BF9-4F48-B424-B60D113AF711}"/>
                    </a:ext>
                  </a:extLst>
                </p:cNvPr>
                <p:cNvSpPr>
                  <a:spLocks noChangeAspect="1" noChangeArrowheads="1"/>
                </p:cNvSpPr>
                <p:nvPr/>
              </p:nvSpPr>
              <p:spPr bwMode="auto">
                <a:xfrm>
                  <a:off x="3834106" y="3595008"/>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47" name="Oval 31">
                  <a:extLst>
                    <a:ext uri="{FF2B5EF4-FFF2-40B4-BE49-F238E27FC236}">
                      <a16:creationId xmlns:a16="http://schemas.microsoft.com/office/drawing/2014/main" id="{D7A3F04C-C751-E749-81BE-CD32FED9354C}"/>
                    </a:ext>
                  </a:extLst>
                </p:cNvPr>
                <p:cNvSpPr>
                  <a:spLocks noChangeAspect="1" noChangeArrowheads="1"/>
                </p:cNvSpPr>
                <p:nvPr/>
              </p:nvSpPr>
              <p:spPr bwMode="auto">
                <a:xfrm>
                  <a:off x="3834106" y="3922033"/>
                  <a:ext cx="136525" cy="13652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48" name="Oval 32">
                  <a:extLst>
                    <a:ext uri="{FF2B5EF4-FFF2-40B4-BE49-F238E27FC236}">
                      <a16:creationId xmlns:a16="http://schemas.microsoft.com/office/drawing/2014/main" id="{EE723B4F-3360-0C48-9E40-5377D860C2F0}"/>
                    </a:ext>
                  </a:extLst>
                </p:cNvPr>
                <p:cNvSpPr>
                  <a:spLocks noChangeAspect="1" noChangeArrowheads="1"/>
                </p:cNvSpPr>
                <p:nvPr/>
              </p:nvSpPr>
              <p:spPr bwMode="auto">
                <a:xfrm>
                  <a:off x="4161131" y="3922033"/>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49" name="Oval 37">
                  <a:extLst>
                    <a:ext uri="{FF2B5EF4-FFF2-40B4-BE49-F238E27FC236}">
                      <a16:creationId xmlns:a16="http://schemas.microsoft.com/office/drawing/2014/main" id="{ABB8E770-35AC-054E-BEF3-BF90AAC5A024}"/>
                    </a:ext>
                  </a:extLst>
                </p:cNvPr>
                <p:cNvSpPr>
                  <a:spLocks noChangeAspect="1" noChangeArrowheads="1"/>
                </p:cNvSpPr>
                <p:nvPr/>
              </p:nvSpPr>
              <p:spPr bwMode="auto">
                <a:xfrm>
                  <a:off x="3507081" y="4250645"/>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50" name="Oval 38">
                  <a:extLst>
                    <a:ext uri="{FF2B5EF4-FFF2-40B4-BE49-F238E27FC236}">
                      <a16:creationId xmlns:a16="http://schemas.microsoft.com/office/drawing/2014/main" id="{43B95094-5C97-E143-BAA4-F3BBB250FD1D}"/>
                    </a:ext>
                  </a:extLst>
                </p:cNvPr>
                <p:cNvSpPr>
                  <a:spLocks noChangeAspect="1" noChangeArrowheads="1"/>
                </p:cNvSpPr>
                <p:nvPr/>
              </p:nvSpPr>
              <p:spPr bwMode="auto">
                <a:xfrm>
                  <a:off x="3834106" y="4250645"/>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51" name="Oval 39">
                  <a:extLst>
                    <a:ext uri="{FF2B5EF4-FFF2-40B4-BE49-F238E27FC236}">
                      <a16:creationId xmlns:a16="http://schemas.microsoft.com/office/drawing/2014/main" id="{5EAB58AE-A762-2947-ADC5-DBCFABD2B624}"/>
                    </a:ext>
                  </a:extLst>
                </p:cNvPr>
                <p:cNvSpPr>
                  <a:spLocks noChangeAspect="1" noChangeArrowheads="1"/>
                </p:cNvSpPr>
                <p:nvPr/>
              </p:nvSpPr>
              <p:spPr bwMode="auto">
                <a:xfrm>
                  <a:off x="4161131" y="4250645"/>
                  <a:ext cx="136525" cy="136525"/>
                </a:xfrm>
                <a:prstGeom prst="ellipse">
                  <a:avLst/>
                </a:prstGeom>
                <a:solidFill>
                  <a:srgbClr val="000000"/>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52" name="Oval 40">
                  <a:extLst>
                    <a:ext uri="{FF2B5EF4-FFF2-40B4-BE49-F238E27FC236}">
                      <a16:creationId xmlns:a16="http://schemas.microsoft.com/office/drawing/2014/main" id="{601EB717-109F-DA46-83A6-180FA91056D1}"/>
                    </a:ext>
                  </a:extLst>
                </p:cNvPr>
                <p:cNvSpPr>
                  <a:spLocks noChangeAspect="1" noChangeArrowheads="1"/>
                </p:cNvSpPr>
                <p:nvPr/>
              </p:nvSpPr>
              <p:spPr bwMode="auto">
                <a:xfrm>
                  <a:off x="4489742" y="4250645"/>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53" name="Oval 44">
                  <a:extLst>
                    <a:ext uri="{FF2B5EF4-FFF2-40B4-BE49-F238E27FC236}">
                      <a16:creationId xmlns:a16="http://schemas.microsoft.com/office/drawing/2014/main" id="{70AF46FC-243C-F14C-B78F-5FF53D4D4EF2}"/>
                    </a:ext>
                  </a:extLst>
                </p:cNvPr>
                <p:cNvSpPr>
                  <a:spLocks noChangeAspect="1" noChangeArrowheads="1"/>
                </p:cNvSpPr>
                <p:nvPr/>
              </p:nvSpPr>
              <p:spPr bwMode="auto">
                <a:xfrm>
                  <a:off x="3507081" y="4577671"/>
                  <a:ext cx="136525" cy="13652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54" name="Oval 45">
                  <a:extLst>
                    <a:ext uri="{FF2B5EF4-FFF2-40B4-BE49-F238E27FC236}">
                      <a16:creationId xmlns:a16="http://schemas.microsoft.com/office/drawing/2014/main" id="{A5A83875-3C67-4E48-845B-93704865DD45}"/>
                    </a:ext>
                  </a:extLst>
                </p:cNvPr>
                <p:cNvSpPr>
                  <a:spLocks noChangeAspect="1" noChangeArrowheads="1"/>
                </p:cNvSpPr>
                <p:nvPr/>
              </p:nvSpPr>
              <p:spPr bwMode="auto">
                <a:xfrm>
                  <a:off x="3834106" y="4577671"/>
                  <a:ext cx="136525" cy="1365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round/>
                      <a:headEnd/>
                      <a:tailEnd/>
                    </a14:hiddenLine>
                  </a:ext>
                </a:extLst>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55" name="Oval 46">
                  <a:extLst>
                    <a:ext uri="{FF2B5EF4-FFF2-40B4-BE49-F238E27FC236}">
                      <a16:creationId xmlns:a16="http://schemas.microsoft.com/office/drawing/2014/main" id="{61479DE9-3998-EE4E-ADA7-4B55588DE089}"/>
                    </a:ext>
                  </a:extLst>
                </p:cNvPr>
                <p:cNvSpPr>
                  <a:spLocks noChangeAspect="1" noChangeArrowheads="1"/>
                </p:cNvSpPr>
                <p:nvPr/>
              </p:nvSpPr>
              <p:spPr bwMode="auto">
                <a:xfrm>
                  <a:off x="4161131" y="4577671"/>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56" name="Oval 47">
                  <a:extLst>
                    <a:ext uri="{FF2B5EF4-FFF2-40B4-BE49-F238E27FC236}">
                      <a16:creationId xmlns:a16="http://schemas.microsoft.com/office/drawing/2014/main" id="{A981E3AF-6349-3D4A-9B09-A805BE2A4B0E}"/>
                    </a:ext>
                  </a:extLst>
                </p:cNvPr>
                <p:cNvSpPr>
                  <a:spLocks noChangeAspect="1" noChangeArrowheads="1"/>
                </p:cNvSpPr>
                <p:nvPr/>
              </p:nvSpPr>
              <p:spPr bwMode="auto">
                <a:xfrm>
                  <a:off x="4489742" y="4577671"/>
                  <a:ext cx="136525" cy="136525"/>
                </a:xfrm>
                <a:prstGeom prst="ellipse">
                  <a:avLst/>
                </a:prstGeom>
                <a:solidFill>
                  <a:srgbClr val="000000"/>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57" name="Oval 48">
                  <a:extLst>
                    <a:ext uri="{FF2B5EF4-FFF2-40B4-BE49-F238E27FC236}">
                      <a16:creationId xmlns:a16="http://schemas.microsoft.com/office/drawing/2014/main" id="{5D8269BC-1845-4749-BCB9-DA32C472654D}"/>
                    </a:ext>
                  </a:extLst>
                </p:cNvPr>
                <p:cNvSpPr>
                  <a:spLocks noChangeAspect="1" noChangeArrowheads="1"/>
                </p:cNvSpPr>
                <p:nvPr/>
              </p:nvSpPr>
              <p:spPr bwMode="auto">
                <a:xfrm>
                  <a:off x="4816767" y="4577671"/>
                  <a:ext cx="136525" cy="13652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cxnSp>
              <p:nvCxnSpPr>
                <p:cNvPr id="258" name="Straight Connector 257">
                  <a:extLst>
                    <a:ext uri="{FF2B5EF4-FFF2-40B4-BE49-F238E27FC236}">
                      <a16:creationId xmlns:a16="http://schemas.microsoft.com/office/drawing/2014/main" id="{6BE957B5-2A66-5846-818A-AA3AA2690DF5}"/>
                    </a:ext>
                  </a:extLst>
                </p:cNvPr>
                <p:cNvCxnSpPr/>
                <p:nvPr/>
              </p:nvCxnSpPr>
              <p:spPr bwMode="auto">
                <a:xfrm>
                  <a:off x="3436454" y="5129240"/>
                  <a:ext cx="1904949" cy="0"/>
                </a:xfrm>
                <a:prstGeom prst="line">
                  <a:avLst/>
                </a:prstGeom>
                <a:noFill/>
                <a:ln w="28575" cap="flat" cmpd="sng" algn="ctr">
                  <a:solidFill>
                    <a:srgbClr val="BBE0E3"/>
                  </a:solidFill>
                  <a:prstDash val="solid"/>
                  <a:round/>
                  <a:headEnd type="none" w="med" len="med"/>
                  <a:tailEnd type="none" w="med" len="med"/>
                </a:ln>
                <a:effectLst/>
              </p:spPr>
            </p:cxnSp>
            <p:cxnSp>
              <p:nvCxnSpPr>
                <p:cNvPr id="259" name="Straight Connector 258">
                  <a:extLst>
                    <a:ext uri="{FF2B5EF4-FFF2-40B4-BE49-F238E27FC236}">
                      <a16:creationId xmlns:a16="http://schemas.microsoft.com/office/drawing/2014/main" id="{AA8BFC02-524F-E047-AD74-0FE980CC22BF}"/>
                    </a:ext>
                  </a:extLst>
                </p:cNvPr>
                <p:cNvCxnSpPr/>
                <p:nvPr/>
              </p:nvCxnSpPr>
              <p:spPr bwMode="auto">
                <a:xfrm rot="16200000">
                  <a:off x="2480808" y="4183115"/>
                  <a:ext cx="1904949" cy="0"/>
                </a:xfrm>
                <a:prstGeom prst="line">
                  <a:avLst/>
                </a:prstGeom>
                <a:noFill/>
                <a:ln w="28575" cap="flat" cmpd="sng" algn="ctr">
                  <a:solidFill>
                    <a:srgbClr val="BBE0E3"/>
                  </a:solidFill>
                  <a:prstDash val="solid"/>
                  <a:round/>
                  <a:headEnd type="none" w="med" len="med"/>
                  <a:tailEnd type="none" w="med" len="med"/>
                </a:ln>
                <a:effectLst/>
              </p:spPr>
            </p:cxnSp>
            <p:cxnSp>
              <p:nvCxnSpPr>
                <p:cNvPr id="260" name="Straight Connector 259">
                  <a:extLst>
                    <a:ext uri="{FF2B5EF4-FFF2-40B4-BE49-F238E27FC236}">
                      <a16:creationId xmlns:a16="http://schemas.microsoft.com/office/drawing/2014/main" id="{D1020438-8557-6F44-9586-3A0969A57774}"/>
                    </a:ext>
                  </a:extLst>
                </p:cNvPr>
                <p:cNvCxnSpPr/>
                <p:nvPr/>
              </p:nvCxnSpPr>
              <p:spPr bwMode="auto">
                <a:xfrm>
                  <a:off x="3613150" y="3241675"/>
                  <a:ext cx="1711325" cy="1711325"/>
                </a:xfrm>
                <a:prstGeom prst="line">
                  <a:avLst/>
                </a:prstGeom>
                <a:noFill/>
                <a:ln w="28575" cap="flat" cmpd="sng" algn="ctr">
                  <a:solidFill>
                    <a:srgbClr val="BBE0E3"/>
                  </a:solidFill>
                  <a:prstDash val="solid"/>
                  <a:round/>
                  <a:headEnd type="none" w="med" len="med"/>
                  <a:tailEnd type="none" w="med" len="med"/>
                </a:ln>
                <a:effectLst/>
              </p:spPr>
            </p:cxnSp>
            <p:cxnSp>
              <p:nvCxnSpPr>
                <p:cNvPr id="261" name="Straight Connector 260">
                  <a:extLst>
                    <a:ext uri="{FF2B5EF4-FFF2-40B4-BE49-F238E27FC236}">
                      <a16:creationId xmlns:a16="http://schemas.microsoft.com/office/drawing/2014/main" id="{E5B0575D-D959-944D-811B-5C2FBD2F0DF2}"/>
                    </a:ext>
                  </a:extLst>
                </p:cNvPr>
                <p:cNvCxnSpPr/>
                <p:nvPr/>
              </p:nvCxnSpPr>
              <p:spPr bwMode="auto">
                <a:xfrm>
                  <a:off x="3437244" y="3241055"/>
                  <a:ext cx="182880" cy="0"/>
                </a:xfrm>
                <a:prstGeom prst="line">
                  <a:avLst/>
                </a:prstGeom>
                <a:noFill/>
                <a:ln w="28575" cap="flat" cmpd="sng" algn="ctr">
                  <a:solidFill>
                    <a:srgbClr val="BBE0E3"/>
                  </a:solidFill>
                  <a:prstDash val="solid"/>
                  <a:round/>
                  <a:headEnd type="none" w="med" len="med"/>
                  <a:tailEnd type="none" w="med" len="med"/>
                </a:ln>
                <a:effectLst/>
              </p:spPr>
            </p:cxnSp>
            <p:cxnSp>
              <p:nvCxnSpPr>
                <p:cNvPr id="262" name="Straight Connector 261">
                  <a:extLst>
                    <a:ext uri="{FF2B5EF4-FFF2-40B4-BE49-F238E27FC236}">
                      <a16:creationId xmlns:a16="http://schemas.microsoft.com/office/drawing/2014/main" id="{A308B829-A08D-5148-A058-006DEA41E7D0}"/>
                    </a:ext>
                  </a:extLst>
                </p:cNvPr>
                <p:cNvCxnSpPr/>
                <p:nvPr/>
              </p:nvCxnSpPr>
              <p:spPr bwMode="auto">
                <a:xfrm rot="16200000">
                  <a:off x="5236234" y="5034017"/>
                  <a:ext cx="182880" cy="0"/>
                </a:xfrm>
                <a:prstGeom prst="line">
                  <a:avLst/>
                </a:prstGeom>
                <a:noFill/>
                <a:ln w="28575" cap="flat" cmpd="sng" algn="ctr">
                  <a:solidFill>
                    <a:srgbClr val="BBE0E3"/>
                  </a:solidFill>
                  <a:prstDash val="solid"/>
                  <a:round/>
                  <a:headEnd type="none" w="med" len="med"/>
                  <a:tailEnd type="none" w="med" len="med"/>
                </a:ln>
                <a:effectLst/>
              </p:spPr>
            </p:cxnSp>
          </p:grpSp>
          <p:sp>
            <p:nvSpPr>
              <p:cNvPr id="236" name="Text Box 4">
                <a:extLst>
                  <a:ext uri="{FF2B5EF4-FFF2-40B4-BE49-F238E27FC236}">
                    <a16:creationId xmlns:a16="http://schemas.microsoft.com/office/drawing/2014/main" id="{14EB836A-C263-C54D-9E19-F54593D77733}"/>
                  </a:ext>
                </a:extLst>
              </p:cNvPr>
              <p:cNvSpPr txBox="1">
                <a:spLocks noChangeArrowheads="1"/>
              </p:cNvSpPr>
              <p:nvPr/>
            </p:nvSpPr>
            <p:spPr bwMode="auto">
              <a:xfrm>
                <a:off x="4367469" y="1570203"/>
                <a:ext cx="443692" cy="5230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299" tIns="45650" rIns="91299" bIns="45650">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0000"/>
                    </a:solidFill>
                    <a:effectLst/>
                    <a:uLnTx/>
                    <a:uFillTx/>
                    <a:latin typeface="Times" charset="0"/>
                    <a:ea typeface="ＭＳ Ｐゴシック" charset="0"/>
                    <a:cs typeface="+mn-cs"/>
                  </a:rPr>
                  <a:t>U</a:t>
                </a:r>
              </a:p>
            </p:txBody>
          </p:sp>
        </p:grpSp>
      </p:grpSp>
      <p:grpSp>
        <p:nvGrpSpPr>
          <p:cNvPr id="291" name="Group 290">
            <a:extLst>
              <a:ext uri="{FF2B5EF4-FFF2-40B4-BE49-F238E27FC236}">
                <a16:creationId xmlns:a16="http://schemas.microsoft.com/office/drawing/2014/main" id="{0AEF2A27-7767-004A-9E2C-E4CC8E1A05CA}"/>
              </a:ext>
            </a:extLst>
          </p:cNvPr>
          <p:cNvGrpSpPr/>
          <p:nvPr/>
        </p:nvGrpSpPr>
        <p:grpSpPr>
          <a:xfrm>
            <a:off x="7023784" y="4835423"/>
            <a:ext cx="1807765" cy="1828800"/>
            <a:chOff x="6548957" y="1555674"/>
            <a:chExt cx="1429559" cy="1446193"/>
          </a:xfrm>
        </p:grpSpPr>
        <p:sp>
          <p:nvSpPr>
            <p:cNvPr id="292" name="Oval 8">
              <a:extLst>
                <a:ext uri="{FF2B5EF4-FFF2-40B4-BE49-F238E27FC236}">
                  <a16:creationId xmlns:a16="http://schemas.microsoft.com/office/drawing/2014/main" id="{D389D3A1-F765-4C47-B11F-F5F1494DBD98}"/>
                </a:ext>
              </a:extLst>
            </p:cNvPr>
            <p:cNvSpPr>
              <a:spLocks noChangeAspect="1" noChangeArrowheads="1"/>
            </p:cNvSpPr>
            <p:nvPr/>
          </p:nvSpPr>
          <p:spPr bwMode="auto">
            <a:xfrm>
              <a:off x="6595318" y="2067904"/>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93" name="Rectangle 9">
              <a:extLst>
                <a:ext uri="{FF2B5EF4-FFF2-40B4-BE49-F238E27FC236}">
                  <a16:creationId xmlns:a16="http://schemas.microsoft.com/office/drawing/2014/main" id="{0371D878-54D0-5941-A0B7-E4D327C43C93}"/>
                </a:ext>
              </a:extLst>
            </p:cNvPr>
            <p:cNvSpPr>
              <a:spLocks noChangeAspect="1" noChangeArrowheads="1"/>
            </p:cNvSpPr>
            <p:nvPr/>
          </p:nvSpPr>
          <p:spPr bwMode="auto">
            <a:xfrm>
              <a:off x="6548957" y="1555674"/>
              <a:ext cx="1364816" cy="1371600"/>
            </a:xfrm>
            <a:prstGeom prst="rect">
              <a:avLst/>
            </a:prstGeom>
            <a:noFill/>
            <a:ln w="28575">
              <a:solidFill>
                <a:srgbClr val="BBE0E3"/>
              </a:solidFill>
              <a:miter lim="800000"/>
              <a:headEnd/>
              <a:tailEnd/>
            </a:ln>
            <a:extLst>
              <a:ext uri="{909E8E84-426E-40dd-AFC4-6F175D3DCCD1}">
                <a14:hiddenFill xmlns="" xmlns:a14="http://schemas.microsoft.com/office/drawing/2010/main">
                  <a:solidFill>
                    <a:srgbClr val="FFFFFF"/>
                  </a:solidFill>
                </a14:hiddenFill>
              </a:ext>
            </a:extLst>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94" name="Oval 10">
              <a:extLst>
                <a:ext uri="{FF2B5EF4-FFF2-40B4-BE49-F238E27FC236}">
                  <a16:creationId xmlns:a16="http://schemas.microsoft.com/office/drawing/2014/main" id="{6C0F58CB-6F2F-D540-8C8A-E4CDBF6EADEC}"/>
                </a:ext>
              </a:extLst>
            </p:cNvPr>
            <p:cNvSpPr>
              <a:spLocks noChangeAspect="1" noChangeArrowheads="1"/>
            </p:cNvSpPr>
            <p:nvPr/>
          </p:nvSpPr>
          <p:spPr bwMode="auto">
            <a:xfrm>
              <a:off x="6595318" y="2767838"/>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95" name="Oval 11">
              <a:extLst>
                <a:ext uri="{FF2B5EF4-FFF2-40B4-BE49-F238E27FC236}">
                  <a16:creationId xmlns:a16="http://schemas.microsoft.com/office/drawing/2014/main" id="{55FAA588-7442-E246-98FC-FDBFE865152C}"/>
                </a:ext>
              </a:extLst>
            </p:cNvPr>
            <p:cNvSpPr>
              <a:spLocks noChangeAspect="1" noChangeArrowheads="1"/>
            </p:cNvSpPr>
            <p:nvPr/>
          </p:nvSpPr>
          <p:spPr bwMode="auto">
            <a:xfrm>
              <a:off x="6828253" y="2767838"/>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96" name="Oval 12">
              <a:extLst>
                <a:ext uri="{FF2B5EF4-FFF2-40B4-BE49-F238E27FC236}">
                  <a16:creationId xmlns:a16="http://schemas.microsoft.com/office/drawing/2014/main" id="{72FAD642-3FB3-B54D-8C1B-9546D3FBFCAD}"/>
                </a:ext>
              </a:extLst>
            </p:cNvPr>
            <p:cNvSpPr>
              <a:spLocks noChangeAspect="1" noChangeArrowheads="1"/>
            </p:cNvSpPr>
            <p:nvPr/>
          </p:nvSpPr>
          <p:spPr bwMode="auto">
            <a:xfrm>
              <a:off x="7061188" y="2767838"/>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ＭＳ Ｐゴシック" charset="0"/>
                <a:cs typeface="+mn-cs"/>
              </a:endParaRPr>
            </a:p>
          </p:txBody>
        </p:sp>
        <p:sp>
          <p:nvSpPr>
            <p:cNvPr id="297" name="Oval 15">
              <a:extLst>
                <a:ext uri="{FF2B5EF4-FFF2-40B4-BE49-F238E27FC236}">
                  <a16:creationId xmlns:a16="http://schemas.microsoft.com/office/drawing/2014/main" id="{15124DA0-0841-FC4C-969E-226B5607254B}"/>
                </a:ext>
              </a:extLst>
            </p:cNvPr>
            <p:cNvSpPr>
              <a:spLocks noChangeAspect="1" noChangeArrowheads="1"/>
            </p:cNvSpPr>
            <p:nvPr/>
          </p:nvSpPr>
          <p:spPr bwMode="auto">
            <a:xfrm>
              <a:off x="7761121" y="2767838"/>
              <a:ext cx="97245" cy="9724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ＭＳ Ｐゴシック" charset="0"/>
                <a:cs typeface="+mn-cs"/>
              </a:endParaRPr>
            </a:p>
          </p:txBody>
        </p:sp>
        <p:sp>
          <p:nvSpPr>
            <p:cNvPr id="298" name="Oval 17">
              <a:extLst>
                <a:ext uri="{FF2B5EF4-FFF2-40B4-BE49-F238E27FC236}">
                  <a16:creationId xmlns:a16="http://schemas.microsoft.com/office/drawing/2014/main" id="{C1121074-7F92-354B-A108-737DAFEBF13E}"/>
                </a:ext>
              </a:extLst>
            </p:cNvPr>
            <p:cNvSpPr>
              <a:spLocks noChangeAspect="1" noChangeArrowheads="1"/>
            </p:cNvSpPr>
            <p:nvPr/>
          </p:nvSpPr>
          <p:spPr bwMode="auto">
            <a:xfrm>
              <a:off x="6595318" y="1602034"/>
              <a:ext cx="97245" cy="9724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299" name="Oval 18">
              <a:extLst>
                <a:ext uri="{FF2B5EF4-FFF2-40B4-BE49-F238E27FC236}">
                  <a16:creationId xmlns:a16="http://schemas.microsoft.com/office/drawing/2014/main" id="{84DE7932-98CD-554D-A082-F7ADAD78D96B}"/>
                </a:ext>
              </a:extLst>
            </p:cNvPr>
            <p:cNvSpPr>
              <a:spLocks noChangeAspect="1" noChangeArrowheads="1"/>
            </p:cNvSpPr>
            <p:nvPr/>
          </p:nvSpPr>
          <p:spPr bwMode="auto">
            <a:xfrm>
              <a:off x="6828253" y="1602034"/>
              <a:ext cx="97245" cy="9724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00" name="Oval 19">
              <a:extLst>
                <a:ext uri="{FF2B5EF4-FFF2-40B4-BE49-F238E27FC236}">
                  <a16:creationId xmlns:a16="http://schemas.microsoft.com/office/drawing/2014/main" id="{DA03BE6E-3B59-2646-AC84-2DC1A8CCF00C}"/>
                </a:ext>
              </a:extLst>
            </p:cNvPr>
            <p:cNvSpPr>
              <a:spLocks noChangeAspect="1" noChangeArrowheads="1"/>
            </p:cNvSpPr>
            <p:nvPr/>
          </p:nvSpPr>
          <p:spPr bwMode="auto">
            <a:xfrm>
              <a:off x="7061188" y="1602034"/>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01" name="Oval 20">
              <a:extLst>
                <a:ext uri="{FF2B5EF4-FFF2-40B4-BE49-F238E27FC236}">
                  <a16:creationId xmlns:a16="http://schemas.microsoft.com/office/drawing/2014/main" id="{EBF5FB1A-8904-FB4B-950D-1F0F63CA3BC3}"/>
                </a:ext>
              </a:extLst>
            </p:cNvPr>
            <p:cNvSpPr>
              <a:spLocks noChangeAspect="1" noChangeArrowheads="1"/>
            </p:cNvSpPr>
            <p:nvPr/>
          </p:nvSpPr>
          <p:spPr bwMode="auto">
            <a:xfrm>
              <a:off x="7295252" y="1602034"/>
              <a:ext cx="97245" cy="9724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02" name="Oval 21">
              <a:extLst>
                <a:ext uri="{FF2B5EF4-FFF2-40B4-BE49-F238E27FC236}">
                  <a16:creationId xmlns:a16="http://schemas.microsoft.com/office/drawing/2014/main" id="{21262F46-858B-2B4D-AB0D-5327A5E3332F}"/>
                </a:ext>
              </a:extLst>
            </p:cNvPr>
            <p:cNvSpPr>
              <a:spLocks noChangeAspect="1" noChangeArrowheads="1"/>
            </p:cNvSpPr>
            <p:nvPr/>
          </p:nvSpPr>
          <p:spPr bwMode="auto">
            <a:xfrm>
              <a:off x="7528187" y="1602034"/>
              <a:ext cx="97245" cy="9724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03" name="Oval 22">
              <a:extLst>
                <a:ext uri="{FF2B5EF4-FFF2-40B4-BE49-F238E27FC236}">
                  <a16:creationId xmlns:a16="http://schemas.microsoft.com/office/drawing/2014/main" id="{165C4E0C-1144-A64F-86AC-261EC0662C8C}"/>
                </a:ext>
              </a:extLst>
            </p:cNvPr>
            <p:cNvSpPr>
              <a:spLocks noChangeAspect="1" noChangeArrowheads="1"/>
            </p:cNvSpPr>
            <p:nvPr/>
          </p:nvSpPr>
          <p:spPr bwMode="auto">
            <a:xfrm>
              <a:off x="7761121" y="1602034"/>
              <a:ext cx="97245" cy="9724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04" name="Oval 24">
              <a:extLst>
                <a:ext uri="{FF2B5EF4-FFF2-40B4-BE49-F238E27FC236}">
                  <a16:creationId xmlns:a16="http://schemas.microsoft.com/office/drawing/2014/main" id="{DA74FD1B-A872-CB49-8EB2-F224F7905826}"/>
                </a:ext>
              </a:extLst>
            </p:cNvPr>
            <p:cNvSpPr>
              <a:spLocks noChangeAspect="1" noChangeArrowheads="1"/>
            </p:cNvSpPr>
            <p:nvPr/>
          </p:nvSpPr>
          <p:spPr bwMode="auto">
            <a:xfrm>
              <a:off x="6595318" y="1834969"/>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05" name="Oval 25">
              <a:extLst>
                <a:ext uri="{FF2B5EF4-FFF2-40B4-BE49-F238E27FC236}">
                  <a16:creationId xmlns:a16="http://schemas.microsoft.com/office/drawing/2014/main" id="{7C3AE70D-5078-8B4B-B745-2B0FAB72CA4E}"/>
                </a:ext>
              </a:extLst>
            </p:cNvPr>
            <p:cNvSpPr>
              <a:spLocks noChangeAspect="1" noChangeArrowheads="1"/>
            </p:cNvSpPr>
            <p:nvPr/>
          </p:nvSpPr>
          <p:spPr bwMode="auto">
            <a:xfrm>
              <a:off x="6828253" y="1834969"/>
              <a:ext cx="97245" cy="9724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06" name="Oval 26">
              <a:extLst>
                <a:ext uri="{FF2B5EF4-FFF2-40B4-BE49-F238E27FC236}">
                  <a16:creationId xmlns:a16="http://schemas.microsoft.com/office/drawing/2014/main" id="{B68E04A6-5715-D144-8B97-F4835DC4537C}"/>
                </a:ext>
              </a:extLst>
            </p:cNvPr>
            <p:cNvSpPr>
              <a:spLocks noChangeAspect="1" noChangeArrowheads="1"/>
            </p:cNvSpPr>
            <p:nvPr/>
          </p:nvSpPr>
          <p:spPr bwMode="auto">
            <a:xfrm>
              <a:off x="7061188" y="1834969"/>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07" name="Oval 27">
              <a:extLst>
                <a:ext uri="{FF2B5EF4-FFF2-40B4-BE49-F238E27FC236}">
                  <a16:creationId xmlns:a16="http://schemas.microsoft.com/office/drawing/2014/main" id="{F994400A-BD29-A547-889E-991A7A3C424E}"/>
                </a:ext>
              </a:extLst>
            </p:cNvPr>
            <p:cNvSpPr>
              <a:spLocks noChangeAspect="1" noChangeArrowheads="1"/>
            </p:cNvSpPr>
            <p:nvPr/>
          </p:nvSpPr>
          <p:spPr bwMode="auto">
            <a:xfrm>
              <a:off x="7295252" y="1834969"/>
              <a:ext cx="97245" cy="9724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08" name="Oval 28">
              <a:extLst>
                <a:ext uri="{FF2B5EF4-FFF2-40B4-BE49-F238E27FC236}">
                  <a16:creationId xmlns:a16="http://schemas.microsoft.com/office/drawing/2014/main" id="{AE30F212-27C3-ED42-8FB7-BA9B271569D3}"/>
                </a:ext>
              </a:extLst>
            </p:cNvPr>
            <p:cNvSpPr>
              <a:spLocks noChangeAspect="1" noChangeArrowheads="1"/>
            </p:cNvSpPr>
            <p:nvPr/>
          </p:nvSpPr>
          <p:spPr bwMode="auto">
            <a:xfrm>
              <a:off x="7528187" y="1834969"/>
              <a:ext cx="97245" cy="9724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09" name="Oval 29">
              <a:extLst>
                <a:ext uri="{FF2B5EF4-FFF2-40B4-BE49-F238E27FC236}">
                  <a16:creationId xmlns:a16="http://schemas.microsoft.com/office/drawing/2014/main" id="{46F08728-5521-E740-A91F-F42E64150D2E}"/>
                </a:ext>
              </a:extLst>
            </p:cNvPr>
            <p:cNvSpPr>
              <a:spLocks noChangeAspect="1" noChangeArrowheads="1"/>
            </p:cNvSpPr>
            <p:nvPr/>
          </p:nvSpPr>
          <p:spPr bwMode="auto">
            <a:xfrm>
              <a:off x="7761121" y="1834969"/>
              <a:ext cx="97245" cy="9724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10" name="Oval 31">
              <a:extLst>
                <a:ext uri="{FF2B5EF4-FFF2-40B4-BE49-F238E27FC236}">
                  <a16:creationId xmlns:a16="http://schemas.microsoft.com/office/drawing/2014/main" id="{2C7C0858-6206-5946-80B2-6EBB37669561}"/>
                </a:ext>
              </a:extLst>
            </p:cNvPr>
            <p:cNvSpPr>
              <a:spLocks noChangeAspect="1" noChangeArrowheads="1"/>
            </p:cNvSpPr>
            <p:nvPr/>
          </p:nvSpPr>
          <p:spPr bwMode="auto">
            <a:xfrm>
              <a:off x="6828253" y="2067904"/>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11" name="Oval 32">
              <a:extLst>
                <a:ext uri="{FF2B5EF4-FFF2-40B4-BE49-F238E27FC236}">
                  <a16:creationId xmlns:a16="http://schemas.microsoft.com/office/drawing/2014/main" id="{E637B742-2B5D-F24C-B67C-04D825766870}"/>
                </a:ext>
              </a:extLst>
            </p:cNvPr>
            <p:cNvSpPr>
              <a:spLocks noChangeAspect="1" noChangeArrowheads="1"/>
            </p:cNvSpPr>
            <p:nvPr/>
          </p:nvSpPr>
          <p:spPr bwMode="auto">
            <a:xfrm>
              <a:off x="7061188" y="2067904"/>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12" name="Oval 33">
              <a:extLst>
                <a:ext uri="{FF2B5EF4-FFF2-40B4-BE49-F238E27FC236}">
                  <a16:creationId xmlns:a16="http://schemas.microsoft.com/office/drawing/2014/main" id="{DDAF43C0-7C7C-6441-A34E-A634F024A00D}"/>
                </a:ext>
              </a:extLst>
            </p:cNvPr>
            <p:cNvSpPr>
              <a:spLocks noChangeAspect="1" noChangeArrowheads="1"/>
            </p:cNvSpPr>
            <p:nvPr/>
          </p:nvSpPr>
          <p:spPr bwMode="auto">
            <a:xfrm>
              <a:off x="7295252" y="2067904"/>
              <a:ext cx="97245" cy="9724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13" name="Oval 34">
              <a:extLst>
                <a:ext uri="{FF2B5EF4-FFF2-40B4-BE49-F238E27FC236}">
                  <a16:creationId xmlns:a16="http://schemas.microsoft.com/office/drawing/2014/main" id="{9B0508AF-375C-EF47-9E92-CBDE65747845}"/>
                </a:ext>
              </a:extLst>
            </p:cNvPr>
            <p:cNvSpPr>
              <a:spLocks noChangeAspect="1" noChangeArrowheads="1"/>
            </p:cNvSpPr>
            <p:nvPr/>
          </p:nvSpPr>
          <p:spPr bwMode="auto">
            <a:xfrm>
              <a:off x="7528187" y="2067904"/>
              <a:ext cx="97245" cy="9724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14" name="Oval 35">
              <a:extLst>
                <a:ext uri="{FF2B5EF4-FFF2-40B4-BE49-F238E27FC236}">
                  <a16:creationId xmlns:a16="http://schemas.microsoft.com/office/drawing/2014/main" id="{541889DF-70E1-C14E-B73E-78235031CB94}"/>
                </a:ext>
              </a:extLst>
            </p:cNvPr>
            <p:cNvSpPr>
              <a:spLocks noChangeAspect="1" noChangeArrowheads="1"/>
            </p:cNvSpPr>
            <p:nvPr/>
          </p:nvSpPr>
          <p:spPr bwMode="auto">
            <a:xfrm>
              <a:off x="7761121" y="2067904"/>
              <a:ext cx="97245" cy="9724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15" name="Oval 37">
              <a:extLst>
                <a:ext uri="{FF2B5EF4-FFF2-40B4-BE49-F238E27FC236}">
                  <a16:creationId xmlns:a16="http://schemas.microsoft.com/office/drawing/2014/main" id="{18033AA8-3C5D-A948-8168-651B4A287DCA}"/>
                </a:ext>
              </a:extLst>
            </p:cNvPr>
            <p:cNvSpPr>
              <a:spLocks noChangeAspect="1" noChangeArrowheads="1"/>
            </p:cNvSpPr>
            <p:nvPr/>
          </p:nvSpPr>
          <p:spPr bwMode="auto">
            <a:xfrm>
              <a:off x="6595318" y="2301969"/>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16" name="Oval 38">
              <a:extLst>
                <a:ext uri="{FF2B5EF4-FFF2-40B4-BE49-F238E27FC236}">
                  <a16:creationId xmlns:a16="http://schemas.microsoft.com/office/drawing/2014/main" id="{689BA6B5-9E84-0247-A3C2-BE5262FA21C3}"/>
                </a:ext>
              </a:extLst>
            </p:cNvPr>
            <p:cNvSpPr>
              <a:spLocks noChangeAspect="1" noChangeArrowheads="1"/>
            </p:cNvSpPr>
            <p:nvPr/>
          </p:nvSpPr>
          <p:spPr bwMode="auto">
            <a:xfrm>
              <a:off x="6828253" y="2301969"/>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17" name="Oval 39">
              <a:extLst>
                <a:ext uri="{FF2B5EF4-FFF2-40B4-BE49-F238E27FC236}">
                  <a16:creationId xmlns:a16="http://schemas.microsoft.com/office/drawing/2014/main" id="{76358ED3-3142-7345-B3FF-BB0668E699A2}"/>
                </a:ext>
              </a:extLst>
            </p:cNvPr>
            <p:cNvSpPr>
              <a:spLocks noChangeAspect="1" noChangeArrowheads="1"/>
            </p:cNvSpPr>
            <p:nvPr/>
          </p:nvSpPr>
          <p:spPr bwMode="auto">
            <a:xfrm>
              <a:off x="7061188" y="2301969"/>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ＭＳ Ｐゴシック" charset="0"/>
                <a:cs typeface="+mn-cs"/>
              </a:endParaRPr>
            </a:p>
          </p:txBody>
        </p:sp>
        <p:sp>
          <p:nvSpPr>
            <p:cNvPr id="318" name="Oval 40">
              <a:extLst>
                <a:ext uri="{FF2B5EF4-FFF2-40B4-BE49-F238E27FC236}">
                  <a16:creationId xmlns:a16="http://schemas.microsoft.com/office/drawing/2014/main" id="{816094CE-3C55-5146-8B81-B7551610E748}"/>
                </a:ext>
              </a:extLst>
            </p:cNvPr>
            <p:cNvSpPr>
              <a:spLocks noChangeAspect="1" noChangeArrowheads="1"/>
            </p:cNvSpPr>
            <p:nvPr/>
          </p:nvSpPr>
          <p:spPr bwMode="auto">
            <a:xfrm>
              <a:off x="7295252" y="2301969"/>
              <a:ext cx="97245" cy="9724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ＭＳ Ｐゴシック" charset="0"/>
                <a:cs typeface="+mn-cs"/>
              </a:endParaRPr>
            </a:p>
          </p:txBody>
        </p:sp>
        <p:sp>
          <p:nvSpPr>
            <p:cNvPr id="319" name="Oval 42">
              <a:extLst>
                <a:ext uri="{FF2B5EF4-FFF2-40B4-BE49-F238E27FC236}">
                  <a16:creationId xmlns:a16="http://schemas.microsoft.com/office/drawing/2014/main" id="{4446895D-AEB7-4041-BA05-657DFDFACE8C}"/>
                </a:ext>
              </a:extLst>
            </p:cNvPr>
            <p:cNvSpPr>
              <a:spLocks noChangeAspect="1" noChangeArrowheads="1"/>
            </p:cNvSpPr>
            <p:nvPr/>
          </p:nvSpPr>
          <p:spPr bwMode="auto">
            <a:xfrm>
              <a:off x="7761121" y="2301969"/>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ＭＳ Ｐゴシック" charset="0"/>
                <a:cs typeface="+mn-cs"/>
              </a:endParaRPr>
            </a:p>
          </p:txBody>
        </p:sp>
        <p:sp>
          <p:nvSpPr>
            <p:cNvPr id="320" name="Oval 44">
              <a:extLst>
                <a:ext uri="{FF2B5EF4-FFF2-40B4-BE49-F238E27FC236}">
                  <a16:creationId xmlns:a16="http://schemas.microsoft.com/office/drawing/2014/main" id="{DC7F8DEE-0A70-6F47-BFF0-F026E188C146}"/>
                </a:ext>
              </a:extLst>
            </p:cNvPr>
            <p:cNvSpPr>
              <a:spLocks noChangeAspect="1" noChangeArrowheads="1"/>
            </p:cNvSpPr>
            <p:nvPr/>
          </p:nvSpPr>
          <p:spPr bwMode="auto">
            <a:xfrm>
              <a:off x="6595318" y="2534904"/>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21" name="Oval 45">
              <a:extLst>
                <a:ext uri="{FF2B5EF4-FFF2-40B4-BE49-F238E27FC236}">
                  <a16:creationId xmlns:a16="http://schemas.microsoft.com/office/drawing/2014/main" id="{BDF11349-5FE3-4545-91FE-75BC59394DCC}"/>
                </a:ext>
              </a:extLst>
            </p:cNvPr>
            <p:cNvSpPr>
              <a:spLocks noChangeAspect="1" noChangeArrowheads="1"/>
            </p:cNvSpPr>
            <p:nvPr/>
          </p:nvSpPr>
          <p:spPr bwMode="auto">
            <a:xfrm>
              <a:off x="6828253" y="2534904"/>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ＭＳ Ｐゴシック" charset="0"/>
                <a:cs typeface="+mn-cs"/>
              </a:endParaRPr>
            </a:p>
          </p:txBody>
        </p:sp>
        <p:sp>
          <p:nvSpPr>
            <p:cNvPr id="322" name="Oval 46">
              <a:extLst>
                <a:ext uri="{FF2B5EF4-FFF2-40B4-BE49-F238E27FC236}">
                  <a16:creationId xmlns:a16="http://schemas.microsoft.com/office/drawing/2014/main" id="{E8AD1D74-E6A8-9449-B2D2-A77A818D1A7E}"/>
                </a:ext>
              </a:extLst>
            </p:cNvPr>
            <p:cNvSpPr>
              <a:spLocks noChangeAspect="1" noChangeArrowheads="1"/>
            </p:cNvSpPr>
            <p:nvPr/>
          </p:nvSpPr>
          <p:spPr bwMode="auto">
            <a:xfrm>
              <a:off x="7061188" y="2534904"/>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ＭＳ Ｐゴシック" charset="0"/>
                <a:cs typeface="+mn-cs"/>
              </a:endParaRPr>
            </a:p>
          </p:txBody>
        </p:sp>
        <p:sp>
          <p:nvSpPr>
            <p:cNvPr id="323" name="Oval 48">
              <a:extLst>
                <a:ext uri="{FF2B5EF4-FFF2-40B4-BE49-F238E27FC236}">
                  <a16:creationId xmlns:a16="http://schemas.microsoft.com/office/drawing/2014/main" id="{D7349384-FA59-5740-9B38-ED597CDC8776}"/>
                </a:ext>
              </a:extLst>
            </p:cNvPr>
            <p:cNvSpPr>
              <a:spLocks noChangeAspect="1" noChangeArrowheads="1"/>
            </p:cNvSpPr>
            <p:nvPr/>
          </p:nvSpPr>
          <p:spPr bwMode="auto">
            <a:xfrm>
              <a:off x="7528187" y="2534904"/>
              <a:ext cx="97245" cy="97245"/>
            </a:xfrm>
            <a:prstGeom prst="ellipse">
              <a:avLst/>
            </a:prstGeom>
            <a:no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ＭＳ Ｐゴシック" charset="0"/>
                <a:cs typeface="+mn-cs"/>
              </a:endParaRPr>
            </a:p>
          </p:txBody>
        </p:sp>
        <p:sp>
          <p:nvSpPr>
            <p:cNvPr id="324" name="Oval 49">
              <a:extLst>
                <a:ext uri="{FF2B5EF4-FFF2-40B4-BE49-F238E27FC236}">
                  <a16:creationId xmlns:a16="http://schemas.microsoft.com/office/drawing/2014/main" id="{74DBB166-96A8-9E4D-90B1-BFECD699F67E}"/>
                </a:ext>
              </a:extLst>
            </p:cNvPr>
            <p:cNvSpPr>
              <a:spLocks noChangeAspect="1" noChangeArrowheads="1"/>
            </p:cNvSpPr>
            <p:nvPr/>
          </p:nvSpPr>
          <p:spPr bwMode="auto">
            <a:xfrm>
              <a:off x="7761121" y="2534904"/>
              <a:ext cx="97245" cy="97245"/>
            </a:xfrm>
            <a:prstGeom prst="ellipse">
              <a:avLst/>
            </a:prstGeom>
            <a:solidFill>
              <a:srgbClr val="FFFFFF"/>
            </a:solidFill>
            <a:ln>
              <a:noFill/>
            </a:ln>
          </p:spPr>
          <p:txBody>
            <a:bodyPr wrap="none" lIns="91435" tIns="45718" rIns="91435" bIns="45718" anchor="ctr"/>
            <a:lstStyle/>
            <a:p>
              <a:pPr marL="0" marR="0" lvl="0" indent="0" algn="l" defTabSz="4571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a:ea typeface="ＭＳ Ｐゴシック" charset="0"/>
                <a:cs typeface="+mn-cs"/>
              </a:endParaRPr>
            </a:p>
          </p:txBody>
        </p:sp>
        <p:sp>
          <p:nvSpPr>
            <p:cNvPr id="325" name="Text Box 59">
              <a:extLst>
                <a:ext uri="{FF2B5EF4-FFF2-40B4-BE49-F238E27FC236}">
                  <a16:creationId xmlns:a16="http://schemas.microsoft.com/office/drawing/2014/main" id="{24D9C27D-C6F8-0946-A486-D140B2CD772E}"/>
                </a:ext>
              </a:extLst>
            </p:cNvPr>
            <p:cNvSpPr txBox="1">
              <a:spLocks noChangeArrowheads="1"/>
            </p:cNvSpPr>
            <p:nvPr/>
          </p:nvSpPr>
          <p:spPr bwMode="auto">
            <a:xfrm>
              <a:off x="7679736" y="2220050"/>
              <a:ext cx="29878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l" defTabSz="457130" rtl="0" eaLnBrk="0" fontAlgn="auto" latinLnBrk="0" hangingPunct="0">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Arial" charset="0"/>
                  <a:ea typeface="ＭＳ Ｐゴシック" charset="0"/>
                  <a:cs typeface="+mn-cs"/>
                </a:rPr>
                <a:t>1</a:t>
              </a:r>
            </a:p>
          </p:txBody>
        </p:sp>
        <p:sp>
          <p:nvSpPr>
            <p:cNvPr id="326" name="Text Box 59">
              <a:extLst>
                <a:ext uri="{FF2B5EF4-FFF2-40B4-BE49-F238E27FC236}">
                  <a16:creationId xmlns:a16="http://schemas.microsoft.com/office/drawing/2014/main" id="{7837637E-0521-3C4F-B971-2D3D1372657B}"/>
                </a:ext>
              </a:extLst>
            </p:cNvPr>
            <p:cNvSpPr txBox="1">
              <a:spLocks noChangeArrowheads="1"/>
            </p:cNvSpPr>
            <p:nvPr/>
          </p:nvSpPr>
          <p:spPr bwMode="auto">
            <a:xfrm>
              <a:off x="7679736" y="2446210"/>
              <a:ext cx="29878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l" defTabSz="457130" rtl="0" eaLnBrk="0" fontAlgn="auto" latinLnBrk="0" hangingPunct="0">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Arial" charset="0"/>
                  <a:ea typeface="ＭＳ Ｐゴシック" charset="0"/>
                  <a:cs typeface="+mn-cs"/>
                </a:rPr>
                <a:t>2</a:t>
              </a:r>
            </a:p>
          </p:txBody>
        </p:sp>
        <p:sp>
          <p:nvSpPr>
            <p:cNvPr id="327" name="Text Box 59">
              <a:extLst>
                <a:ext uri="{FF2B5EF4-FFF2-40B4-BE49-F238E27FC236}">
                  <a16:creationId xmlns:a16="http://schemas.microsoft.com/office/drawing/2014/main" id="{A66EBC74-865A-DC46-9069-B4EF223D5C8A}"/>
                </a:ext>
              </a:extLst>
            </p:cNvPr>
            <p:cNvSpPr txBox="1">
              <a:spLocks noChangeArrowheads="1"/>
            </p:cNvSpPr>
            <p:nvPr/>
          </p:nvSpPr>
          <p:spPr bwMode="auto">
            <a:xfrm>
              <a:off x="7490744" y="2220050"/>
              <a:ext cx="29878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l" defTabSz="457130" rtl="0" eaLnBrk="0" fontAlgn="auto" latinLnBrk="0" hangingPunct="0">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Arial" charset="0"/>
                  <a:ea typeface="ＭＳ Ｐゴシック" charset="0"/>
                  <a:cs typeface="+mn-cs"/>
                </a:rPr>
                <a:t>1</a:t>
              </a:r>
            </a:p>
          </p:txBody>
        </p:sp>
        <p:sp>
          <p:nvSpPr>
            <p:cNvPr id="328" name="Text Box 59">
              <a:extLst>
                <a:ext uri="{FF2B5EF4-FFF2-40B4-BE49-F238E27FC236}">
                  <a16:creationId xmlns:a16="http://schemas.microsoft.com/office/drawing/2014/main" id="{ECDF74BF-4EA9-4E43-B1CE-F1F75620BBA8}"/>
                </a:ext>
              </a:extLst>
            </p:cNvPr>
            <p:cNvSpPr txBox="1">
              <a:spLocks noChangeArrowheads="1"/>
            </p:cNvSpPr>
            <p:nvPr/>
          </p:nvSpPr>
          <p:spPr bwMode="auto">
            <a:xfrm>
              <a:off x="7252699" y="2446210"/>
              <a:ext cx="29878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l" defTabSz="457130" rtl="0" eaLnBrk="0" fontAlgn="auto" latinLnBrk="0" hangingPunct="0">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Arial" charset="0"/>
                  <a:ea typeface="ＭＳ Ｐゴシック" charset="0"/>
                  <a:cs typeface="+mn-cs"/>
                </a:rPr>
                <a:t>1</a:t>
              </a:r>
            </a:p>
          </p:txBody>
        </p:sp>
        <p:sp>
          <p:nvSpPr>
            <p:cNvPr id="329" name="Text Box 59">
              <a:extLst>
                <a:ext uri="{FF2B5EF4-FFF2-40B4-BE49-F238E27FC236}">
                  <a16:creationId xmlns:a16="http://schemas.microsoft.com/office/drawing/2014/main" id="{B7067E50-624F-BF4B-AF59-E3D7A5C85E5D}"/>
                </a:ext>
              </a:extLst>
            </p:cNvPr>
            <p:cNvSpPr txBox="1">
              <a:spLocks noChangeArrowheads="1"/>
            </p:cNvSpPr>
            <p:nvPr/>
          </p:nvSpPr>
          <p:spPr bwMode="auto">
            <a:xfrm>
              <a:off x="7252699" y="2663313"/>
              <a:ext cx="29878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l" defTabSz="457130" rtl="0" eaLnBrk="0" fontAlgn="auto" latinLnBrk="0" hangingPunct="0">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Arial" charset="0"/>
                  <a:ea typeface="ＭＳ Ｐゴシック" charset="0"/>
                  <a:cs typeface="+mn-cs"/>
                </a:rPr>
                <a:t>1</a:t>
              </a:r>
            </a:p>
          </p:txBody>
        </p:sp>
        <p:sp>
          <p:nvSpPr>
            <p:cNvPr id="330" name="Text Box 59">
              <a:extLst>
                <a:ext uri="{FF2B5EF4-FFF2-40B4-BE49-F238E27FC236}">
                  <a16:creationId xmlns:a16="http://schemas.microsoft.com/office/drawing/2014/main" id="{906D3840-40DD-434C-BDD5-CAD32D5360AF}"/>
                </a:ext>
              </a:extLst>
            </p:cNvPr>
            <p:cNvSpPr txBox="1">
              <a:spLocks noChangeArrowheads="1"/>
            </p:cNvSpPr>
            <p:nvPr/>
          </p:nvSpPr>
          <p:spPr bwMode="auto">
            <a:xfrm>
              <a:off x="7490744" y="2663313"/>
              <a:ext cx="29878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l" defTabSz="457130" rtl="0" eaLnBrk="0" fontAlgn="auto" latinLnBrk="0" hangingPunct="0">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Arial" charset="0"/>
                  <a:ea typeface="ＭＳ Ｐゴシック" charset="0"/>
                  <a:cs typeface="+mn-cs"/>
                </a:rPr>
                <a:t>2</a:t>
              </a:r>
            </a:p>
          </p:txBody>
        </p:sp>
        <p:sp>
          <p:nvSpPr>
            <p:cNvPr id="331" name="Text Box 4">
              <a:extLst>
                <a:ext uri="{FF2B5EF4-FFF2-40B4-BE49-F238E27FC236}">
                  <a16:creationId xmlns:a16="http://schemas.microsoft.com/office/drawing/2014/main" id="{1FD88854-2342-CB48-8AA1-7F14154F7918}"/>
                </a:ext>
              </a:extLst>
            </p:cNvPr>
            <p:cNvSpPr txBox="1">
              <a:spLocks noChangeArrowheads="1"/>
            </p:cNvSpPr>
            <p:nvPr/>
          </p:nvSpPr>
          <p:spPr bwMode="auto">
            <a:xfrm>
              <a:off x="6619437" y="1570203"/>
              <a:ext cx="423880" cy="5230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299" tIns="45650" rIns="91299" bIns="45650">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0000"/>
                  </a:solidFill>
                  <a:effectLst/>
                  <a:uLnTx/>
                  <a:uFillTx/>
                  <a:latin typeface="Times" charset="0"/>
                  <a:ea typeface="ＭＳ Ｐゴシック" charset="0"/>
                  <a:cs typeface="+mn-cs"/>
                </a:rPr>
                <a:t>C</a:t>
              </a:r>
            </a:p>
          </p:txBody>
        </p:sp>
      </p:grpSp>
      <p:sp>
        <p:nvSpPr>
          <p:cNvPr id="332" name="TextBox 331">
            <a:extLst>
              <a:ext uri="{FF2B5EF4-FFF2-40B4-BE49-F238E27FC236}">
                <a16:creationId xmlns:a16="http://schemas.microsoft.com/office/drawing/2014/main" id="{040DDB60-A1D5-4145-8E67-CC7C3BE6C0C3}"/>
              </a:ext>
            </a:extLst>
          </p:cNvPr>
          <p:cNvSpPr txBox="1"/>
          <p:nvPr/>
        </p:nvSpPr>
        <p:spPr>
          <a:xfrm>
            <a:off x="2730059" y="2399423"/>
            <a:ext cx="3978813" cy="1592744"/>
          </a:xfrm>
          <a:prstGeom prst="rect">
            <a:avLst/>
          </a:prstGeom>
          <a:noFill/>
          <a:ln>
            <a:solidFill>
              <a:srgbClr val="FF0000"/>
            </a:solidFill>
          </a:ln>
        </p:spPr>
        <p:txBody>
          <a:bodyPr wrap="square" rtlCol="0">
            <a:spAutoFit/>
          </a:bodyPr>
          <a:lstStyle/>
          <a:p>
            <a:pPr marL="0" marR="0" lvl="0" indent="0" algn="l" defTabSz="457200" rtl="0" eaLnBrk="1" fontAlgn="auto" latinLnBrk="0" hangingPunct="1">
              <a:lnSpc>
                <a:spcPct val="100000"/>
              </a:lnSpc>
              <a:spcBef>
                <a:spcPts val="696"/>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Times"/>
                <a:ea typeface="ＭＳ Ｐゴシック" charset="0"/>
                <a:cs typeface="Times"/>
              </a:rPr>
              <a:t>A = L + U      </a:t>
            </a:r>
            <a:r>
              <a:rPr kumimoji="0" lang="en-US" sz="2000" b="0" i="0" u="none" strike="noStrike" kern="1200" cap="none" spc="0" normalizeH="0" baseline="0" noProof="0" dirty="0">
                <a:ln>
                  <a:noFill/>
                </a:ln>
                <a:solidFill>
                  <a:srgbClr val="000000"/>
                </a:solidFill>
                <a:effectLst/>
                <a:uLnTx/>
                <a:uFillTx/>
                <a:latin typeface="Times"/>
                <a:ea typeface="ＭＳ Ｐゴシック" charset="0"/>
                <a:cs typeface="Times"/>
              </a:rPr>
              <a:t>(hi-&gt;lo  +  lo-&gt;hi)</a:t>
            </a:r>
            <a:r>
              <a:rPr kumimoji="0" lang="en-US" sz="2000" b="0" i="0" u="none" strike="noStrike" kern="1200" cap="none" spc="0" normalizeH="0" baseline="0" noProof="0" dirty="0">
                <a:ln>
                  <a:noFill/>
                </a:ln>
                <a:solidFill>
                  <a:srgbClr val="FF0000"/>
                </a:solidFill>
                <a:effectLst/>
                <a:uLnTx/>
                <a:uFillTx/>
                <a:latin typeface="Times"/>
                <a:ea typeface="ＭＳ Ｐゴシック" charset="0"/>
                <a:cs typeface="Times"/>
              </a:rPr>
              <a:t> </a:t>
            </a:r>
          </a:p>
          <a:p>
            <a:pPr marL="0" marR="0" lvl="0" indent="0" algn="l" defTabSz="457200" rtl="0" eaLnBrk="1" fontAlgn="auto" latinLnBrk="0" hangingPunct="1">
              <a:lnSpc>
                <a:spcPct val="100000"/>
              </a:lnSpc>
              <a:spcBef>
                <a:spcPts val="696"/>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Times"/>
                <a:ea typeface="ＭＳ Ｐゴシック" charset="0"/>
                <a:cs typeface="Times"/>
              </a:rPr>
              <a:t>L × U = B       </a:t>
            </a:r>
            <a:r>
              <a:rPr kumimoji="0" lang="en-US" sz="2000" b="0" i="0" u="none" strike="noStrike" kern="1200" cap="none" spc="0" normalizeH="0" baseline="0" noProof="0" dirty="0">
                <a:ln>
                  <a:noFill/>
                </a:ln>
                <a:solidFill>
                  <a:srgbClr val="000000"/>
                </a:solidFill>
                <a:effectLst/>
                <a:uLnTx/>
                <a:uFillTx/>
                <a:latin typeface="Times"/>
                <a:ea typeface="ＭＳ Ｐゴシック" charset="0"/>
                <a:cs typeface="Times"/>
              </a:rPr>
              <a:t>(wedge, low hinge)</a:t>
            </a:r>
          </a:p>
          <a:p>
            <a:pPr marL="0" marR="0" lvl="0" indent="0" algn="l" defTabSz="457200" rtl="0" eaLnBrk="1" fontAlgn="auto" latinLnBrk="0" hangingPunct="1">
              <a:lnSpc>
                <a:spcPct val="100000"/>
              </a:lnSpc>
              <a:spcBef>
                <a:spcPts val="696"/>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Times"/>
                <a:ea typeface="ＭＳ Ｐゴシック" charset="0"/>
                <a:cs typeface="Times"/>
              </a:rPr>
              <a:t>A </a:t>
            </a:r>
            <a:r>
              <a:rPr kumimoji="0" lang="en-US" sz="2000" b="1" i="0" u="none" strike="noStrike" kern="1200" cap="none" spc="0" normalizeH="0" baseline="30000" noProof="0" dirty="0">
                <a:ln>
                  <a:noFill/>
                </a:ln>
                <a:solidFill>
                  <a:srgbClr val="FF0000"/>
                </a:solidFill>
                <a:effectLst/>
                <a:uLnTx/>
                <a:uFillTx/>
                <a:latin typeface="ＭＳ ゴシック"/>
                <a:ea typeface="ＭＳ ゴシック"/>
                <a:cs typeface="ＭＳ ゴシック"/>
              </a:rPr>
              <a:t>∧</a:t>
            </a:r>
            <a:r>
              <a:rPr kumimoji="0" lang="en-US" sz="2000" b="0" i="0" u="none" strike="noStrike" kern="1200" cap="none" spc="0" normalizeH="0" baseline="30000" noProof="0" dirty="0">
                <a:ln>
                  <a:noFill/>
                </a:ln>
                <a:solidFill>
                  <a:srgbClr val="FF0000"/>
                </a:solidFill>
                <a:effectLst/>
                <a:uLnTx/>
                <a:uFillTx/>
                <a:latin typeface="ＭＳ ゴシック"/>
                <a:ea typeface="ＭＳ ゴシック"/>
                <a:cs typeface="ＭＳ ゴシック"/>
              </a:rPr>
              <a:t> </a:t>
            </a:r>
            <a:r>
              <a:rPr kumimoji="0" lang="en-US" sz="2000" b="0" i="0" u="none" strike="noStrike" kern="1200" cap="none" spc="0" normalizeH="0" baseline="0" noProof="0" dirty="0">
                <a:ln>
                  <a:noFill/>
                </a:ln>
                <a:solidFill>
                  <a:srgbClr val="FF0000"/>
                </a:solidFill>
                <a:effectLst/>
                <a:uLnTx/>
                <a:uFillTx/>
                <a:latin typeface="Times"/>
                <a:ea typeface="ＭＳ Ｐゴシック" charset="0"/>
                <a:cs typeface="Times"/>
              </a:rPr>
              <a:t>B = C       </a:t>
            </a:r>
            <a:r>
              <a:rPr kumimoji="0" lang="en-US" sz="2000" b="0" i="0" u="none" strike="noStrike" kern="1200" cap="none" spc="0" normalizeH="0" baseline="0" noProof="0" dirty="0">
                <a:ln>
                  <a:noFill/>
                </a:ln>
                <a:solidFill>
                  <a:srgbClr val="000000"/>
                </a:solidFill>
                <a:effectLst/>
                <a:uLnTx/>
                <a:uFillTx/>
                <a:latin typeface="Times"/>
                <a:ea typeface="ＭＳ Ｐゴシック" charset="0"/>
                <a:cs typeface="Times"/>
              </a:rPr>
              <a:t>(closed wedge)</a:t>
            </a:r>
          </a:p>
          <a:p>
            <a:pPr marL="0" marR="0" lvl="0" indent="0" algn="l" defTabSz="457200" rtl="0" eaLnBrk="1" fontAlgn="auto" latinLnBrk="0" hangingPunct="1">
              <a:lnSpc>
                <a:spcPct val="100000"/>
              </a:lnSpc>
              <a:spcBef>
                <a:spcPts val="696"/>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Times"/>
                <a:ea typeface="ＭＳ Ｐゴシック" charset="0"/>
                <a:cs typeface="Times"/>
              </a:rPr>
              <a:t>sum(C)/2  =     </a:t>
            </a:r>
            <a:r>
              <a:rPr kumimoji="0" lang="en-US" sz="2000" b="1" i="0" u="none" strike="noStrike" kern="1200" cap="none" spc="0" normalizeH="0" baseline="0" noProof="0" dirty="0">
                <a:ln>
                  <a:noFill/>
                </a:ln>
                <a:solidFill>
                  <a:srgbClr val="FF0000"/>
                </a:solidFill>
                <a:effectLst/>
                <a:uLnTx/>
                <a:uFillTx/>
                <a:latin typeface="Times"/>
                <a:ea typeface="ＭＳ Ｐゴシック" charset="0"/>
                <a:cs typeface="Times"/>
              </a:rPr>
              <a:t>4 triangles</a:t>
            </a:r>
            <a:r>
              <a:rPr kumimoji="0" lang="en-US" sz="2000" b="0" i="0" u="none" strike="noStrike" kern="1200" cap="none" spc="0" normalizeH="0" baseline="0" noProof="0" dirty="0">
                <a:ln>
                  <a:noFill/>
                </a:ln>
                <a:solidFill>
                  <a:srgbClr val="FF0000"/>
                </a:solidFill>
                <a:effectLst/>
                <a:uLnTx/>
                <a:uFillTx/>
                <a:latin typeface="Times"/>
                <a:ea typeface="ＭＳ Ｐゴシック" charset="0"/>
                <a:cs typeface="Times"/>
              </a:rPr>
              <a:t>   </a:t>
            </a:r>
          </a:p>
        </p:txBody>
      </p:sp>
      <p:grpSp>
        <p:nvGrpSpPr>
          <p:cNvPr id="333" name="Group 332">
            <a:extLst>
              <a:ext uri="{FF2B5EF4-FFF2-40B4-BE49-F238E27FC236}">
                <a16:creationId xmlns:a16="http://schemas.microsoft.com/office/drawing/2014/main" id="{4267C8BA-5017-3C44-B3B8-7B4CC5E8CB5B}"/>
              </a:ext>
            </a:extLst>
          </p:cNvPr>
          <p:cNvGrpSpPr/>
          <p:nvPr/>
        </p:nvGrpSpPr>
        <p:grpSpPr>
          <a:xfrm>
            <a:off x="429045" y="2089807"/>
            <a:ext cx="1872043" cy="2499358"/>
            <a:chOff x="481695" y="1277948"/>
            <a:chExt cx="1872043" cy="2499358"/>
          </a:xfrm>
        </p:grpSpPr>
        <p:sp>
          <p:nvSpPr>
            <p:cNvPr id="334" name="Rectangle 333">
              <a:extLst>
                <a:ext uri="{FF2B5EF4-FFF2-40B4-BE49-F238E27FC236}">
                  <a16:creationId xmlns:a16="http://schemas.microsoft.com/office/drawing/2014/main" id="{5AA31D74-7E7E-4848-95EC-3F9983A4EB14}"/>
                </a:ext>
              </a:extLst>
            </p:cNvPr>
            <p:cNvSpPr/>
            <p:nvPr/>
          </p:nvSpPr>
          <p:spPr bwMode="auto">
            <a:xfrm>
              <a:off x="481695" y="1401436"/>
              <a:ext cx="1872043" cy="2375870"/>
            </a:xfrm>
            <a:prstGeom prst="rect">
              <a:avLst/>
            </a:prstGeom>
            <a:solidFill>
              <a:srgbClr val="BBE0E3"/>
            </a:solidFill>
            <a:ln w="9525" cap="flat" cmpd="sng" algn="ctr">
              <a:solidFill>
                <a:srgbClr val="BBE0E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457200" rtl="0" eaLnBrk="1" fontAlgn="auto" latinLnBrk="0" hangingPunct="1">
                <a:lnSpc>
                  <a:spcPct val="100000"/>
                </a:lnSpc>
                <a:spcBef>
                  <a:spcPct val="45000"/>
                </a:spcBef>
                <a:spcAft>
                  <a:spcPts val="0"/>
                </a:spcAft>
                <a:buClrTx/>
                <a:buSzTx/>
                <a:buFontTx/>
                <a:buAutoNum type="arabicPeriod"/>
                <a:tabLst/>
                <a:defRPr/>
              </a:pPr>
              <a:endParaRPr kumimoji="0" lang="en-US" sz="2800" b="0" i="0" u="none" strike="noStrike" kern="0" cap="none" spc="0" normalizeH="0" baseline="0" noProof="0">
                <a:ln>
                  <a:noFill/>
                </a:ln>
                <a:solidFill>
                  <a:srgbClr val="000000"/>
                </a:solidFill>
                <a:effectLst/>
                <a:uLnTx/>
                <a:uFillTx/>
                <a:latin typeface="Verdana" pitchFamily="34" charset="0"/>
                <a:ea typeface="ＭＳ Ｐゴシック" charset="0"/>
                <a:cs typeface="+mn-cs"/>
              </a:endParaRPr>
            </a:p>
          </p:txBody>
        </p:sp>
        <p:sp>
          <p:nvSpPr>
            <p:cNvPr id="335" name="Text Box 4">
              <a:extLst>
                <a:ext uri="{FF2B5EF4-FFF2-40B4-BE49-F238E27FC236}">
                  <a16:creationId xmlns:a16="http://schemas.microsoft.com/office/drawing/2014/main" id="{1C7CDDDF-6D9B-C64E-8845-1F2BBC0B035F}"/>
                </a:ext>
              </a:extLst>
            </p:cNvPr>
            <p:cNvSpPr txBox="1">
              <a:spLocks noChangeArrowheads="1"/>
            </p:cNvSpPr>
            <p:nvPr/>
          </p:nvSpPr>
          <p:spPr bwMode="auto">
            <a:xfrm>
              <a:off x="1184379" y="1277948"/>
              <a:ext cx="443692" cy="5230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299" tIns="45650" rIns="91299" bIns="45650">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0000"/>
                  </a:solidFill>
                  <a:effectLst/>
                  <a:uLnTx/>
                  <a:uFillTx/>
                  <a:latin typeface="Times" charset="0"/>
                  <a:ea typeface="ＭＳ Ｐゴシック" charset="0"/>
                  <a:cs typeface="+mn-cs"/>
                </a:rPr>
                <a:t>A</a:t>
              </a:r>
            </a:p>
          </p:txBody>
        </p:sp>
        <p:sp>
          <p:nvSpPr>
            <p:cNvPr id="336" name="Oval 335">
              <a:extLst>
                <a:ext uri="{FF2B5EF4-FFF2-40B4-BE49-F238E27FC236}">
                  <a16:creationId xmlns:a16="http://schemas.microsoft.com/office/drawing/2014/main" id="{588B0B32-4728-C541-B492-01A14B2A3D68}"/>
                </a:ext>
              </a:extLst>
            </p:cNvPr>
            <p:cNvSpPr/>
            <p:nvPr/>
          </p:nvSpPr>
          <p:spPr>
            <a:xfrm>
              <a:off x="1070155" y="2148211"/>
              <a:ext cx="320040" cy="320040"/>
            </a:xfrm>
            <a:prstGeom prst="ellipse">
              <a:avLst/>
            </a:prstGeom>
            <a:noFill/>
            <a:ln w="28575" cap="flat" cmpd="sng" algn="ctr">
              <a:solidFill>
                <a:srgbClr val="000000"/>
              </a:solidFill>
              <a:prstDash val="solid"/>
            </a:ln>
            <a:effectLst/>
          </p:spPr>
          <p:txBody>
            <a:bodyPr rtlCol="0" anchor="ctr" anchorCtr="1"/>
            <a:lstStyle/>
            <a:p>
              <a:pPr marL="0" marR="0" lvl="0" indent="0" algn="ctr" defTabSz="45713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04040"/>
                  </a:solidFill>
                  <a:effectLst/>
                  <a:uLnTx/>
                  <a:uFillTx/>
                  <a:latin typeface="Times"/>
                  <a:ea typeface="ＭＳ Ｐゴシック"/>
                  <a:cs typeface="Times"/>
                </a:rPr>
                <a:t>5</a:t>
              </a:r>
            </a:p>
          </p:txBody>
        </p:sp>
        <p:sp>
          <p:nvSpPr>
            <p:cNvPr id="337" name="Oval 336">
              <a:extLst>
                <a:ext uri="{FF2B5EF4-FFF2-40B4-BE49-F238E27FC236}">
                  <a16:creationId xmlns:a16="http://schemas.microsoft.com/office/drawing/2014/main" id="{EA226767-A4FB-114C-B4A7-E823AE5F81F1}"/>
                </a:ext>
              </a:extLst>
            </p:cNvPr>
            <p:cNvSpPr/>
            <p:nvPr/>
          </p:nvSpPr>
          <p:spPr>
            <a:xfrm>
              <a:off x="1104909" y="2909189"/>
              <a:ext cx="320040" cy="320040"/>
            </a:xfrm>
            <a:prstGeom prst="ellipse">
              <a:avLst/>
            </a:prstGeom>
            <a:noFill/>
            <a:ln w="28575" cap="flat" cmpd="sng" algn="ctr">
              <a:solidFill>
                <a:srgbClr val="000000"/>
              </a:solidFill>
              <a:prstDash val="solid"/>
            </a:ln>
            <a:effectLst/>
          </p:spPr>
          <p:txBody>
            <a:bodyPr rtlCol="0" anchor="ctr" anchorCtr="1"/>
            <a:lstStyle/>
            <a:p>
              <a:pPr marL="0" marR="0" lvl="0" indent="0" algn="ctr" defTabSz="45713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04040"/>
                  </a:solidFill>
                  <a:effectLst/>
                  <a:uLnTx/>
                  <a:uFillTx/>
                  <a:latin typeface="Times"/>
                  <a:ea typeface="ＭＳ Ｐゴシック"/>
                  <a:cs typeface="Times"/>
                </a:rPr>
                <a:t>6</a:t>
              </a:r>
            </a:p>
          </p:txBody>
        </p:sp>
        <p:sp>
          <p:nvSpPr>
            <p:cNvPr id="338" name="Oval 337">
              <a:extLst>
                <a:ext uri="{FF2B5EF4-FFF2-40B4-BE49-F238E27FC236}">
                  <a16:creationId xmlns:a16="http://schemas.microsoft.com/office/drawing/2014/main" id="{2FF16238-2F87-0642-86BB-267834F722D7}"/>
                </a:ext>
              </a:extLst>
            </p:cNvPr>
            <p:cNvSpPr/>
            <p:nvPr/>
          </p:nvSpPr>
          <p:spPr>
            <a:xfrm>
              <a:off x="589360" y="1732158"/>
              <a:ext cx="320040" cy="320040"/>
            </a:xfrm>
            <a:prstGeom prst="ellipse">
              <a:avLst/>
            </a:prstGeom>
            <a:noFill/>
            <a:ln w="28575" cap="flat" cmpd="sng" algn="ctr">
              <a:solidFill>
                <a:srgbClr val="000000"/>
              </a:solidFill>
              <a:prstDash val="solid"/>
            </a:ln>
            <a:effectLst/>
          </p:spPr>
          <p:txBody>
            <a:bodyPr rtlCol="0" anchor="ctr" anchorCtr="1"/>
            <a:lstStyle/>
            <a:p>
              <a:pPr marL="0" marR="0" lvl="0" indent="0" algn="ctr" defTabSz="45713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04040"/>
                  </a:solidFill>
                  <a:effectLst/>
                  <a:uLnTx/>
                  <a:uFillTx/>
                  <a:latin typeface="Times"/>
                  <a:ea typeface="ＭＳ Ｐゴシック"/>
                  <a:cs typeface="Times"/>
                </a:rPr>
                <a:t>3</a:t>
              </a:r>
            </a:p>
          </p:txBody>
        </p:sp>
        <p:sp>
          <p:nvSpPr>
            <p:cNvPr id="339" name="Oval 338">
              <a:extLst>
                <a:ext uri="{FF2B5EF4-FFF2-40B4-BE49-F238E27FC236}">
                  <a16:creationId xmlns:a16="http://schemas.microsoft.com/office/drawing/2014/main" id="{1754E9E1-02CA-904B-8E41-7AA2CB631CF0}"/>
                </a:ext>
              </a:extLst>
            </p:cNvPr>
            <p:cNvSpPr/>
            <p:nvPr/>
          </p:nvSpPr>
          <p:spPr>
            <a:xfrm>
              <a:off x="522254" y="3344610"/>
              <a:ext cx="320040" cy="320040"/>
            </a:xfrm>
            <a:prstGeom prst="ellipse">
              <a:avLst/>
            </a:prstGeom>
            <a:noFill/>
            <a:ln w="28575" cap="flat" cmpd="sng" algn="ctr">
              <a:solidFill>
                <a:srgbClr val="000000"/>
              </a:solidFill>
              <a:prstDash val="solid"/>
            </a:ln>
            <a:effectLst/>
          </p:spPr>
          <p:txBody>
            <a:bodyPr rtlCol="0" anchor="ctr" anchorCtr="1"/>
            <a:lstStyle/>
            <a:p>
              <a:pPr marL="0" marR="0" lvl="0" indent="0" algn="ctr" defTabSz="45713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04040"/>
                  </a:solidFill>
                  <a:effectLst/>
                  <a:uLnTx/>
                  <a:uFillTx/>
                  <a:latin typeface="Times"/>
                  <a:ea typeface="ＭＳ Ｐゴシック"/>
                  <a:cs typeface="Times"/>
                </a:rPr>
                <a:t>1</a:t>
              </a:r>
            </a:p>
          </p:txBody>
        </p:sp>
        <p:sp>
          <p:nvSpPr>
            <p:cNvPr id="340" name="Oval 339">
              <a:extLst>
                <a:ext uri="{FF2B5EF4-FFF2-40B4-BE49-F238E27FC236}">
                  <a16:creationId xmlns:a16="http://schemas.microsoft.com/office/drawing/2014/main" id="{9E85FCB2-6FF0-C74A-9581-9876486D7EC0}"/>
                </a:ext>
              </a:extLst>
            </p:cNvPr>
            <p:cNvSpPr/>
            <p:nvPr/>
          </p:nvSpPr>
          <p:spPr>
            <a:xfrm>
              <a:off x="1601199" y="3289868"/>
              <a:ext cx="320040" cy="320040"/>
            </a:xfrm>
            <a:prstGeom prst="ellipse">
              <a:avLst/>
            </a:prstGeom>
            <a:noFill/>
            <a:ln w="28575" cap="flat" cmpd="sng" algn="ctr">
              <a:solidFill>
                <a:srgbClr val="000000"/>
              </a:solidFill>
              <a:prstDash val="solid"/>
            </a:ln>
            <a:effectLst/>
          </p:spPr>
          <p:txBody>
            <a:bodyPr rtlCol="0" anchor="ctr" anchorCtr="1"/>
            <a:lstStyle/>
            <a:p>
              <a:pPr marL="0" marR="0" lvl="0" indent="0" algn="ctr" defTabSz="45713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04040"/>
                  </a:solidFill>
                  <a:effectLst/>
                  <a:uLnTx/>
                  <a:uFillTx/>
                  <a:latin typeface="Times"/>
                  <a:ea typeface="ＭＳ Ｐゴシック"/>
                  <a:cs typeface="Times"/>
                </a:rPr>
                <a:t>2</a:t>
              </a:r>
            </a:p>
          </p:txBody>
        </p:sp>
        <p:sp>
          <p:nvSpPr>
            <p:cNvPr id="341" name="Oval 340">
              <a:extLst>
                <a:ext uri="{FF2B5EF4-FFF2-40B4-BE49-F238E27FC236}">
                  <a16:creationId xmlns:a16="http://schemas.microsoft.com/office/drawing/2014/main" id="{578F4B65-64E8-C14A-9B45-89079A4EB319}"/>
                </a:ext>
              </a:extLst>
            </p:cNvPr>
            <p:cNvSpPr/>
            <p:nvPr/>
          </p:nvSpPr>
          <p:spPr>
            <a:xfrm>
              <a:off x="1884821" y="2031986"/>
              <a:ext cx="320040" cy="320040"/>
            </a:xfrm>
            <a:prstGeom prst="ellipse">
              <a:avLst/>
            </a:prstGeom>
            <a:noFill/>
            <a:ln w="28575" cap="flat" cmpd="sng" algn="ctr">
              <a:solidFill>
                <a:srgbClr val="000000"/>
              </a:solidFill>
              <a:prstDash val="solid"/>
            </a:ln>
            <a:effectLst/>
          </p:spPr>
          <p:txBody>
            <a:bodyPr rtlCol="0" anchor="ctr" anchorCtr="1"/>
            <a:lstStyle/>
            <a:p>
              <a:pPr marL="0" marR="0" lvl="0" indent="0" algn="ctr" defTabSz="45713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04040"/>
                  </a:solidFill>
                  <a:effectLst/>
                  <a:uLnTx/>
                  <a:uFillTx/>
                  <a:latin typeface="Times"/>
                  <a:ea typeface="ＭＳ Ｐゴシック"/>
                  <a:cs typeface="Times"/>
                </a:rPr>
                <a:t>4</a:t>
              </a:r>
            </a:p>
          </p:txBody>
        </p:sp>
        <p:cxnSp>
          <p:nvCxnSpPr>
            <p:cNvPr id="342" name="Straight Connector 341">
              <a:extLst>
                <a:ext uri="{FF2B5EF4-FFF2-40B4-BE49-F238E27FC236}">
                  <a16:creationId xmlns:a16="http://schemas.microsoft.com/office/drawing/2014/main" id="{10C09A77-B88F-E545-B17C-8711400FC6FE}"/>
                </a:ext>
              </a:extLst>
            </p:cNvPr>
            <p:cNvCxnSpPr>
              <a:stCxn id="341" idx="2"/>
              <a:endCxn id="336" idx="6"/>
            </p:cNvCxnSpPr>
            <p:nvPr/>
          </p:nvCxnSpPr>
          <p:spPr bwMode="auto">
            <a:xfrm flipH="1">
              <a:off x="1390195" y="2192006"/>
              <a:ext cx="494626" cy="116225"/>
            </a:xfrm>
            <a:prstGeom prst="line">
              <a:avLst/>
            </a:prstGeom>
            <a:noFill/>
            <a:ln w="28575" cap="flat" cmpd="sng" algn="ctr">
              <a:solidFill>
                <a:srgbClr val="000000"/>
              </a:solidFill>
              <a:prstDash val="solid"/>
              <a:round/>
              <a:headEnd type="none" w="med" len="med"/>
              <a:tailEnd type="none" w="med" len="med"/>
            </a:ln>
            <a:effectLst/>
          </p:spPr>
        </p:cxnSp>
        <p:cxnSp>
          <p:nvCxnSpPr>
            <p:cNvPr id="343" name="Straight Connector 342">
              <a:extLst>
                <a:ext uri="{FF2B5EF4-FFF2-40B4-BE49-F238E27FC236}">
                  <a16:creationId xmlns:a16="http://schemas.microsoft.com/office/drawing/2014/main" id="{FC830D18-58E6-8E4C-9AF6-61281BD5A0C1}"/>
                </a:ext>
              </a:extLst>
            </p:cNvPr>
            <p:cNvCxnSpPr>
              <a:stCxn id="341" idx="1"/>
              <a:endCxn id="338" idx="6"/>
            </p:cNvCxnSpPr>
            <p:nvPr/>
          </p:nvCxnSpPr>
          <p:spPr bwMode="auto">
            <a:xfrm flipH="1" flipV="1">
              <a:off x="909400" y="1892178"/>
              <a:ext cx="1022290" cy="186677"/>
            </a:xfrm>
            <a:prstGeom prst="line">
              <a:avLst/>
            </a:prstGeom>
            <a:noFill/>
            <a:ln w="28575" cap="flat" cmpd="sng" algn="ctr">
              <a:solidFill>
                <a:srgbClr val="000000"/>
              </a:solidFill>
              <a:prstDash val="solid"/>
              <a:round/>
              <a:headEnd type="none" w="med" len="med"/>
              <a:tailEnd type="none" w="med" len="med"/>
            </a:ln>
            <a:effectLst/>
          </p:spPr>
        </p:cxnSp>
        <p:cxnSp>
          <p:nvCxnSpPr>
            <p:cNvPr id="344" name="Straight Connector 343">
              <a:extLst>
                <a:ext uri="{FF2B5EF4-FFF2-40B4-BE49-F238E27FC236}">
                  <a16:creationId xmlns:a16="http://schemas.microsoft.com/office/drawing/2014/main" id="{5E32FEE6-A86B-544E-BDA9-0421E355261B}"/>
                </a:ext>
              </a:extLst>
            </p:cNvPr>
            <p:cNvCxnSpPr>
              <a:stCxn id="338" idx="5"/>
              <a:endCxn id="336" idx="1"/>
            </p:cNvCxnSpPr>
            <p:nvPr/>
          </p:nvCxnSpPr>
          <p:spPr bwMode="auto">
            <a:xfrm>
              <a:off x="862531" y="2005329"/>
              <a:ext cx="254493" cy="189751"/>
            </a:xfrm>
            <a:prstGeom prst="line">
              <a:avLst/>
            </a:prstGeom>
            <a:noFill/>
            <a:ln w="28575" cap="flat" cmpd="sng" algn="ctr">
              <a:solidFill>
                <a:srgbClr val="000000"/>
              </a:solidFill>
              <a:prstDash val="solid"/>
              <a:round/>
              <a:headEnd type="none" w="med" len="med"/>
              <a:tailEnd type="none" w="med" len="med"/>
            </a:ln>
            <a:effectLst/>
          </p:spPr>
        </p:cxnSp>
        <p:cxnSp>
          <p:nvCxnSpPr>
            <p:cNvPr id="345" name="Straight Connector 344">
              <a:extLst>
                <a:ext uri="{FF2B5EF4-FFF2-40B4-BE49-F238E27FC236}">
                  <a16:creationId xmlns:a16="http://schemas.microsoft.com/office/drawing/2014/main" id="{9D87EF07-1E86-114F-BE44-AAD78688C365}"/>
                </a:ext>
              </a:extLst>
            </p:cNvPr>
            <p:cNvCxnSpPr>
              <a:stCxn id="338" idx="4"/>
              <a:endCxn id="337" idx="1"/>
            </p:cNvCxnSpPr>
            <p:nvPr/>
          </p:nvCxnSpPr>
          <p:spPr bwMode="auto">
            <a:xfrm>
              <a:off x="749380" y="2052198"/>
              <a:ext cx="402398" cy="903860"/>
            </a:xfrm>
            <a:prstGeom prst="line">
              <a:avLst/>
            </a:prstGeom>
            <a:noFill/>
            <a:ln w="28575" cap="flat" cmpd="sng" algn="ctr">
              <a:solidFill>
                <a:srgbClr val="000000"/>
              </a:solidFill>
              <a:prstDash val="solid"/>
              <a:round/>
              <a:headEnd type="none" w="med" len="med"/>
              <a:tailEnd type="none" w="med" len="med"/>
            </a:ln>
            <a:effectLst/>
          </p:spPr>
        </p:cxnSp>
        <p:cxnSp>
          <p:nvCxnSpPr>
            <p:cNvPr id="346" name="Straight Connector 345">
              <a:extLst>
                <a:ext uri="{FF2B5EF4-FFF2-40B4-BE49-F238E27FC236}">
                  <a16:creationId xmlns:a16="http://schemas.microsoft.com/office/drawing/2014/main" id="{872DCC6B-31BE-E044-8B6F-661557420EF8}"/>
                </a:ext>
              </a:extLst>
            </p:cNvPr>
            <p:cNvCxnSpPr>
              <a:stCxn id="341" idx="3"/>
              <a:endCxn id="337" idx="7"/>
            </p:cNvCxnSpPr>
            <p:nvPr/>
          </p:nvCxnSpPr>
          <p:spPr bwMode="auto">
            <a:xfrm flipH="1">
              <a:off x="1378080" y="2305157"/>
              <a:ext cx="553610" cy="650901"/>
            </a:xfrm>
            <a:prstGeom prst="line">
              <a:avLst/>
            </a:prstGeom>
            <a:noFill/>
            <a:ln w="28575" cap="flat" cmpd="sng" algn="ctr">
              <a:solidFill>
                <a:srgbClr val="000000"/>
              </a:solidFill>
              <a:prstDash val="solid"/>
              <a:round/>
              <a:headEnd type="none" w="med" len="med"/>
              <a:tailEnd type="none" w="med" len="med"/>
            </a:ln>
            <a:effectLst/>
          </p:spPr>
        </p:cxnSp>
        <p:cxnSp>
          <p:nvCxnSpPr>
            <p:cNvPr id="347" name="Straight Connector 346">
              <a:extLst>
                <a:ext uri="{FF2B5EF4-FFF2-40B4-BE49-F238E27FC236}">
                  <a16:creationId xmlns:a16="http://schemas.microsoft.com/office/drawing/2014/main" id="{5D4698FC-FCC8-FF41-A365-94DB5B5CCA70}"/>
                </a:ext>
              </a:extLst>
            </p:cNvPr>
            <p:cNvCxnSpPr>
              <a:stCxn id="336" idx="4"/>
              <a:endCxn id="337" idx="0"/>
            </p:cNvCxnSpPr>
            <p:nvPr/>
          </p:nvCxnSpPr>
          <p:spPr bwMode="auto">
            <a:xfrm>
              <a:off x="1230175" y="2468251"/>
              <a:ext cx="34754" cy="440938"/>
            </a:xfrm>
            <a:prstGeom prst="line">
              <a:avLst/>
            </a:prstGeom>
            <a:noFill/>
            <a:ln w="28575" cap="flat" cmpd="sng" algn="ctr">
              <a:solidFill>
                <a:srgbClr val="000000"/>
              </a:solidFill>
              <a:prstDash val="solid"/>
              <a:round/>
              <a:headEnd type="none" w="med" len="med"/>
              <a:tailEnd type="none" w="med" len="med"/>
            </a:ln>
            <a:effectLst/>
          </p:spPr>
        </p:cxnSp>
        <p:cxnSp>
          <p:nvCxnSpPr>
            <p:cNvPr id="348" name="Straight Connector 347">
              <a:extLst>
                <a:ext uri="{FF2B5EF4-FFF2-40B4-BE49-F238E27FC236}">
                  <a16:creationId xmlns:a16="http://schemas.microsoft.com/office/drawing/2014/main" id="{011A59EE-33C3-9D4B-82BE-5AE60D7F8F82}"/>
                </a:ext>
              </a:extLst>
            </p:cNvPr>
            <p:cNvCxnSpPr>
              <a:stCxn id="337" idx="3"/>
              <a:endCxn id="339" idx="7"/>
            </p:cNvCxnSpPr>
            <p:nvPr/>
          </p:nvCxnSpPr>
          <p:spPr bwMode="auto">
            <a:xfrm flipH="1">
              <a:off x="795425" y="3182360"/>
              <a:ext cx="356353" cy="209119"/>
            </a:xfrm>
            <a:prstGeom prst="line">
              <a:avLst/>
            </a:prstGeom>
            <a:noFill/>
            <a:ln w="28575" cap="flat" cmpd="sng" algn="ctr">
              <a:solidFill>
                <a:srgbClr val="000000"/>
              </a:solidFill>
              <a:prstDash val="solid"/>
              <a:round/>
              <a:headEnd type="none" w="med" len="med"/>
              <a:tailEnd type="none" w="med" len="med"/>
            </a:ln>
            <a:effectLst/>
          </p:spPr>
        </p:cxnSp>
        <p:cxnSp>
          <p:nvCxnSpPr>
            <p:cNvPr id="349" name="Straight Connector 348">
              <a:extLst>
                <a:ext uri="{FF2B5EF4-FFF2-40B4-BE49-F238E27FC236}">
                  <a16:creationId xmlns:a16="http://schemas.microsoft.com/office/drawing/2014/main" id="{9C6C74D0-F5DA-4B43-9633-F9D6BE218122}"/>
                </a:ext>
              </a:extLst>
            </p:cNvPr>
            <p:cNvCxnSpPr>
              <a:stCxn id="337" idx="5"/>
              <a:endCxn id="340" idx="1"/>
            </p:cNvCxnSpPr>
            <p:nvPr/>
          </p:nvCxnSpPr>
          <p:spPr bwMode="auto">
            <a:xfrm>
              <a:off x="1378080" y="3182360"/>
              <a:ext cx="269988" cy="154377"/>
            </a:xfrm>
            <a:prstGeom prst="line">
              <a:avLst/>
            </a:prstGeom>
            <a:noFill/>
            <a:ln w="28575" cap="flat" cmpd="sng" algn="ctr">
              <a:solidFill>
                <a:srgbClr val="000000"/>
              </a:solidFill>
              <a:prstDash val="solid"/>
              <a:round/>
              <a:headEnd type="none" w="med" len="med"/>
              <a:tailEnd type="none" w="med" len="med"/>
            </a:ln>
            <a:effectLst/>
          </p:spPr>
        </p:cxnSp>
      </p:grpSp>
      <p:grpSp>
        <p:nvGrpSpPr>
          <p:cNvPr id="350" name="Group 349">
            <a:extLst>
              <a:ext uri="{FF2B5EF4-FFF2-40B4-BE49-F238E27FC236}">
                <a16:creationId xmlns:a16="http://schemas.microsoft.com/office/drawing/2014/main" id="{A3BB049E-FAEC-A441-B9AC-75CC289B098F}"/>
              </a:ext>
            </a:extLst>
          </p:cNvPr>
          <p:cNvGrpSpPr/>
          <p:nvPr/>
        </p:nvGrpSpPr>
        <p:grpSpPr>
          <a:xfrm>
            <a:off x="6991645" y="2089807"/>
            <a:ext cx="1872043" cy="2432784"/>
            <a:chOff x="7044295" y="1277948"/>
            <a:chExt cx="1872043" cy="2432784"/>
          </a:xfrm>
        </p:grpSpPr>
        <p:sp>
          <p:nvSpPr>
            <p:cNvPr id="351" name="Rectangle 350">
              <a:extLst>
                <a:ext uri="{FF2B5EF4-FFF2-40B4-BE49-F238E27FC236}">
                  <a16:creationId xmlns:a16="http://schemas.microsoft.com/office/drawing/2014/main" id="{676C4CDC-0795-1B4E-85BB-3F233BC70D6F}"/>
                </a:ext>
              </a:extLst>
            </p:cNvPr>
            <p:cNvSpPr/>
            <p:nvPr/>
          </p:nvSpPr>
          <p:spPr bwMode="auto">
            <a:xfrm>
              <a:off x="7044295" y="1390488"/>
              <a:ext cx="1872043" cy="2320244"/>
            </a:xfrm>
            <a:prstGeom prst="rect">
              <a:avLst/>
            </a:prstGeom>
            <a:solidFill>
              <a:srgbClr val="BBE0E3"/>
            </a:solidFill>
            <a:ln w="9525" cap="flat" cmpd="sng" algn="ctr">
              <a:solidFill>
                <a:srgbClr val="BBE0E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457200" rtl="0" eaLnBrk="1" fontAlgn="auto" latinLnBrk="0" hangingPunct="1">
                <a:lnSpc>
                  <a:spcPct val="100000"/>
                </a:lnSpc>
                <a:spcBef>
                  <a:spcPct val="45000"/>
                </a:spcBef>
                <a:spcAft>
                  <a:spcPts val="0"/>
                </a:spcAft>
                <a:buClrTx/>
                <a:buSzTx/>
                <a:buFontTx/>
                <a:buAutoNum type="arabicPeriod"/>
                <a:tabLst/>
                <a:defRPr/>
              </a:pPr>
              <a:endParaRPr kumimoji="0" lang="en-US" sz="2800" b="0" i="0" u="none" strike="noStrike" kern="0" cap="none" spc="0" normalizeH="0" baseline="0" noProof="0">
                <a:ln>
                  <a:noFill/>
                </a:ln>
                <a:solidFill>
                  <a:srgbClr val="000000"/>
                </a:solidFill>
                <a:effectLst/>
                <a:uLnTx/>
                <a:uFillTx/>
                <a:latin typeface="Verdana" pitchFamily="34" charset="0"/>
                <a:ea typeface="ＭＳ Ｐゴシック" charset="0"/>
                <a:cs typeface="+mn-cs"/>
              </a:endParaRPr>
            </a:p>
          </p:txBody>
        </p:sp>
        <p:sp>
          <p:nvSpPr>
            <p:cNvPr id="352" name="Oval 351">
              <a:extLst>
                <a:ext uri="{FF2B5EF4-FFF2-40B4-BE49-F238E27FC236}">
                  <a16:creationId xmlns:a16="http://schemas.microsoft.com/office/drawing/2014/main" id="{BA1FBC4F-0C99-5140-A745-592ACFF3DDD8}"/>
                </a:ext>
              </a:extLst>
            </p:cNvPr>
            <p:cNvSpPr/>
            <p:nvPr/>
          </p:nvSpPr>
          <p:spPr>
            <a:xfrm>
              <a:off x="7667889" y="2103536"/>
              <a:ext cx="320040" cy="320040"/>
            </a:xfrm>
            <a:prstGeom prst="ellipse">
              <a:avLst/>
            </a:prstGeom>
            <a:noFill/>
            <a:ln w="28575" cap="flat" cmpd="sng" algn="ctr">
              <a:solidFill>
                <a:srgbClr val="000000"/>
              </a:solidFill>
              <a:prstDash val="solid"/>
            </a:ln>
            <a:effectLst/>
          </p:spPr>
          <p:txBody>
            <a:bodyPr rtlCol="0" anchor="ctr" anchorCtr="1"/>
            <a:lstStyle/>
            <a:p>
              <a:pPr marL="0" marR="0" lvl="0" indent="0" algn="ctr" defTabSz="45713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04040"/>
                  </a:solidFill>
                  <a:effectLst/>
                  <a:uLnTx/>
                  <a:uFillTx/>
                  <a:latin typeface="Times"/>
                  <a:ea typeface="ＭＳ Ｐゴシック"/>
                  <a:cs typeface="Times"/>
                </a:rPr>
                <a:t>5</a:t>
              </a:r>
            </a:p>
          </p:txBody>
        </p:sp>
        <p:sp>
          <p:nvSpPr>
            <p:cNvPr id="353" name="Oval 352">
              <a:extLst>
                <a:ext uri="{FF2B5EF4-FFF2-40B4-BE49-F238E27FC236}">
                  <a16:creationId xmlns:a16="http://schemas.microsoft.com/office/drawing/2014/main" id="{B7FAEEAB-12C0-5642-B204-30A454D0F8CC}"/>
                </a:ext>
              </a:extLst>
            </p:cNvPr>
            <p:cNvSpPr/>
            <p:nvPr/>
          </p:nvSpPr>
          <p:spPr>
            <a:xfrm>
              <a:off x="7702643" y="2864514"/>
              <a:ext cx="320040" cy="320040"/>
            </a:xfrm>
            <a:prstGeom prst="ellipse">
              <a:avLst/>
            </a:prstGeom>
            <a:noFill/>
            <a:ln w="28575" cap="flat" cmpd="sng" algn="ctr">
              <a:solidFill>
                <a:srgbClr val="000000"/>
              </a:solidFill>
              <a:prstDash val="solid"/>
            </a:ln>
            <a:effectLst/>
          </p:spPr>
          <p:txBody>
            <a:bodyPr rtlCol="0" anchor="ctr" anchorCtr="1"/>
            <a:lstStyle/>
            <a:p>
              <a:pPr marL="0" marR="0" lvl="0" indent="0" algn="ctr" defTabSz="45713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04040"/>
                  </a:solidFill>
                  <a:effectLst/>
                  <a:uLnTx/>
                  <a:uFillTx/>
                  <a:latin typeface="Times"/>
                  <a:ea typeface="ＭＳ Ｐゴシック"/>
                  <a:cs typeface="Times"/>
                </a:rPr>
                <a:t>6</a:t>
              </a:r>
            </a:p>
          </p:txBody>
        </p:sp>
        <p:sp>
          <p:nvSpPr>
            <p:cNvPr id="354" name="Oval 353">
              <a:extLst>
                <a:ext uri="{FF2B5EF4-FFF2-40B4-BE49-F238E27FC236}">
                  <a16:creationId xmlns:a16="http://schemas.microsoft.com/office/drawing/2014/main" id="{2C7188A2-1AE9-0744-8028-53F68FB80DE3}"/>
                </a:ext>
              </a:extLst>
            </p:cNvPr>
            <p:cNvSpPr/>
            <p:nvPr/>
          </p:nvSpPr>
          <p:spPr>
            <a:xfrm>
              <a:off x="7187094" y="1687483"/>
              <a:ext cx="320040" cy="320040"/>
            </a:xfrm>
            <a:prstGeom prst="ellipse">
              <a:avLst/>
            </a:prstGeom>
            <a:noFill/>
            <a:ln w="28575" cap="flat" cmpd="sng" algn="ctr">
              <a:solidFill>
                <a:srgbClr val="000000"/>
              </a:solidFill>
              <a:prstDash val="solid"/>
            </a:ln>
            <a:effectLst/>
          </p:spPr>
          <p:txBody>
            <a:bodyPr rtlCol="0" anchor="ctr" anchorCtr="1"/>
            <a:lstStyle/>
            <a:p>
              <a:pPr marL="0" marR="0" lvl="0" indent="0" algn="ctr" defTabSz="45713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04040"/>
                  </a:solidFill>
                  <a:effectLst/>
                  <a:uLnTx/>
                  <a:uFillTx/>
                  <a:latin typeface="Times"/>
                  <a:ea typeface="ＭＳ Ｐゴシック"/>
                  <a:cs typeface="Times"/>
                </a:rPr>
                <a:t>3</a:t>
              </a:r>
            </a:p>
          </p:txBody>
        </p:sp>
        <p:sp>
          <p:nvSpPr>
            <p:cNvPr id="355" name="Oval 354">
              <a:extLst>
                <a:ext uri="{FF2B5EF4-FFF2-40B4-BE49-F238E27FC236}">
                  <a16:creationId xmlns:a16="http://schemas.microsoft.com/office/drawing/2014/main" id="{30F83FA8-D4C4-944B-A210-319BA570EC55}"/>
                </a:ext>
              </a:extLst>
            </p:cNvPr>
            <p:cNvSpPr/>
            <p:nvPr/>
          </p:nvSpPr>
          <p:spPr>
            <a:xfrm>
              <a:off x="7119988" y="3299935"/>
              <a:ext cx="320040" cy="320040"/>
            </a:xfrm>
            <a:prstGeom prst="ellipse">
              <a:avLst/>
            </a:prstGeom>
            <a:noFill/>
            <a:ln w="28575" cap="flat" cmpd="sng" algn="ctr">
              <a:solidFill>
                <a:srgbClr val="000000"/>
              </a:solidFill>
              <a:prstDash val="solid"/>
            </a:ln>
            <a:effectLst/>
          </p:spPr>
          <p:txBody>
            <a:bodyPr rtlCol="0" anchor="ctr" anchorCtr="1"/>
            <a:lstStyle/>
            <a:p>
              <a:pPr marL="0" marR="0" lvl="0" indent="0" algn="ctr" defTabSz="45713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04040"/>
                  </a:solidFill>
                  <a:effectLst/>
                  <a:uLnTx/>
                  <a:uFillTx/>
                  <a:latin typeface="Times"/>
                  <a:ea typeface="ＭＳ Ｐゴシック"/>
                  <a:cs typeface="Times"/>
                </a:rPr>
                <a:t>1</a:t>
              </a:r>
            </a:p>
          </p:txBody>
        </p:sp>
        <p:sp>
          <p:nvSpPr>
            <p:cNvPr id="356" name="Oval 355">
              <a:extLst>
                <a:ext uri="{FF2B5EF4-FFF2-40B4-BE49-F238E27FC236}">
                  <a16:creationId xmlns:a16="http://schemas.microsoft.com/office/drawing/2014/main" id="{A316DB79-2970-D04D-AA38-03EC4142065C}"/>
                </a:ext>
              </a:extLst>
            </p:cNvPr>
            <p:cNvSpPr/>
            <p:nvPr/>
          </p:nvSpPr>
          <p:spPr>
            <a:xfrm>
              <a:off x="8198933" y="3245193"/>
              <a:ext cx="320040" cy="320040"/>
            </a:xfrm>
            <a:prstGeom prst="ellipse">
              <a:avLst/>
            </a:prstGeom>
            <a:noFill/>
            <a:ln w="28575" cap="flat" cmpd="sng" algn="ctr">
              <a:solidFill>
                <a:srgbClr val="000000"/>
              </a:solidFill>
              <a:prstDash val="solid"/>
            </a:ln>
            <a:effectLst/>
          </p:spPr>
          <p:txBody>
            <a:bodyPr rtlCol="0" anchor="ctr" anchorCtr="1"/>
            <a:lstStyle/>
            <a:p>
              <a:pPr marL="0" marR="0" lvl="0" indent="0" algn="ctr" defTabSz="45713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04040"/>
                  </a:solidFill>
                  <a:effectLst/>
                  <a:uLnTx/>
                  <a:uFillTx/>
                  <a:latin typeface="Times"/>
                  <a:ea typeface="ＭＳ Ｐゴシック"/>
                  <a:cs typeface="Times"/>
                </a:rPr>
                <a:t>2</a:t>
              </a:r>
            </a:p>
          </p:txBody>
        </p:sp>
        <p:cxnSp>
          <p:nvCxnSpPr>
            <p:cNvPr id="357" name="Straight Connector 356">
              <a:extLst>
                <a:ext uri="{FF2B5EF4-FFF2-40B4-BE49-F238E27FC236}">
                  <a16:creationId xmlns:a16="http://schemas.microsoft.com/office/drawing/2014/main" id="{1CB2E193-03C8-7D46-B8B0-9C81760BD5D2}"/>
                </a:ext>
              </a:extLst>
            </p:cNvPr>
            <p:cNvCxnSpPr>
              <a:stCxn id="359" idx="2"/>
              <a:endCxn id="352" idx="6"/>
            </p:cNvCxnSpPr>
            <p:nvPr/>
          </p:nvCxnSpPr>
          <p:spPr bwMode="auto">
            <a:xfrm flipH="1">
              <a:off x="7987929" y="2147331"/>
              <a:ext cx="494626" cy="116225"/>
            </a:xfrm>
            <a:prstGeom prst="line">
              <a:avLst/>
            </a:prstGeom>
            <a:noFill/>
            <a:ln w="28575" cap="flat" cmpd="sng" algn="ctr">
              <a:solidFill>
                <a:srgbClr val="FF0000"/>
              </a:solidFill>
              <a:prstDash val="solid"/>
              <a:round/>
              <a:headEnd type="none" w="med" len="med"/>
              <a:tailEnd type="none" w="med" len="med"/>
            </a:ln>
            <a:effectLst/>
          </p:spPr>
        </p:cxnSp>
        <p:cxnSp>
          <p:nvCxnSpPr>
            <p:cNvPr id="358" name="Straight Connector 357">
              <a:extLst>
                <a:ext uri="{FF2B5EF4-FFF2-40B4-BE49-F238E27FC236}">
                  <a16:creationId xmlns:a16="http://schemas.microsoft.com/office/drawing/2014/main" id="{713BE31B-D4BD-A344-A53E-1D6D55FBF069}"/>
                </a:ext>
              </a:extLst>
            </p:cNvPr>
            <p:cNvCxnSpPr>
              <a:stCxn id="352" idx="4"/>
              <a:endCxn id="353" idx="0"/>
            </p:cNvCxnSpPr>
            <p:nvPr/>
          </p:nvCxnSpPr>
          <p:spPr bwMode="auto">
            <a:xfrm>
              <a:off x="7827909" y="2423576"/>
              <a:ext cx="34754" cy="440938"/>
            </a:xfrm>
            <a:prstGeom prst="line">
              <a:avLst/>
            </a:prstGeom>
            <a:noFill/>
            <a:ln w="28575" cap="flat" cmpd="sng" algn="ctr">
              <a:solidFill>
                <a:srgbClr val="FF0000"/>
              </a:solidFill>
              <a:prstDash val="solid"/>
              <a:round/>
              <a:headEnd type="none" w="med" len="med"/>
              <a:tailEnd type="none" w="med" len="med"/>
            </a:ln>
            <a:effectLst/>
          </p:spPr>
        </p:cxnSp>
        <p:sp>
          <p:nvSpPr>
            <p:cNvPr id="359" name="Oval 358">
              <a:extLst>
                <a:ext uri="{FF2B5EF4-FFF2-40B4-BE49-F238E27FC236}">
                  <a16:creationId xmlns:a16="http://schemas.microsoft.com/office/drawing/2014/main" id="{EDD7217A-C5BF-6E4B-AD47-273FD6ECA41F}"/>
                </a:ext>
              </a:extLst>
            </p:cNvPr>
            <p:cNvSpPr/>
            <p:nvPr/>
          </p:nvSpPr>
          <p:spPr>
            <a:xfrm>
              <a:off x="8482555" y="1987311"/>
              <a:ext cx="320040" cy="320040"/>
            </a:xfrm>
            <a:prstGeom prst="ellipse">
              <a:avLst/>
            </a:prstGeom>
            <a:noFill/>
            <a:ln w="28575" cap="flat" cmpd="sng" algn="ctr">
              <a:solidFill>
                <a:srgbClr val="000000"/>
              </a:solidFill>
              <a:prstDash val="solid"/>
            </a:ln>
            <a:effectLst/>
          </p:spPr>
          <p:txBody>
            <a:bodyPr rtlCol="0" anchor="ctr" anchorCtr="1"/>
            <a:lstStyle/>
            <a:p>
              <a:pPr marL="0" marR="0" lvl="0" indent="0" algn="ctr" defTabSz="45713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04040"/>
                  </a:solidFill>
                  <a:effectLst/>
                  <a:uLnTx/>
                  <a:uFillTx/>
                  <a:latin typeface="Times"/>
                  <a:ea typeface="ＭＳ Ｐゴシック"/>
                  <a:cs typeface="Times"/>
                </a:rPr>
                <a:t>4</a:t>
              </a:r>
            </a:p>
          </p:txBody>
        </p:sp>
        <p:sp>
          <p:nvSpPr>
            <p:cNvPr id="360" name="Text Box 59">
              <a:extLst>
                <a:ext uri="{FF2B5EF4-FFF2-40B4-BE49-F238E27FC236}">
                  <a16:creationId xmlns:a16="http://schemas.microsoft.com/office/drawing/2014/main" id="{A67E9B4B-D90C-C34A-B12A-102029A35FFF}"/>
                </a:ext>
              </a:extLst>
            </p:cNvPr>
            <p:cNvSpPr txBox="1">
              <a:spLocks noChangeArrowheads="1"/>
            </p:cNvSpPr>
            <p:nvPr/>
          </p:nvSpPr>
          <p:spPr bwMode="auto">
            <a:xfrm>
              <a:off x="8259093" y="2558579"/>
              <a:ext cx="29878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l" defTabSz="457130" rtl="0" eaLnBrk="0" fontAlgn="auto" latinLnBrk="0" hangingPunct="0">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Arial" charset="0"/>
                  <a:ea typeface="ＭＳ Ｐゴシック" charset="0"/>
                  <a:cs typeface="+mn-cs"/>
                </a:rPr>
                <a:t>1</a:t>
              </a:r>
            </a:p>
          </p:txBody>
        </p:sp>
        <p:sp>
          <p:nvSpPr>
            <p:cNvPr id="361" name="Text Box 59">
              <a:extLst>
                <a:ext uri="{FF2B5EF4-FFF2-40B4-BE49-F238E27FC236}">
                  <a16:creationId xmlns:a16="http://schemas.microsoft.com/office/drawing/2014/main" id="{8D8BB3D6-834B-D84B-9DE3-286D1621EE87}"/>
                </a:ext>
              </a:extLst>
            </p:cNvPr>
            <p:cNvSpPr txBox="1">
              <a:spLocks noChangeArrowheads="1"/>
            </p:cNvSpPr>
            <p:nvPr/>
          </p:nvSpPr>
          <p:spPr bwMode="auto">
            <a:xfrm>
              <a:off x="8050221" y="1846032"/>
              <a:ext cx="29878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l" defTabSz="457130" rtl="0" eaLnBrk="0" fontAlgn="auto" latinLnBrk="0" hangingPunct="0">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Arial" charset="0"/>
                  <a:ea typeface="ＭＳ Ｐゴシック" charset="0"/>
                  <a:cs typeface="+mn-cs"/>
                </a:rPr>
                <a:t>1</a:t>
              </a:r>
            </a:p>
          </p:txBody>
        </p:sp>
        <p:sp>
          <p:nvSpPr>
            <p:cNvPr id="362" name="Text Box 59">
              <a:extLst>
                <a:ext uri="{FF2B5EF4-FFF2-40B4-BE49-F238E27FC236}">
                  <a16:creationId xmlns:a16="http://schemas.microsoft.com/office/drawing/2014/main" id="{87D9B5D6-ABBA-F34D-B10A-42DE13632CD9}"/>
                </a:ext>
              </a:extLst>
            </p:cNvPr>
            <p:cNvSpPr txBox="1">
              <a:spLocks noChangeArrowheads="1"/>
            </p:cNvSpPr>
            <p:nvPr/>
          </p:nvSpPr>
          <p:spPr bwMode="auto">
            <a:xfrm>
              <a:off x="7534817" y="2458276"/>
              <a:ext cx="29878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l" defTabSz="457130" rtl="0" eaLnBrk="0" fontAlgn="auto" latinLnBrk="0" hangingPunct="0">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Arial" charset="0"/>
                  <a:ea typeface="ＭＳ Ｐゴシック" charset="0"/>
                  <a:cs typeface="+mn-cs"/>
                </a:rPr>
                <a:t>2</a:t>
              </a:r>
            </a:p>
          </p:txBody>
        </p:sp>
        <p:cxnSp>
          <p:nvCxnSpPr>
            <p:cNvPr id="363" name="Straight Connector 362">
              <a:extLst>
                <a:ext uri="{FF2B5EF4-FFF2-40B4-BE49-F238E27FC236}">
                  <a16:creationId xmlns:a16="http://schemas.microsoft.com/office/drawing/2014/main" id="{76EFDA2D-2848-AF4C-A1C3-C6745463504E}"/>
                </a:ext>
              </a:extLst>
            </p:cNvPr>
            <p:cNvCxnSpPr>
              <a:stCxn id="359" idx="3"/>
              <a:endCxn id="353" idx="7"/>
            </p:cNvCxnSpPr>
            <p:nvPr/>
          </p:nvCxnSpPr>
          <p:spPr bwMode="auto">
            <a:xfrm flipH="1">
              <a:off x="7975814" y="2260482"/>
              <a:ext cx="553610" cy="650901"/>
            </a:xfrm>
            <a:prstGeom prst="line">
              <a:avLst/>
            </a:prstGeom>
            <a:noFill/>
            <a:ln w="28575" cap="flat" cmpd="sng" algn="ctr">
              <a:solidFill>
                <a:srgbClr val="FF0000"/>
              </a:solidFill>
              <a:prstDash val="solid"/>
              <a:round/>
              <a:headEnd type="none" w="med" len="med"/>
              <a:tailEnd type="none" w="med" len="med"/>
            </a:ln>
            <a:effectLst/>
          </p:spPr>
        </p:cxnSp>
        <p:sp>
          <p:nvSpPr>
            <p:cNvPr id="364" name="Text Box 4">
              <a:extLst>
                <a:ext uri="{FF2B5EF4-FFF2-40B4-BE49-F238E27FC236}">
                  <a16:creationId xmlns:a16="http://schemas.microsoft.com/office/drawing/2014/main" id="{BA52D03E-C54F-0E48-B927-A8234E7DF226}"/>
                </a:ext>
              </a:extLst>
            </p:cNvPr>
            <p:cNvSpPr txBox="1">
              <a:spLocks noChangeArrowheads="1"/>
            </p:cNvSpPr>
            <p:nvPr/>
          </p:nvSpPr>
          <p:spPr bwMode="auto">
            <a:xfrm>
              <a:off x="7576923" y="1277948"/>
              <a:ext cx="842915" cy="5230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299" tIns="45650" rIns="91299" bIns="45650">
              <a:spAutoFit/>
            </a:bodyPr>
            <a:lstStyle>
              <a:lvl1pPr eaLnBrk="0" hangingPunct="0">
                <a:defRPr sz="2800">
                  <a:solidFill>
                    <a:schemeClr val="tx1"/>
                  </a:solidFill>
                  <a:latin typeface="Verdana" charset="0"/>
                  <a:ea typeface="ＭＳ Ｐゴシック" charset="0"/>
                </a:defRPr>
              </a:lvl1pPr>
              <a:lvl2pPr marL="742950" indent="-285750" eaLnBrk="0" hangingPunct="0">
                <a:defRPr sz="2800">
                  <a:solidFill>
                    <a:schemeClr val="tx1"/>
                  </a:solidFill>
                  <a:latin typeface="Verdana" charset="0"/>
                  <a:ea typeface="ＭＳ Ｐゴシック" charset="0"/>
                </a:defRPr>
              </a:lvl2pPr>
              <a:lvl3pPr marL="1143000" indent="-228600" eaLnBrk="0" hangingPunct="0">
                <a:defRPr sz="2800">
                  <a:solidFill>
                    <a:schemeClr val="tx1"/>
                  </a:solidFill>
                  <a:latin typeface="Verdana" charset="0"/>
                  <a:ea typeface="ＭＳ Ｐゴシック" charset="0"/>
                </a:defRPr>
              </a:lvl3pPr>
              <a:lvl4pPr marL="1600200" indent="-228600" eaLnBrk="0" hangingPunct="0">
                <a:defRPr sz="2800">
                  <a:solidFill>
                    <a:schemeClr val="tx1"/>
                  </a:solidFill>
                  <a:latin typeface="Verdana" charset="0"/>
                  <a:ea typeface="ＭＳ Ｐゴシック" charset="0"/>
                </a:defRPr>
              </a:lvl4pPr>
              <a:lvl5pPr marL="2057400" indent="-228600" eaLnBrk="0" hangingPunct="0">
                <a:defRPr sz="2800">
                  <a:solidFill>
                    <a:schemeClr val="tx1"/>
                  </a:solidFill>
                  <a:latin typeface="Verdana" charset="0"/>
                  <a:ea typeface="ＭＳ Ｐゴシック" charset="0"/>
                </a:defRPr>
              </a:lvl5pPr>
              <a:lvl6pPr marL="2514600" indent="-228600" eaLnBrk="0" fontAlgn="base" hangingPunct="0">
                <a:spcBef>
                  <a:spcPct val="45000"/>
                </a:spcBef>
                <a:spcAft>
                  <a:spcPct val="0"/>
                </a:spcAft>
                <a:buChar char="•"/>
                <a:defRPr sz="2800">
                  <a:solidFill>
                    <a:schemeClr val="tx1"/>
                  </a:solidFill>
                  <a:latin typeface="Verdana" charset="0"/>
                  <a:ea typeface="ＭＳ Ｐゴシック" charset="0"/>
                </a:defRPr>
              </a:lvl6pPr>
              <a:lvl7pPr marL="2971800" indent="-228600" eaLnBrk="0" fontAlgn="base" hangingPunct="0">
                <a:spcBef>
                  <a:spcPct val="45000"/>
                </a:spcBef>
                <a:spcAft>
                  <a:spcPct val="0"/>
                </a:spcAft>
                <a:buChar char="•"/>
                <a:defRPr sz="2800">
                  <a:solidFill>
                    <a:schemeClr val="tx1"/>
                  </a:solidFill>
                  <a:latin typeface="Verdana" charset="0"/>
                  <a:ea typeface="ＭＳ Ｐゴシック" charset="0"/>
                </a:defRPr>
              </a:lvl7pPr>
              <a:lvl8pPr marL="3429000" indent="-228600" eaLnBrk="0" fontAlgn="base" hangingPunct="0">
                <a:spcBef>
                  <a:spcPct val="45000"/>
                </a:spcBef>
                <a:spcAft>
                  <a:spcPct val="0"/>
                </a:spcAft>
                <a:buChar char="•"/>
                <a:defRPr sz="2800">
                  <a:solidFill>
                    <a:schemeClr val="tx1"/>
                  </a:solidFill>
                  <a:latin typeface="Verdana" charset="0"/>
                  <a:ea typeface="ＭＳ Ｐゴシック" charset="0"/>
                </a:defRPr>
              </a:lvl8pPr>
              <a:lvl9pPr marL="3886200" indent="-228600" eaLnBrk="0" fontAlgn="base" hangingPunct="0">
                <a:spcBef>
                  <a:spcPct val="45000"/>
                </a:spcBef>
                <a:spcAft>
                  <a:spcPct val="0"/>
                </a:spcAft>
                <a:buChar char="•"/>
                <a:defRPr sz="2800">
                  <a:solidFill>
                    <a:schemeClr val="tx1"/>
                  </a:solidFill>
                  <a:latin typeface="Verdana" charset="0"/>
                  <a:ea typeface="ＭＳ Ｐゴシック" charset="0"/>
                </a:defRPr>
              </a:lvl9p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0000"/>
                  </a:solidFill>
                  <a:effectLst/>
                  <a:uLnTx/>
                  <a:uFillTx/>
                  <a:latin typeface="Times" charset="0"/>
                  <a:ea typeface="ＭＳ Ｐゴシック" charset="0"/>
                  <a:cs typeface="+mn-cs"/>
                </a:rPr>
                <a:t>B, C</a:t>
              </a:r>
            </a:p>
          </p:txBody>
        </p:sp>
      </p:grpSp>
      <p:sp>
        <p:nvSpPr>
          <p:cNvPr id="365" name="TextBox 364">
            <a:extLst>
              <a:ext uri="{FF2B5EF4-FFF2-40B4-BE49-F238E27FC236}">
                <a16:creationId xmlns:a16="http://schemas.microsoft.com/office/drawing/2014/main" id="{51260DD3-BA45-AD49-AA2A-5D266D199C3D}"/>
              </a:ext>
            </a:extLst>
          </p:cNvPr>
          <p:cNvSpPr txBox="1"/>
          <p:nvPr/>
        </p:nvSpPr>
        <p:spPr>
          <a:xfrm>
            <a:off x="424206" y="753454"/>
            <a:ext cx="7979438"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Triangle counting is also multi-source(in fact, all sources) traversal.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 just stops after one traversal iteration only, discovering all wedges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B=</a:t>
            </a:r>
            <a:r>
              <a:rPr kumimoji="0" lang="en-US" sz="18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L.mxm</a:t>
            </a: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(U) </a:t>
            </a:r>
          </a:p>
        </p:txBody>
      </p:sp>
      <p:sp>
        <p:nvSpPr>
          <p:cNvPr id="176" name="Title 1">
            <a:extLst>
              <a:ext uri="{FF2B5EF4-FFF2-40B4-BE49-F238E27FC236}">
                <a16:creationId xmlns:a16="http://schemas.microsoft.com/office/drawing/2014/main" id="{C040E4A0-0DBA-9C44-8DFA-C224D4A3B99B}"/>
              </a:ext>
            </a:extLst>
          </p:cNvPr>
          <p:cNvSpPr>
            <a:spLocks noGrp="1"/>
          </p:cNvSpPr>
          <p:nvPr>
            <p:ph type="title"/>
          </p:nvPr>
        </p:nvSpPr>
        <p:spPr>
          <a:xfrm>
            <a:off x="214957" y="-104621"/>
            <a:ext cx="8929043" cy="889000"/>
          </a:xfrm>
        </p:spPr>
        <p:txBody>
          <a:bodyPr>
            <a:noAutofit/>
          </a:bodyPr>
          <a:lstStyle/>
          <a:p>
            <a:r>
              <a:rPr lang="en-US" sz="2800" b="1" dirty="0" err="1">
                <a:solidFill>
                  <a:srgbClr val="0070C0"/>
                </a:solidFill>
                <a:latin typeface="Calibri" panose="020F0502020204030204"/>
              </a:rPr>
              <a:t>SpMSpM</a:t>
            </a:r>
            <a:r>
              <a:rPr lang="en-US" sz="2800" b="1" dirty="0">
                <a:solidFill>
                  <a:srgbClr val="0070C0"/>
                </a:solidFill>
                <a:latin typeface="Calibri" panose="020F0502020204030204"/>
              </a:rPr>
              <a:t> Example: Triangle Counting</a:t>
            </a:r>
            <a:endParaRPr lang="en-US" sz="2800" dirty="0">
              <a:solidFill>
                <a:srgbClr val="0070C0"/>
              </a:solidFill>
            </a:endParaRPr>
          </a:p>
        </p:txBody>
      </p:sp>
    </p:spTree>
    <p:extLst>
      <p:ext uri="{BB962C8B-B14F-4D97-AF65-F5344CB8AC3E}">
        <p14:creationId xmlns:p14="http://schemas.microsoft.com/office/powerpoint/2010/main" val="184403053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a:extLst>
              <a:ext uri="{FF2B5EF4-FFF2-40B4-BE49-F238E27FC236}">
                <a16:creationId xmlns:a16="http://schemas.microsoft.com/office/drawing/2014/main" id="{9B97202F-EB11-F746-8C4D-B805D5217717}"/>
              </a:ext>
            </a:extLst>
          </p:cNvPr>
          <p:cNvSpPr txBox="1">
            <a:spLocks/>
          </p:cNvSpPr>
          <p:nvPr/>
        </p:nvSpPr>
        <p:spPr>
          <a:xfrm>
            <a:off x="6553200" y="644837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Century Schoolbook"/>
                <a:ea typeface="+mn-ea"/>
                <a:cs typeface="Century Schoolbook"/>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40D5ECE-8B49-45CD-BE81-EF81920D1969}" type="slidenum">
              <a:rPr kumimoji="0" lang="en-US" sz="1200" b="0" i="0" u="none" strike="noStrike" kern="1200" cap="none" spc="0" normalizeH="0" baseline="0" noProof="0" smtClean="0">
                <a:ln>
                  <a:noFill/>
                </a:ln>
                <a:solidFill>
                  <a:prstClr val="white"/>
                </a:solidFill>
                <a:effectLst/>
                <a:uLnTx/>
                <a:uFillTx/>
                <a:latin typeface="Century Schoolbook"/>
                <a:ea typeface=""/>
                <a:sym typeface="Arial"/>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200" b="0" i="0" u="none" strike="noStrike" kern="1200" cap="none" spc="0" normalizeH="0" baseline="0" noProof="0" dirty="0">
              <a:ln>
                <a:noFill/>
              </a:ln>
              <a:solidFill>
                <a:prstClr val="white"/>
              </a:solidFill>
              <a:effectLst/>
              <a:uLnTx/>
              <a:uFillTx/>
              <a:latin typeface="Century Schoolbook"/>
              <a:ea typeface=""/>
              <a:sym typeface="Arial"/>
            </a:endParaRPr>
          </a:p>
        </p:txBody>
      </p:sp>
      <p:pic>
        <p:nvPicPr>
          <p:cNvPr id="5" name="Picture 4">
            <a:extLst>
              <a:ext uri="{FF2B5EF4-FFF2-40B4-BE49-F238E27FC236}">
                <a16:creationId xmlns:a16="http://schemas.microsoft.com/office/drawing/2014/main" id="{481405A7-1E48-F246-BC7B-EB6E6E191B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733" y="2662653"/>
            <a:ext cx="8500535" cy="2130434"/>
          </a:xfrm>
          <a:prstGeom prst="rect">
            <a:avLst/>
          </a:prstGeom>
        </p:spPr>
      </p:pic>
      <p:sp>
        <p:nvSpPr>
          <p:cNvPr id="6" name="TextBox 5">
            <a:extLst>
              <a:ext uri="{FF2B5EF4-FFF2-40B4-BE49-F238E27FC236}">
                <a16:creationId xmlns:a16="http://schemas.microsoft.com/office/drawing/2014/main" id="{FFB83221-257B-2047-960E-B6652835CF53}"/>
              </a:ext>
            </a:extLst>
          </p:cNvPr>
          <p:cNvSpPr txBox="1"/>
          <p:nvPr/>
        </p:nvSpPr>
        <p:spPr>
          <a:xfrm>
            <a:off x="2895601" y="4753495"/>
            <a:ext cx="119072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FF"/>
                </a:solidFill>
                <a:effectLst/>
                <a:uLnTx/>
                <a:uFillTx/>
                <a:latin typeface="Calibri"/>
                <a:ea typeface="+mn-ea"/>
                <a:cs typeface="Arial"/>
                <a:sym typeface="Arial"/>
              </a:rPr>
              <a:t>Iteration 1</a:t>
            </a:r>
          </a:p>
        </p:txBody>
      </p:sp>
      <p:sp>
        <p:nvSpPr>
          <p:cNvPr id="7" name="TextBox 6">
            <a:extLst>
              <a:ext uri="{FF2B5EF4-FFF2-40B4-BE49-F238E27FC236}">
                <a16:creationId xmlns:a16="http://schemas.microsoft.com/office/drawing/2014/main" id="{E500B3D2-C263-9A4A-B60A-49605EAF13AB}"/>
              </a:ext>
            </a:extLst>
          </p:cNvPr>
          <p:cNvSpPr txBox="1"/>
          <p:nvPr/>
        </p:nvSpPr>
        <p:spPr>
          <a:xfrm>
            <a:off x="5029201" y="4753495"/>
            <a:ext cx="119072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FF"/>
                </a:solidFill>
                <a:effectLst/>
                <a:uLnTx/>
                <a:uFillTx/>
                <a:latin typeface="Calibri"/>
                <a:ea typeface="+mn-ea"/>
                <a:cs typeface="Arial"/>
                <a:sym typeface="Arial"/>
              </a:rPr>
              <a:t>Iteration 2</a:t>
            </a:r>
          </a:p>
        </p:txBody>
      </p:sp>
      <p:sp>
        <p:nvSpPr>
          <p:cNvPr id="8" name="TextBox 7">
            <a:extLst>
              <a:ext uri="{FF2B5EF4-FFF2-40B4-BE49-F238E27FC236}">
                <a16:creationId xmlns:a16="http://schemas.microsoft.com/office/drawing/2014/main" id="{6A7870C1-CB3D-B94A-9371-96FCDBBDCAFF}"/>
              </a:ext>
            </a:extLst>
          </p:cNvPr>
          <p:cNvSpPr txBox="1"/>
          <p:nvPr/>
        </p:nvSpPr>
        <p:spPr>
          <a:xfrm>
            <a:off x="7162801" y="4753495"/>
            <a:ext cx="119072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FF"/>
                </a:solidFill>
                <a:effectLst/>
                <a:uLnTx/>
                <a:uFillTx/>
                <a:latin typeface="Calibri"/>
                <a:ea typeface="+mn-ea"/>
                <a:cs typeface="Arial"/>
                <a:sym typeface="Arial"/>
              </a:rPr>
              <a:t>Iteration 3</a:t>
            </a:r>
          </a:p>
        </p:txBody>
      </p:sp>
      <p:sp>
        <p:nvSpPr>
          <p:cNvPr id="9" name="TextBox 8">
            <a:extLst>
              <a:ext uri="{FF2B5EF4-FFF2-40B4-BE49-F238E27FC236}">
                <a16:creationId xmlns:a16="http://schemas.microsoft.com/office/drawing/2014/main" id="{EAF47523-29E7-B446-9537-347743510BC8}"/>
              </a:ext>
            </a:extLst>
          </p:cNvPr>
          <p:cNvSpPr txBox="1"/>
          <p:nvPr/>
        </p:nvSpPr>
        <p:spPr>
          <a:xfrm>
            <a:off x="533401" y="4753495"/>
            <a:ext cx="15937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FF"/>
                </a:solidFill>
                <a:effectLst/>
                <a:uLnTx/>
                <a:uFillTx/>
                <a:latin typeface="Calibri"/>
                <a:ea typeface="+mn-ea"/>
                <a:cs typeface="Arial"/>
                <a:sym typeface="Arial"/>
              </a:rPr>
              <a:t>Initial network</a:t>
            </a:r>
          </a:p>
        </p:txBody>
      </p:sp>
      <p:sp>
        <p:nvSpPr>
          <p:cNvPr id="10" name="Right Arrow 9">
            <a:extLst>
              <a:ext uri="{FF2B5EF4-FFF2-40B4-BE49-F238E27FC236}">
                <a16:creationId xmlns:a16="http://schemas.microsoft.com/office/drawing/2014/main" id="{76C25A76-5BEB-1442-AD09-897086D23063}"/>
              </a:ext>
            </a:extLst>
          </p:cNvPr>
          <p:cNvSpPr/>
          <p:nvPr/>
        </p:nvSpPr>
        <p:spPr>
          <a:xfrm>
            <a:off x="2328335" y="3573317"/>
            <a:ext cx="228600" cy="304800"/>
          </a:xfrm>
          <a:prstGeom prst="rightArrow">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a:ea typeface="+mn-ea"/>
              <a:cs typeface="Arial"/>
              <a:sym typeface="Arial"/>
            </a:endParaRPr>
          </a:p>
        </p:txBody>
      </p:sp>
      <p:sp>
        <p:nvSpPr>
          <p:cNvPr id="11" name="Right Arrow 10">
            <a:extLst>
              <a:ext uri="{FF2B5EF4-FFF2-40B4-BE49-F238E27FC236}">
                <a16:creationId xmlns:a16="http://schemas.microsoft.com/office/drawing/2014/main" id="{BD64F269-7309-CB4F-95D6-474C5FE0B3A6}"/>
              </a:ext>
            </a:extLst>
          </p:cNvPr>
          <p:cNvSpPr/>
          <p:nvPr/>
        </p:nvSpPr>
        <p:spPr>
          <a:xfrm>
            <a:off x="4453467" y="3573317"/>
            <a:ext cx="228600" cy="304800"/>
          </a:xfrm>
          <a:prstGeom prst="rightArrow">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a:ea typeface="+mn-ea"/>
              <a:cs typeface="Arial"/>
              <a:sym typeface="Arial"/>
            </a:endParaRPr>
          </a:p>
        </p:txBody>
      </p:sp>
      <p:sp>
        <p:nvSpPr>
          <p:cNvPr id="12" name="Right Arrow 11">
            <a:extLst>
              <a:ext uri="{FF2B5EF4-FFF2-40B4-BE49-F238E27FC236}">
                <a16:creationId xmlns:a16="http://schemas.microsoft.com/office/drawing/2014/main" id="{5DB03EF8-17D3-F84F-A1B6-58679268A975}"/>
              </a:ext>
            </a:extLst>
          </p:cNvPr>
          <p:cNvSpPr/>
          <p:nvPr/>
        </p:nvSpPr>
        <p:spPr>
          <a:xfrm>
            <a:off x="6587067" y="3573317"/>
            <a:ext cx="228600" cy="304800"/>
          </a:xfrm>
          <a:prstGeom prst="rightArrow">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a:ea typeface="+mn-ea"/>
              <a:cs typeface="Arial"/>
              <a:sym typeface="Arial"/>
            </a:endParaRPr>
          </a:p>
        </p:txBody>
      </p:sp>
      <p:sp>
        <p:nvSpPr>
          <p:cNvPr id="14" name="TextBox 13">
            <a:extLst>
              <a:ext uri="{FF2B5EF4-FFF2-40B4-BE49-F238E27FC236}">
                <a16:creationId xmlns:a16="http://schemas.microsoft.com/office/drawing/2014/main" id="{BCD7A5FD-1BF2-8B4C-9960-28738C1B9FC3}"/>
              </a:ext>
            </a:extLst>
          </p:cNvPr>
          <p:cNvSpPr txBox="1"/>
          <p:nvPr/>
        </p:nvSpPr>
        <p:spPr>
          <a:xfrm>
            <a:off x="463748" y="601570"/>
            <a:ext cx="7979438" cy="203132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Markov clustering is also multi-source (in fact, all sources) traversal.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 alternates between SpGEMM and element-wise or column-wise pruning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C=</a:t>
            </a:r>
            <a:r>
              <a:rPr kumimoji="0" lang="en-US" sz="1800" b="0"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A.mxm</a:t>
            </a: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(A, </a:t>
            </a:r>
            <a:r>
              <a:rPr lang="en-US" dirty="0">
                <a:solidFill>
                  <a:prstClr val="black"/>
                </a:solidFill>
                <a:highlight>
                  <a:srgbClr val="FFFF00"/>
                </a:highlight>
                <a:latin typeface="Calibri" panose="020F0502020204030204"/>
                <a:cs typeface="+mn-cs"/>
              </a:rPr>
              <a:t>desc=descriptor.T0T1</a:t>
            </a: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sparse normalized adjacency matrix</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 denser (but still sparse) pre-pruned matrix for next iteration</a:t>
            </a:r>
          </a:p>
        </p:txBody>
      </p:sp>
      <p:sp>
        <p:nvSpPr>
          <p:cNvPr id="15" name="Rectangle 14">
            <a:extLst>
              <a:ext uri="{FF2B5EF4-FFF2-40B4-BE49-F238E27FC236}">
                <a16:creationId xmlns:a16="http://schemas.microsoft.com/office/drawing/2014/main" id="{8ADE27AA-D05E-734D-ACCE-0EB0F94F1B3E}"/>
              </a:ext>
            </a:extLst>
          </p:cNvPr>
          <p:cNvSpPr/>
          <p:nvPr/>
        </p:nvSpPr>
        <p:spPr>
          <a:xfrm>
            <a:off x="321732" y="5122827"/>
            <a:ext cx="8669868" cy="150810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262626"/>
                </a:solidFill>
                <a:effectLst/>
                <a:uLnTx/>
                <a:uFillTx/>
                <a:latin typeface="Calibri" panose="020F0502020204030204"/>
                <a:ea typeface="+mn-ea"/>
                <a:cs typeface="Arial"/>
                <a:sym typeface="Arial"/>
              </a:rPr>
              <a:t>A</a:t>
            </a:r>
            <a:r>
              <a:rPr kumimoji="0" lang="en-US" sz="1800" b="1" i="0" u="none" strike="noStrike" kern="0" cap="none" spc="0" normalizeH="0" baseline="0" noProof="0" dirty="0">
                <a:ln>
                  <a:noFill/>
                </a:ln>
                <a:solidFill>
                  <a:srgbClr val="262626"/>
                </a:solidFill>
                <a:effectLst/>
                <a:uLnTx/>
                <a:uFillTx/>
                <a:latin typeface="Calibri" panose="020F0502020204030204"/>
                <a:ea typeface="+mn-ea"/>
                <a:cs typeface="Arial"/>
                <a:sym typeface="Arial"/>
              </a:rPr>
              <a:t>t each iteration: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262626"/>
                </a:solidFill>
                <a:effectLst/>
                <a:uLnTx/>
                <a:uFillTx/>
                <a:latin typeface="Calibri" panose="020F0502020204030204"/>
                <a:ea typeface="+mn-ea"/>
                <a:cs typeface="Arial"/>
                <a:sym typeface="Arial"/>
              </a:rPr>
              <a:t>Step 1 </a:t>
            </a:r>
            <a:r>
              <a:rPr kumimoji="0" lang="en-US" sz="1800" b="0" i="0" u="none" strike="noStrike" kern="0" cap="none" spc="0" normalizeH="0" baseline="0" noProof="0" dirty="0">
                <a:ln>
                  <a:noFill/>
                </a:ln>
                <a:solidFill>
                  <a:srgbClr val="262626"/>
                </a:solidFill>
                <a:effectLst/>
                <a:uLnTx/>
                <a:uFillTx/>
                <a:latin typeface="Calibri" panose="020F0502020204030204"/>
                <a:ea typeface="+mn-ea"/>
                <a:cs typeface="Arial"/>
                <a:sym typeface="Arial"/>
              </a:rPr>
              <a:t>(</a:t>
            </a:r>
            <a:r>
              <a:rPr kumimoji="0" lang="en-US" sz="1800" b="0" i="0" u="none" strike="noStrike" kern="0" cap="none" spc="0" normalizeH="0" baseline="0" noProof="0" dirty="0">
                <a:ln>
                  <a:noFill/>
                </a:ln>
                <a:solidFill>
                  <a:srgbClr val="0000FF"/>
                </a:solidFill>
                <a:effectLst/>
                <a:uLnTx/>
                <a:uFillTx/>
                <a:latin typeface="Calibri" panose="020F0502020204030204"/>
                <a:ea typeface="+mn-ea"/>
                <a:cs typeface="Arial"/>
                <a:sym typeface="Arial"/>
              </a:rPr>
              <a:t>Expansion</a:t>
            </a:r>
            <a:r>
              <a:rPr kumimoji="0" lang="en-US" sz="1800" b="0" i="0" u="none" strike="noStrike" kern="0" cap="none" spc="0" normalizeH="0" baseline="0" noProof="0" dirty="0">
                <a:ln>
                  <a:noFill/>
                </a:ln>
                <a:solidFill>
                  <a:srgbClr val="262626"/>
                </a:solidFill>
                <a:effectLst/>
                <a:uLnTx/>
                <a:uFillTx/>
                <a:latin typeface="Calibri" panose="020F0502020204030204"/>
                <a:ea typeface="+mn-ea"/>
                <a:cs typeface="Arial"/>
                <a:sym typeface="Arial"/>
              </a:rPr>
              <a:t>): Squaring the matrix while pruning (a) small entries, (b) denser columns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262626"/>
                </a:solidFill>
                <a:effectLst/>
                <a:uLnTx/>
                <a:uFillTx/>
                <a:latin typeface="Calibri" panose="020F0502020204030204"/>
                <a:ea typeface="+mn-ea"/>
                <a:cs typeface="Arial"/>
                <a:sym typeface="Arial"/>
              </a:rPr>
              <a:t>Naïve implementation: </a:t>
            </a:r>
            <a:r>
              <a:rPr kumimoji="0" lang="en-US" sz="1800" b="0" i="0" u="none" strike="noStrike" kern="0" cap="none" spc="0" normalizeH="0" baseline="0" noProof="0" dirty="0">
                <a:ln>
                  <a:noFill/>
                </a:ln>
                <a:solidFill>
                  <a:srgbClr val="262626"/>
                </a:solidFill>
                <a:effectLst/>
                <a:uLnTx/>
                <a:uFillTx/>
                <a:latin typeface="Calibri" panose="020F0502020204030204"/>
                <a:ea typeface="+mn-ea"/>
                <a:cs typeface="Arial"/>
                <a:sym typeface="Arial"/>
              </a:rPr>
              <a:t>sparse matrix-matrix product (SpGEMM), followed by column-wise top-K selection and column-wise pruning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262626"/>
                </a:solidFill>
                <a:effectLst/>
                <a:uLnTx/>
                <a:uFillTx/>
                <a:latin typeface="Calibri" panose="020F0502020204030204"/>
                <a:ea typeface="+mn-ea"/>
                <a:cs typeface="Arial"/>
                <a:sym typeface="Arial"/>
              </a:rPr>
              <a:t>Step 2</a:t>
            </a:r>
            <a:r>
              <a:rPr kumimoji="0" lang="en-US" sz="1800" b="0" i="0" u="none" strike="noStrike" kern="0" cap="none" spc="0" normalizeH="0" baseline="0" noProof="0" dirty="0">
                <a:ln>
                  <a:noFill/>
                </a:ln>
                <a:solidFill>
                  <a:srgbClr val="262626"/>
                </a:solidFill>
                <a:effectLst/>
                <a:uLnTx/>
                <a:uFillTx/>
                <a:latin typeface="Calibri" panose="020F0502020204030204"/>
                <a:ea typeface="+mn-ea"/>
                <a:cs typeface="Arial"/>
                <a:sym typeface="Arial"/>
              </a:rPr>
              <a:t> (</a:t>
            </a:r>
            <a:r>
              <a:rPr kumimoji="0" lang="en-US" sz="1800" b="0" i="0" u="none" strike="noStrike" kern="0" cap="none" spc="0" normalizeH="0" baseline="0" noProof="0" dirty="0">
                <a:ln>
                  <a:noFill/>
                </a:ln>
                <a:solidFill>
                  <a:srgbClr val="0000FF"/>
                </a:solidFill>
                <a:effectLst/>
                <a:uLnTx/>
                <a:uFillTx/>
                <a:latin typeface="Calibri" panose="020F0502020204030204"/>
                <a:ea typeface="+mn-ea"/>
                <a:cs typeface="Arial"/>
                <a:sym typeface="Arial"/>
              </a:rPr>
              <a:t>Inflation</a:t>
            </a:r>
            <a:r>
              <a:rPr kumimoji="0" lang="en-US" sz="1800" b="0" i="0" u="none" strike="noStrike" kern="0" cap="none" spc="0" normalizeH="0" baseline="0" noProof="0" dirty="0">
                <a:ln>
                  <a:noFill/>
                </a:ln>
                <a:solidFill>
                  <a:srgbClr val="262626"/>
                </a:solidFill>
                <a:effectLst/>
                <a:uLnTx/>
                <a:uFillTx/>
                <a:latin typeface="Calibri" panose="020F0502020204030204"/>
                <a:ea typeface="+mn-ea"/>
                <a:cs typeface="Arial"/>
                <a:sym typeface="Arial"/>
              </a:rPr>
              <a:t>) : taking powers entry-wise</a:t>
            </a:r>
          </a:p>
        </p:txBody>
      </p:sp>
      <p:sp>
        <p:nvSpPr>
          <p:cNvPr id="13" name="Title 1">
            <a:extLst>
              <a:ext uri="{FF2B5EF4-FFF2-40B4-BE49-F238E27FC236}">
                <a16:creationId xmlns:a16="http://schemas.microsoft.com/office/drawing/2014/main" id="{06067987-F7DB-7744-AB79-4F866F258AE6}"/>
              </a:ext>
            </a:extLst>
          </p:cNvPr>
          <p:cNvSpPr>
            <a:spLocks noGrp="1"/>
          </p:cNvSpPr>
          <p:nvPr>
            <p:ph type="title"/>
          </p:nvPr>
        </p:nvSpPr>
        <p:spPr>
          <a:xfrm>
            <a:off x="214957" y="-104621"/>
            <a:ext cx="8929043" cy="889000"/>
          </a:xfrm>
        </p:spPr>
        <p:txBody>
          <a:bodyPr>
            <a:noAutofit/>
          </a:bodyPr>
          <a:lstStyle/>
          <a:p>
            <a:r>
              <a:rPr lang="en-US" sz="2800" b="1" dirty="0" err="1">
                <a:solidFill>
                  <a:srgbClr val="0070C0"/>
                </a:solidFill>
                <a:latin typeface="Calibri" panose="020F0502020204030204"/>
              </a:rPr>
              <a:t>SpMSpM</a:t>
            </a:r>
            <a:r>
              <a:rPr lang="en-US" sz="2800" b="1" dirty="0">
                <a:solidFill>
                  <a:srgbClr val="0070C0"/>
                </a:solidFill>
                <a:latin typeface="Calibri" panose="020F0502020204030204"/>
              </a:rPr>
              <a:t> Example: Triangle Counting</a:t>
            </a:r>
            <a:endParaRPr lang="en-US" sz="2800" dirty="0">
              <a:solidFill>
                <a:srgbClr val="0070C0"/>
              </a:solidFill>
            </a:endParaRPr>
          </a:p>
        </p:txBody>
      </p:sp>
    </p:spTree>
    <p:extLst>
      <p:ext uri="{BB962C8B-B14F-4D97-AF65-F5344CB8AC3E}">
        <p14:creationId xmlns:p14="http://schemas.microsoft.com/office/powerpoint/2010/main" val="3353875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4E032-271A-F34A-9FE6-0EF067F00156}"/>
              </a:ext>
            </a:extLst>
          </p:cNvPr>
          <p:cNvSpPr>
            <a:spLocks noGrp="1"/>
          </p:cNvSpPr>
          <p:nvPr>
            <p:ph type="title"/>
          </p:nvPr>
        </p:nvSpPr>
        <p:spPr>
          <a:xfrm>
            <a:off x="166688" y="192088"/>
            <a:ext cx="8977312" cy="660528"/>
          </a:xfrm>
        </p:spPr>
        <p:txBody>
          <a:bodyPr>
            <a:normAutofit/>
          </a:bodyPr>
          <a:lstStyle/>
          <a:p>
            <a:r>
              <a:rPr lang="en-US" dirty="0" err="1"/>
              <a:t>LAGraph</a:t>
            </a:r>
            <a:r>
              <a:rPr lang="en-US" dirty="0"/>
              <a:t>: </a:t>
            </a:r>
            <a:r>
              <a:rPr lang="en-US" sz="2200" dirty="0"/>
              <a:t>A curated collection of high level Graph Algorithms </a:t>
            </a:r>
          </a:p>
        </p:txBody>
      </p:sp>
      <p:sp>
        <p:nvSpPr>
          <p:cNvPr id="4" name="Slide Number Placeholder 3">
            <a:extLst>
              <a:ext uri="{FF2B5EF4-FFF2-40B4-BE49-F238E27FC236}">
                <a16:creationId xmlns:a16="http://schemas.microsoft.com/office/drawing/2014/main" id="{8B258DAB-F803-1A48-BC4C-80C2F3B57277}"/>
              </a:ext>
            </a:extLst>
          </p:cNvPr>
          <p:cNvSpPr>
            <a:spLocks noGrp="1"/>
          </p:cNvSpPr>
          <p:nvPr>
            <p:ph type="sldNum" sz="quarter" idx="10"/>
          </p:nvPr>
        </p:nvSpPr>
        <p:spPr>
          <a:xfrm>
            <a:off x="8744404" y="6505925"/>
            <a:ext cx="415925" cy="304800"/>
          </a:xfrm>
        </p:spPr>
        <p:txBody>
          <a:bodyPr/>
          <a:lstStyle/>
          <a:p>
            <a:pPr>
              <a:defRPr/>
            </a:pPr>
            <a:fld id="{0C933AAA-F64E-4748-8A99-DCC60F15C72A}" type="slidenum">
              <a:rPr lang="en-US" smtClean="0">
                <a:solidFill>
                  <a:srgbClr val="000000"/>
                </a:solidFill>
                <a:ea typeface="ＭＳ Ｐゴシック" pitchFamily="34" charset="-128"/>
              </a:rPr>
              <a:pPr>
                <a:defRPr/>
              </a:pPr>
              <a:t>16</a:t>
            </a:fld>
            <a:endParaRPr lang="en-US" dirty="0">
              <a:solidFill>
                <a:srgbClr val="000000"/>
              </a:solidFill>
              <a:ea typeface="ＭＳ Ｐゴシック" pitchFamily="34" charset="-128"/>
            </a:endParaRPr>
          </a:p>
        </p:txBody>
      </p:sp>
      <p:grpSp>
        <p:nvGrpSpPr>
          <p:cNvPr id="3" name="Group 2">
            <a:extLst>
              <a:ext uri="{FF2B5EF4-FFF2-40B4-BE49-F238E27FC236}">
                <a16:creationId xmlns:a16="http://schemas.microsoft.com/office/drawing/2014/main" id="{CF3D634E-29E8-EE4D-ADFE-347CE9A5E0CC}"/>
              </a:ext>
            </a:extLst>
          </p:cNvPr>
          <p:cNvGrpSpPr/>
          <p:nvPr/>
        </p:nvGrpSpPr>
        <p:grpSpPr>
          <a:xfrm>
            <a:off x="293913" y="1699280"/>
            <a:ext cx="8556171" cy="2737250"/>
            <a:chOff x="293914" y="2160947"/>
            <a:chExt cx="8556171" cy="2737250"/>
          </a:xfrm>
        </p:grpSpPr>
        <p:pic>
          <p:nvPicPr>
            <p:cNvPr id="14" name="Picture 13">
              <a:extLst>
                <a:ext uri="{FF2B5EF4-FFF2-40B4-BE49-F238E27FC236}">
                  <a16:creationId xmlns:a16="http://schemas.microsoft.com/office/drawing/2014/main" id="{2A7F11F8-9A52-ED4E-854E-F5F090406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914" y="2160947"/>
              <a:ext cx="8556171" cy="2737250"/>
            </a:xfrm>
            <a:prstGeom prst="rect">
              <a:avLst/>
            </a:prstGeom>
            <a:ln>
              <a:solidFill>
                <a:schemeClr val="tx1"/>
              </a:solidFill>
            </a:ln>
          </p:spPr>
        </p:pic>
        <p:sp>
          <p:nvSpPr>
            <p:cNvPr id="11" name="TextBox 10">
              <a:extLst>
                <a:ext uri="{FF2B5EF4-FFF2-40B4-BE49-F238E27FC236}">
                  <a16:creationId xmlns:a16="http://schemas.microsoft.com/office/drawing/2014/main" id="{EEE34246-776C-1749-B2CF-D202855740D7}"/>
                </a:ext>
              </a:extLst>
            </p:cNvPr>
            <p:cNvSpPr txBox="1"/>
            <p:nvPr/>
          </p:nvSpPr>
          <p:spPr>
            <a:xfrm>
              <a:off x="7547258" y="4527415"/>
              <a:ext cx="1302827" cy="338554"/>
            </a:xfrm>
            <a:prstGeom prst="rect">
              <a:avLst/>
            </a:prstGeom>
            <a:noFill/>
          </p:spPr>
          <p:txBody>
            <a:bodyPr wrap="square" rtlCol="0">
              <a:spAutoFit/>
            </a:bodyPr>
            <a:lstStyle/>
            <a:p>
              <a:r>
                <a:rPr lang="en-US" sz="1600" dirty="0" err="1"/>
                <a:t>GrAPL</a:t>
              </a:r>
              <a:r>
                <a:rPr lang="en-US" sz="1600" dirty="0"/>
                <a:t> 2019</a:t>
              </a:r>
            </a:p>
          </p:txBody>
        </p:sp>
      </p:grpSp>
      <p:sp>
        <p:nvSpPr>
          <p:cNvPr id="15" name="TextBox 14">
            <a:extLst>
              <a:ext uri="{FF2B5EF4-FFF2-40B4-BE49-F238E27FC236}">
                <a16:creationId xmlns:a16="http://schemas.microsoft.com/office/drawing/2014/main" id="{9D728995-5EE1-4847-8000-9A5846FE0187}"/>
              </a:ext>
            </a:extLst>
          </p:cNvPr>
          <p:cNvSpPr txBox="1"/>
          <p:nvPr/>
        </p:nvSpPr>
        <p:spPr>
          <a:xfrm>
            <a:off x="990454" y="984871"/>
            <a:ext cx="7163092" cy="461665"/>
          </a:xfrm>
          <a:prstGeom prst="rect">
            <a:avLst/>
          </a:prstGeom>
          <a:noFill/>
        </p:spPr>
        <p:txBody>
          <a:bodyPr wrap="square" rtlCol="0">
            <a:spAutoFit/>
          </a:bodyPr>
          <a:lstStyle/>
          <a:p>
            <a:pPr algn="ctr"/>
            <a:r>
              <a:rPr lang="en-US" sz="2400" dirty="0"/>
              <a:t>Graph Algorithms built on top of the </a:t>
            </a:r>
            <a:r>
              <a:rPr lang="en-US" sz="2400" dirty="0" err="1"/>
              <a:t>GraphBLAS</a:t>
            </a:r>
            <a:r>
              <a:rPr lang="en-US" sz="2400" dirty="0"/>
              <a:t>.</a:t>
            </a:r>
          </a:p>
        </p:txBody>
      </p:sp>
      <p:sp>
        <p:nvSpPr>
          <p:cNvPr id="16" name="TextBox 15">
            <a:extLst>
              <a:ext uri="{FF2B5EF4-FFF2-40B4-BE49-F238E27FC236}">
                <a16:creationId xmlns:a16="http://schemas.microsoft.com/office/drawing/2014/main" id="{2F8A7BD4-5E80-A84B-8B5F-A5A13D53A8C3}"/>
              </a:ext>
            </a:extLst>
          </p:cNvPr>
          <p:cNvSpPr txBox="1"/>
          <p:nvPr/>
        </p:nvSpPr>
        <p:spPr>
          <a:xfrm>
            <a:off x="166688" y="4993448"/>
            <a:ext cx="8816445" cy="461665"/>
          </a:xfrm>
          <a:prstGeom prst="rect">
            <a:avLst/>
          </a:prstGeom>
          <a:noFill/>
        </p:spPr>
        <p:txBody>
          <a:bodyPr wrap="square" rtlCol="0">
            <a:spAutoFit/>
          </a:bodyPr>
          <a:lstStyle/>
          <a:p>
            <a:pPr algn="ctr"/>
            <a:r>
              <a:rPr lang="en-US" sz="2400" dirty="0"/>
              <a:t>Official release of LAGraph library v1.0 later in 2021</a:t>
            </a:r>
          </a:p>
        </p:txBody>
      </p:sp>
    </p:spTree>
    <p:extLst>
      <p:ext uri="{BB962C8B-B14F-4D97-AF65-F5344CB8AC3E}">
        <p14:creationId xmlns:p14="http://schemas.microsoft.com/office/powerpoint/2010/main" val="3816613426"/>
      </p:ext>
    </p:extLst>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8B1E-D375-3640-BC0A-705E4FF525E5}"/>
              </a:ext>
            </a:extLst>
          </p:cNvPr>
          <p:cNvSpPr>
            <a:spLocks noGrp="1"/>
          </p:cNvSpPr>
          <p:nvPr>
            <p:ph type="title"/>
          </p:nvPr>
        </p:nvSpPr>
        <p:spPr/>
        <p:txBody>
          <a:bodyPr/>
          <a:lstStyle/>
          <a:p>
            <a:r>
              <a:rPr lang="en-US" dirty="0"/>
              <a:t>Appendices</a:t>
            </a:r>
          </a:p>
        </p:txBody>
      </p:sp>
      <p:sp>
        <p:nvSpPr>
          <p:cNvPr id="3" name="Content Placeholder 2">
            <a:extLst>
              <a:ext uri="{FF2B5EF4-FFF2-40B4-BE49-F238E27FC236}">
                <a16:creationId xmlns:a16="http://schemas.microsoft.com/office/drawing/2014/main" id="{1F6FFE55-2A71-0F4C-85A6-109EFB0B6B3A}"/>
              </a:ext>
            </a:extLst>
          </p:cNvPr>
          <p:cNvSpPr>
            <a:spLocks noGrp="1"/>
          </p:cNvSpPr>
          <p:nvPr>
            <p:ph idx="1"/>
          </p:nvPr>
        </p:nvSpPr>
        <p:spPr>
          <a:xfrm>
            <a:off x="778342" y="1141413"/>
            <a:ext cx="8157839" cy="4840287"/>
          </a:xfrm>
        </p:spPr>
        <p:txBody>
          <a:bodyPr/>
          <a:lstStyle/>
          <a:p>
            <a:r>
              <a:rPr lang="en-US" dirty="0" err="1"/>
              <a:t>MxM</a:t>
            </a:r>
            <a:r>
              <a:rPr lang="en-US" dirty="0"/>
              <a:t>: the low-level details of the </a:t>
            </a:r>
            <a:r>
              <a:rPr lang="en-US" dirty="0" err="1"/>
              <a:t>GraphBLAS</a:t>
            </a:r>
            <a:r>
              <a:rPr lang="en-US" dirty="0"/>
              <a:t> operations</a:t>
            </a:r>
          </a:p>
          <a:p>
            <a:r>
              <a:rPr lang="en-US" dirty="0"/>
              <a:t>Common patterns for algorithmic reasoning</a:t>
            </a:r>
          </a:p>
          <a:p>
            <a:r>
              <a:rPr lang="en-US" dirty="0"/>
              <a:t>Challenge Problems: </a:t>
            </a:r>
          </a:p>
          <a:p>
            <a:pPr lvl="1"/>
            <a:r>
              <a:rPr lang="en-US" dirty="0"/>
              <a:t>Some key algorithms with the </a:t>
            </a:r>
            <a:r>
              <a:rPr lang="en-US" dirty="0" err="1"/>
              <a:t>GraphBLAS</a:t>
            </a:r>
            <a:endParaRPr lang="en-US" dirty="0"/>
          </a:p>
          <a:p>
            <a:r>
              <a:rPr lang="en-US" dirty="0"/>
              <a:t>Reference materials</a:t>
            </a:r>
          </a:p>
        </p:txBody>
      </p:sp>
      <p:sp>
        <p:nvSpPr>
          <p:cNvPr id="4" name="Slide Number Placeholder 3">
            <a:extLst>
              <a:ext uri="{FF2B5EF4-FFF2-40B4-BE49-F238E27FC236}">
                <a16:creationId xmlns:a16="http://schemas.microsoft.com/office/drawing/2014/main" id="{47A0324B-610E-A749-B17A-8FD7E6D791BD}"/>
              </a:ext>
            </a:extLst>
          </p:cNvPr>
          <p:cNvSpPr>
            <a:spLocks noGrp="1"/>
          </p:cNvSpPr>
          <p:nvPr>
            <p:ph type="sldNum" sz="quarter" idx="10"/>
          </p:nvPr>
        </p:nvSpPr>
        <p:spPr>
          <a:xfrm>
            <a:off x="8521701" y="6551612"/>
            <a:ext cx="622300" cy="306387"/>
          </a:xfrm>
        </p:spPr>
        <p:txBody>
          <a:bodyPr/>
          <a:lstStyle/>
          <a:p>
            <a:pPr>
              <a:defRPr/>
            </a:pPr>
            <a:fld id="{0C933AAA-F64E-4748-8A99-DCC60F15C72A}" type="slidenum">
              <a:rPr lang="en-US" smtClean="0">
                <a:solidFill>
                  <a:srgbClr val="000000"/>
                </a:solidFill>
                <a:ea typeface="ＭＳ Ｐゴシック" pitchFamily="34" charset="-128"/>
              </a:rPr>
              <a:pPr>
                <a:defRPr/>
              </a:pPr>
              <a:t>160</a:t>
            </a:fld>
            <a:endParaRPr lang="en-US" dirty="0">
              <a:solidFill>
                <a:srgbClr val="000000"/>
              </a:solidFill>
              <a:ea typeface="ＭＳ Ｐゴシック" pitchFamily="34" charset="-128"/>
            </a:endParaRPr>
          </a:p>
        </p:txBody>
      </p:sp>
      <p:sp>
        <p:nvSpPr>
          <p:cNvPr id="5" name="Right Arrow 4">
            <a:extLst>
              <a:ext uri="{FF2B5EF4-FFF2-40B4-BE49-F238E27FC236}">
                <a16:creationId xmlns:a16="http://schemas.microsoft.com/office/drawing/2014/main" id="{8D529648-ED84-2A44-9090-39261BC0CCCB}"/>
              </a:ext>
            </a:extLst>
          </p:cNvPr>
          <p:cNvSpPr/>
          <p:nvPr/>
        </p:nvSpPr>
        <p:spPr bwMode="auto">
          <a:xfrm>
            <a:off x="166688" y="2022552"/>
            <a:ext cx="497305" cy="346659"/>
          </a:xfrm>
          <a:prstGeom prst="rightArrow">
            <a:avLst/>
          </a:prstGeom>
          <a:solidFill>
            <a:srgbClr val="7030A0"/>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945493222"/>
      </p:ext>
    </p:extLst>
  </p:cSld>
  <p:clrMapOvr>
    <a:masterClrMapping/>
  </p:clrMapOvr>
  <p:transition>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FE8DD-FBF5-FE43-9098-846BFDB9D06D}"/>
              </a:ext>
            </a:extLst>
          </p:cNvPr>
          <p:cNvSpPr>
            <a:spLocks noGrp="1"/>
          </p:cNvSpPr>
          <p:nvPr>
            <p:ph type="title"/>
          </p:nvPr>
        </p:nvSpPr>
        <p:spPr/>
        <p:txBody>
          <a:bodyPr/>
          <a:lstStyle/>
          <a:p>
            <a:r>
              <a:rPr lang="en-US" dirty="0"/>
              <a:t>Challenge problems</a:t>
            </a:r>
          </a:p>
        </p:txBody>
      </p:sp>
      <p:sp>
        <p:nvSpPr>
          <p:cNvPr id="3" name="Content Placeholder 2">
            <a:extLst>
              <a:ext uri="{FF2B5EF4-FFF2-40B4-BE49-F238E27FC236}">
                <a16:creationId xmlns:a16="http://schemas.microsoft.com/office/drawing/2014/main" id="{DD11D917-C7B3-5842-A47C-CBEA0A64EBC1}"/>
              </a:ext>
            </a:extLst>
          </p:cNvPr>
          <p:cNvSpPr>
            <a:spLocks noGrp="1"/>
          </p:cNvSpPr>
          <p:nvPr>
            <p:ph idx="1"/>
          </p:nvPr>
        </p:nvSpPr>
        <p:spPr/>
        <p:txBody>
          <a:bodyPr/>
          <a:lstStyle/>
          <a:p>
            <a:r>
              <a:rPr lang="en-US" dirty="0"/>
              <a:t>Triangle counting</a:t>
            </a:r>
          </a:p>
          <a:p>
            <a:r>
              <a:rPr lang="en-US" dirty="0"/>
              <a:t>Direction optimizing Breadth first search</a:t>
            </a:r>
          </a:p>
          <a:p>
            <a:r>
              <a:rPr lang="en-US" dirty="0"/>
              <a:t>Betweenness Centrality</a:t>
            </a:r>
          </a:p>
        </p:txBody>
      </p:sp>
      <p:sp>
        <p:nvSpPr>
          <p:cNvPr id="4" name="Slide Number Placeholder 3">
            <a:extLst>
              <a:ext uri="{FF2B5EF4-FFF2-40B4-BE49-F238E27FC236}">
                <a16:creationId xmlns:a16="http://schemas.microsoft.com/office/drawing/2014/main" id="{40E9F19F-EB87-5C48-92E6-2BBC808789F4}"/>
              </a:ext>
            </a:extLst>
          </p:cNvPr>
          <p:cNvSpPr>
            <a:spLocks noGrp="1"/>
          </p:cNvSpPr>
          <p:nvPr>
            <p:ph type="sldNum" sz="quarter" idx="10"/>
          </p:nvPr>
        </p:nvSpPr>
        <p:spPr>
          <a:xfrm>
            <a:off x="8511823" y="6551613"/>
            <a:ext cx="632178" cy="304800"/>
          </a:xfrm>
        </p:spPr>
        <p:txBody>
          <a:bodyPr/>
          <a:lstStyle/>
          <a:p>
            <a:pPr>
              <a:defRPr/>
            </a:pPr>
            <a:fld id="{0C933AAA-F64E-4748-8A99-DCC60F15C72A}" type="slidenum">
              <a:rPr lang="en-US" smtClean="0">
                <a:solidFill>
                  <a:srgbClr val="000000"/>
                </a:solidFill>
                <a:ea typeface="ＭＳ Ｐゴシック" pitchFamily="34" charset="-128"/>
              </a:rPr>
              <a:pPr>
                <a:defRPr/>
              </a:pPr>
              <a:t>161</a:t>
            </a:fld>
            <a:endParaRPr lang="en-US" dirty="0">
              <a:solidFill>
                <a:srgbClr val="000000"/>
              </a:solidFill>
              <a:ea typeface="ＭＳ Ｐゴシック" pitchFamily="34" charset="-128"/>
            </a:endParaRPr>
          </a:p>
        </p:txBody>
      </p:sp>
    </p:spTree>
    <p:extLst>
      <p:ext uri="{BB962C8B-B14F-4D97-AF65-F5344CB8AC3E}">
        <p14:creationId xmlns:p14="http://schemas.microsoft.com/office/powerpoint/2010/main" val="4130874065"/>
      </p:ext>
    </p:extLst>
  </p:cSld>
  <p:clrMapOvr>
    <a:masterClrMapping/>
  </p:clrMapOvr>
  <p:transition>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CC16-B845-554C-A41E-CB8EE4641897}"/>
              </a:ext>
            </a:extLst>
          </p:cNvPr>
          <p:cNvSpPr>
            <a:spLocks noGrp="1"/>
          </p:cNvSpPr>
          <p:nvPr>
            <p:ph type="title"/>
          </p:nvPr>
        </p:nvSpPr>
        <p:spPr/>
        <p:txBody>
          <a:bodyPr/>
          <a:lstStyle/>
          <a:p>
            <a:r>
              <a:rPr lang="en-US" dirty="0"/>
              <a:t>Notation</a:t>
            </a:r>
          </a:p>
        </p:txBody>
      </p:sp>
      <p:pic>
        <p:nvPicPr>
          <p:cNvPr id="6" name="Content Placeholder 5" descr="Table&#10;&#10;Description automatically generated">
            <a:extLst>
              <a:ext uri="{FF2B5EF4-FFF2-40B4-BE49-F238E27FC236}">
                <a16:creationId xmlns:a16="http://schemas.microsoft.com/office/drawing/2014/main" id="{6E922AA1-56D1-2C4A-AA21-4AFDD4F3226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13846" y="0"/>
            <a:ext cx="6763466" cy="6858000"/>
          </a:xfrm>
        </p:spPr>
      </p:pic>
      <p:sp>
        <p:nvSpPr>
          <p:cNvPr id="4" name="Slide Number Placeholder 3">
            <a:extLst>
              <a:ext uri="{FF2B5EF4-FFF2-40B4-BE49-F238E27FC236}">
                <a16:creationId xmlns:a16="http://schemas.microsoft.com/office/drawing/2014/main" id="{74032D50-4A65-D846-BC89-2B05FB61377C}"/>
              </a:ext>
            </a:extLst>
          </p:cNvPr>
          <p:cNvSpPr>
            <a:spLocks noGrp="1"/>
          </p:cNvSpPr>
          <p:nvPr>
            <p:ph type="sldNum" sz="quarter" idx="10"/>
          </p:nvPr>
        </p:nvSpPr>
        <p:spPr>
          <a:xfrm>
            <a:off x="8556979" y="6551613"/>
            <a:ext cx="587022" cy="304800"/>
          </a:xfrm>
        </p:spPr>
        <p:txBody>
          <a:bodyPr/>
          <a:lstStyle/>
          <a:p>
            <a:pPr>
              <a:defRPr/>
            </a:pPr>
            <a:fld id="{0C933AAA-F64E-4748-8A99-DCC60F15C72A}" type="slidenum">
              <a:rPr lang="en-US" smtClean="0">
                <a:solidFill>
                  <a:srgbClr val="000000"/>
                </a:solidFill>
                <a:ea typeface="ＭＳ Ｐゴシック" pitchFamily="34" charset="-128"/>
              </a:rPr>
              <a:pPr>
                <a:defRPr/>
              </a:pPr>
              <a:t>162</a:t>
            </a:fld>
            <a:endParaRPr lang="en-US" dirty="0">
              <a:solidFill>
                <a:srgbClr val="000000"/>
              </a:solidFill>
              <a:ea typeface="ＭＳ Ｐゴシック" pitchFamily="34" charset="-128"/>
            </a:endParaRPr>
          </a:p>
        </p:txBody>
      </p:sp>
      <p:pic>
        <p:nvPicPr>
          <p:cNvPr id="14" name="Picture 13">
            <a:extLst>
              <a:ext uri="{FF2B5EF4-FFF2-40B4-BE49-F238E27FC236}">
                <a16:creationId xmlns:a16="http://schemas.microsoft.com/office/drawing/2014/main" id="{D777EF98-5F26-654E-AA06-41361C4E66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1550" y="4003600"/>
            <a:ext cx="7200900" cy="50800"/>
          </a:xfrm>
          <a:prstGeom prst="rect">
            <a:avLst/>
          </a:prstGeom>
        </p:spPr>
      </p:pic>
    </p:spTree>
    <p:extLst>
      <p:ext uri="{BB962C8B-B14F-4D97-AF65-F5344CB8AC3E}">
        <p14:creationId xmlns:p14="http://schemas.microsoft.com/office/powerpoint/2010/main" val="2475168220"/>
      </p:ext>
    </p:extLst>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CC16-B845-554C-A41E-CB8EE4641897}"/>
              </a:ext>
            </a:extLst>
          </p:cNvPr>
          <p:cNvSpPr>
            <a:spLocks noGrp="1"/>
          </p:cNvSpPr>
          <p:nvPr>
            <p:ph type="title"/>
          </p:nvPr>
        </p:nvSpPr>
        <p:spPr/>
        <p:txBody>
          <a:bodyPr/>
          <a:lstStyle/>
          <a:p>
            <a:r>
              <a:rPr lang="en-US" dirty="0"/>
              <a:t>Triangle Counting</a:t>
            </a:r>
          </a:p>
        </p:txBody>
      </p:sp>
      <p:sp>
        <p:nvSpPr>
          <p:cNvPr id="4" name="Slide Number Placeholder 3">
            <a:extLst>
              <a:ext uri="{FF2B5EF4-FFF2-40B4-BE49-F238E27FC236}">
                <a16:creationId xmlns:a16="http://schemas.microsoft.com/office/drawing/2014/main" id="{74032D50-4A65-D846-BC89-2B05FB61377C}"/>
              </a:ext>
            </a:extLst>
          </p:cNvPr>
          <p:cNvSpPr>
            <a:spLocks noGrp="1"/>
          </p:cNvSpPr>
          <p:nvPr>
            <p:ph type="sldNum" sz="quarter" idx="10"/>
          </p:nvPr>
        </p:nvSpPr>
        <p:spPr>
          <a:xfrm>
            <a:off x="8404225" y="6551613"/>
            <a:ext cx="739775" cy="304800"/>
          </a:xfrm>
        </p:spPr>
        <p:txBody>
          <a:bodyPr/>
          <a:lstStyle/>
          <a:p>
            <a:pPr>
              <a:defRPr/>
            </a:pPr>
            <a:fld id="{0C933AAA-F64E-4748-8A99-DCC60F15C72A}" type="slidenum">
              <a:rPr lang="en-US" smtClean="0">
                <a:solidFill>
                  <a:srgbClr val="000000"/>
                </a:solidFill>
                <a:ea typeface="ＭＳ Ｐゴシック" pitchFamily="34" charset="-128"/>
              </a:rPr>
              <a:pPr>
                <a:defRPr/>
              </a:pPr>
              <a:t>163</a:t>
            </a:fld>
            <a:endParaRPr lang="en-US" dirty="0">
              <a:solidFill>
                <a:srgbClr val="000000"/>
              </a:solidFill>
              <a:ea typeface="ＭＳ Ｐゴシック" pitchFamily="34" charset="-128"/>
            </a:endParaRPr>
          </a:p>
        </p:txBody>
      </p:sp>
      <p:pic>
        <p:nvPicPr>
          <p:cNvPr id="14" name="Picture 13">
            <a:extLst>
              <a:ext uri="{FF2B5EF4-FFF2-40B4-BE49-F238E27FC236}">
                <a16:creationId xmlns:a16="http://schemas.microsoft.com/office/drawing/2014/main" id="{D777EF98-5F26-654E-AA06-41361C4E66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1550" y="4003600"/>
            <a:ext cx="7200900" cy="50800"/>
          </a:xfrm>
          <a:prstGeom prst="rect">
            <a:avLst/>
          </a:prstGeom>
        </p:spPr>
      </p:pic>
      <p:pic>
        <p:nvPicPr>
          <p:cNvPr id="18" name="Picture 17" descr="Text&#10;&#10;Description automatically generated with medium confidence">
            <a:extLst>
              <a:ext uri="{FF2B5EF4-FFF2-40B4-BE49-F238E27FC236}">
                <a16:creationId xmlns:a16="http://schemas.microsoft.com/office/drawing/2014/main" id="{D8E394F3-2ADC-0C4D-AD2B-83866EA7BB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1838250"/>
            <a:ext cx="6781800" cy="4330700"/>
          </a:xfrm>
          <a:prstGeom prst="rect">
            <a:avLst/>
          </a:prstGeom>
        </p:spPr>
      </p:pic>
    </p:spTree>
    <p:extLst>
      <p:ext uri="{BB962C8B-B14F-4D97-AF65-F5344CB8AC3E}">
        <p14:creationId xmlns:p14="http://schemas.microsoft.com/office/powerpoint/2010/main" val="3457698885"/>
      </p:ext>
    </p:extLst>
  </p:cSld>
  <p:clrMapOvr>
    <a:masterClrMapping/>
  </p:clrMapOvr>
  <p:transition>
    <p:fad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CC16-B845-554C-A41E-CB8EE4641897}"/>
              </a:ext>
            </a:extLst>
          </p:cNvPr>
          <p:cNvSpPr>
            <a:spLocks noGrp="1"/>
          </p:cNvSpPr>
          <p:nvPr>
            <p:ph type="title"/>
          </p:nvPr>
        </p:nvSpPr>
        <p:spPr/>
        <p:txBody>
          <a:bodyPr/>
          <a:lstStyle/>
          <a:p>
            <a:r>
              <a:rPr lang="en-US" dirty="0"/>
              <a:t>Breadth First Search</a:t>
            </a:r>
          </a:p>
        </p:txBody>
      </p:sp>
      <p:sp>
        <p:nvSpPr>
          <p:cNvPr id="4" name="Slide Number Placeholder 3">
            <a:extLst>
              <a:ext uri="{FF2B5EF4-FFF2-40B4-BE49-F238E27FC236}">
                <a16:creationId xmlns:a16="http://schemas.microsoft.com/office/drawing/2014/main" id="{74032D50-4A65-D846-BC89-2B05FB61377C}"/>
              </a:ext>
            </a:extLst>
          </p:cNvPr>
          <p:cNvSpPr>
            <a:spLocks noGrp="1"/>
          </p:cNvSpPr>
          <p:nvPr>
            <p:ph type="sldNum" sz="quarter" idx="10"/>
          </p:nvPr>
        </p:nvSpPr>
        <p:spPr>
          <a:xfrm>
            <a:off x="8624711" y="6551613"/>
            <a:ext cx="519289" cy="304800"/>
          </a:xfrm>
        </p:spPr>
        <p:txBody>
          <a:bodyPr/>
          <a:lstStyle/>
          <a:p>
            <a:pPr>
              <a:defRPr/>
            </a:pPr>
            <a:fld id="{0C933AAA-F64E-4748-8A99-DCC60F15C72A}" type="slidenum">
              <a:rPr lang="en-US" smtClean="0">
                <a:solidFill>
                  <a:srgbClr val="000000"/>
                </a:solidFill>
                <a:ea typeface="ＭＳ Ｐゴシック" pitchFamily="34" charset="-128"/>
              </a:rPr>
              <a:pPr>
                <a:defRPr/>
              </a:pPr>
              <a:t>164</a:t>
            </a:fld>
            <a:endParaRPr lang="en-US" dirty="0">
              <a:solidFill>
                <a:srgbClr val="000000"/>
              </a:solidFill>
              <a:ea typeface="ＭＳ Ｐゴシック" pitchFamily="34" charset="-128"/>
            </a:endParaRPr>
          </a:p>
        </p:txBody>
      </p:sp>
      <p:pic>
        <p:nvPicPr>
          <p:cNvPr id="12" name="Picture 11" descr="Text&#10;&#10;Description automatically generated">
            <a:extLst>
              <a:ext uri="{FF2B5EF4-FFF2-40B4-BE49-F238E27FC236}">
                <a16:creationId xmlns:a16="http://schemas.microsoft.com/office/drawing/2014/main" id="{5B79E214-55C3-5E47-BB06-180599F4EC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738" y="1557867"/>
            <a:ext cx="6819900" cy="4699000"/>
          </a:xfrm>
          <a:prstGeom prst="rect">
            <a:avLst/>
          </a:prstGeom>
        </p:spPr>
      </p:pic>
      <p:pic>
        <p:nvPicPr>
          <p:cNvPr id="14" name="Picture 13">
            <a:extLst>
              <a:ext uri="{FF2B5EF4-FFF2-40B4-BE49-F238E27FC236}">
                <a16:creationId xmlns:a16="http://schemas.microsoft.com/office/drawing/2014/main" id="{D777EF98-5F26-654E-AA06-41361C4E6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1550" y="4003600"/>
            <a:ext cx="7200900" cy="50800"/>
          </a:xfrm>
          <a:prstGeom prst="rect">
            <a:avLst/>
          </a:prstGeom>
        </p:spPr>
      </p:pic>
    </p:spTree>
    <p:extLst>
      <p:ext uri="{BB962C8B-B14F-4D97-AF65-F5344CB8AC3E}">
        <p14:creationId xmlns:p14="http://schemas.microsoft.com/office/powerpoint/2010/main" val="3729534759"/>
      </p:ext>
    </p:extLst>
  </p:cSld>
  <p:clrMapOvr>
    <a:masterClrMapping/>
  </p:clrMapOvr>
  <p:transition>
    <p:fade/>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CC16-B845-554C-A41E-CB8EE4641897}"/>
              </a:ext>
            </a:extLst>
          </p:cNvPr>
          <p:cNvSpPr>
            <a:spLocks noGrp="1"/>
          </p:cNvSpPr>
          <p:nvPr>
            <p:ph type="title"/>
          </p:nvPr>
        </p:nvSpPr>
        <p:spPr>
          <a:xfrm>
            <a:off x="377031" y="229849"/>
            <a:ext cx="2919325" cy="1225738"/>
          </a:xfrm>
        </p:spPr>
        <p:txBody>
          <a:bodyPr/>
          <a:lstStyle/>
          <a:p>
            <a:r>
              <a:rPr lang="en-US" dirty="0"/>
              <a:t>Betweenness Centrality</a:t>
            </a:r>
          </a:p>
        </p:txBody>
      </p:sp>
      <p:sp>
        <p:nvSpPr>
          <p:cNvPr id="4" name="Slide Number Placeholder 3">
            <a:extLst>
              <a:ext uri="{FF2B5EF4-FFF2-40B4-BE49-F238E27FC236}">
                <a16:creationId xmlns:a16="http://schemas.microsoft.com/office/drawing/2014/main" id="{74032D50-4A65-D846-BC89-2B05FB61377C}"/>
              </a:ext>
            </a:extLst>
          </p:cNvPr>
          <p:cNvSpPr>
            <a:spLocks noGrp="1"/>
          </p:cNvSpPr>
          <p:nvPr>
            <p:ph type="sldNum" sz="quarter" idx="10"/>
          </p:nvPr>
        </p:nvSpPr>
        <p:spPr>
          <a:xfrm>
            <a:off x="8404225" y="6551613"/>
            <a:ext cx="739775" cy="304800"/>
          </a:xfrm>
        </p:spPr>
        <p:txBody>
          <a:bodyPr/>
          <a:lstStyle/>
          <a:p>
            <a:pPr>
              <a:defRPr/>
            </a:pPr>
            <a:fld id="{0C933AAA-F64E-4748-8A99-DCC60F15C72A}" type="slidenum">
              <a:rPr lang="en-US" smtClean="0">
                <a:solidFill>
                  <a:srgbClr val="000000"/>
                </a:solidFill>
                <a:ea typeface="ＭＳ Ｐゴシック" pitchFamily="34" charset="-128"/>
              </a:rPr>
              <a:pPr>
                <a:defRPr/>
              </a:pPr>
              <a:t>165</a:t>
            </a:fld>
            <a:endParaRPr lang="en-US" dirty="0">
              <a:solidFill>
                <a:srgbClr val="000000"/>
              </a:solidFill>
              <a:ea typeface="ＭＳ Ｐゴシック" pitchFamily="34" charset="-128"/>
            </a:endParaRPr>
          </a:p>
        </p:txBody>
      </p:sp>
      <p:pic>
        <p:nvPicPr>
          <p:cNvPr id="14" name="Picture 13">
            <a:extLst>
              <a:ext uri="{FF2B5EF4-FFF2-40B4-BE49-F238E27FC236}">
                <a16:creationId xmlns:a16="http://schemas.microsoft.com/office/drawing/2014/main" id="{D777EF98-5F26-654E-AA06-41361C4E66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1550" y="4003600"/>
            <a:ext cx="7200900" cy="50800"/>
          </a:xfrm>
          <a:prstGeom prst="rect">
            <a:avLst/>
          </a:prstGeom>
        </p:spPr>
      </p:pic>
      <p:pic>
        <p:nvPicPr>
          <p:cNvPr id="16" name="Picture 15" descr="Text&#10;&#10;Description automatically generated">
            <a:extLst>
              <a:ext uri="{FF2B5EF4-FFF2-40B4-BE49-F238E27FC236}">
                <a16:creationId xmlns:a16="http://schemas.microsoft.com/office/drawing/2014/main" id="{A5E83DF5-A621-E242-8AD7-7B4410C86B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1225" y="0"/>
            <a:ext cx="4992775" cy="6858000"/>
          </a:xfrm>
          <a:prstGeom prst="rect">
            <a:avLst/>
          </a:prstGeom>
        </p:spPr>
      </p:pic>
    </p:spTree>
    <p:extLst>
      <p:ext uri="{BB962C8B-B14F-4D97-AF65-F5344CB8AC3E}">
        <p14:creationId xmlns:p14="http://schemas.microsoft.com/office/powerpoint/2010/main" val="1473595524"/>
      </p:ext>
    </p:extLst>
  </p:cSld>
  <p:clrMapOvr>
    <a:masterClrMapping/>
  </p:clrMapOvr>
  <p:transition>
    <p:fad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8B1E-D375-3640-BC0A-705E4FF525E5}"/>
              </a:ext>
            </a:extLst>
          </p:cNvPr>
          <p:cNvSpPr>
            <a:spLocks noGrp="1"/>
          </p:cNvSpPr>
          <p:nvPr>
            <p:ph type="title"/>
          </p:nvPr>
        </p:nvSpPr>
        <p:spPr/>
        <p:txBody>
          <a:bodyPr/>
          <a:lstStyle/>
          <a:p>
            <a:r>
              <a:rPr lang="en-US" dirty="0"/>
              <a:t>Appendices</a:t>
            </a:r>
          </a:p>
        </p:txBody>
      </p:sp>
      <p:sp>
        <p:nvSpPr>
          <p:cNvPr id="3" name="Content Placeholder 2">
            <a:extLst>
              <a:ext uri="{FF2B5EF4-FFF2-40B4-BE49-F238E27FC236}">
                <a16:creationId xmlns:a16="http://schemas.microsoft.com/office/drawing/2014/main" id="{1F6FFE55-2A71-0F4C-85A6-109EFB0B6B3A}"/>
              </a:ext>
            </a:extLst>
          </p:cNvPr>
          <p:cNvSpPr>
            <a:spLocks noGrp="1"/>
          </p:cNvSpPr>
          <p:nvPr>
            <p:ph idx="1"/>
          </p:nvPr>
        </p:nvSpPr>
        <p:spPr>
          <a:xfrm>
            <a:off x="778342" y="1141413"/>
            <a:ext cx="8157839" cy="4840287"/>
          </a:xfrm>
        </p:spPr>
        <p:txBody>
          <a:bodyPr/>
          <a:lstStyle/>
          <a:p>
            <a:r>
              <a:rPr lang="en-US" dirty="0" err="1"/>
              <a:t>MxM</a:t>
            </a:r>
            <a:r>
              <a:rPr lang="en-US" dirty="0"/>
              <a:t>: the low-level details of the </a:t>
            </a:r>
            <a:r>
              <a:rPr lang="en-US" dirty="0" err="1"/>
              <a:t>GraphBLAS</a:t>
            </a:r>
            <a:r>
              <a:rPr lang="en-US" dirty="0"/>
              <a:t> operations</a:t>
            </a:r>
          </a:p>
          <a:p>
            <a:r>
              <a:rPr lang="en-US" dirty="0"/>
              <a:t>Common patterns for algorithmic reasoning</a:t>
            </a:r>
          </a:p>
          <a:p>
            <a:r>
              <a:rPr lang="en-US" dirty="0"/>
              <a:t>Challenge Problems: </a:t>
            </a:r>
          </a:p>
          <a:p>
            <a:pPr lvl="1"/>
            <a:r>
              <a:rPr lang="en-US" dirty="0"/>
              <a:t>Some key algorithms with the </a:t>
            </a:r>
            <a:r>
              <a:rPr lang="en-US" dirty="0" err="1"/>
              <a:t>GraphBLAS</a:t>
            </a:r>
            <a:endParaRPr lang="en-US" dirty="0"/>
          </a:p>
          <a:p>
            <a:r>
              <a:rPr lang="en-US" dirty="0"/>
              <a:t>Reference materials</a:t>
            </a:r>
          </a:p>
        </p:txBody>
      </p:sp>
      <p:sp>
        <p:nvSpPr>
          <p:cNvPr id="4" name="Slide Number Placeholder 3">
            <a:extLst>
              <a:ext uri="{FF2B5EF4-FFF2-40B4-BE49-F238E27FC236}">
                <a16:creationId xmlns:a16="http://schemas.microsoft.com/office/drawing/2014/main" id="{47A0324B-610E-A749-B17A-8FD7E6D791BD}"/>
              </a:ext>
            </a:extLst>
          </p:cNvPr>
          <p:cNvSpPr>
            <a:spLocks noGrp="1"/>
          </p:cNvSpPr>
          <p:nvPr>
            <p:ph type="sldNum" sz="quarter" idx="10"/>
          </p:nvPr>
        </p:nvSpPr>
        <p:spPr>
          <a:xfrm>
            <a:off x="8521701" y="6551612"/>
            <a:ext cx="622300" cy="306387"/>
          </a:xfrm>
        </p:spPr>
        <p:txBody>
          <a:bodyPr/>
          <a:lstStyle/>
          <a:p>
            <a:pPr>
              <a:defRPr/>
            </a:pPr>
            <a:fld id="{0C933AAA-F64E-4748-8A99-DCC60F15C72A}" type="slidenum">
              <a:rPr lang="en-US" smtClean="0">
                <a:solidFill>
                  <a:srgbClr val="000000"/>
                </a:solidFill>
                <a:ea typeface="ＭＳ Ｐゴシック" pitchFamily="34" charset="-128"/>
              </a:rPr>
              <a:pPr>
                <a:defRPr/>
              </a:pPr>
              <a:t>166</a:t>
            </a:fld>
            <a:endParaRPr lang="en-US" dirty="0">
              <a:solidFill>
                <a:srgbClr val="000000"/>
              </a:solidFill>
              <a:ea typeface="ＭＳ Ｐゴシック" pitchFamily="34" charset="-128"/>
            </a:endParaRPr>
          </a:p>
        </p:txBody>
      </p:sp>
      <p:sp>
        <p:nvSpPr>
          <p:cNvPr id="5" name="Right Arrow 4">
            <a:extLst>
              <a:ext uri="{FF2B5EF4-FFF2-40B4-BE49-F238E27FC236}">
                <a16:creationId xmlns:a16="http://schemas.microsoft.com/office/drawing/2014/main" id="{8D529648-ED84-2A44-9090-39261BC0CCCB}"/>
              </a:ext>
            </a:extLst>
          </p:cNvPr>
          <p:cNvSpPr/>
          <p:nvPr/>
        </p:nvSpPr>
        <p:spPr bwMode="auto">
          <a:xfrm>
            <a:off x="166688" y="2853837"/>
            <a:ext cx="497305" cy="346659"/>
          </a:xfrm>
          <a:prstGeom prst="rightArrow">
            <a:avLst/>
          </a:prstGeom>
          <a:solidFill>
            <a:srgbClr val="7030A0"/>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1007099919"/>
      </p:ext>
    </p:extLst>
  </p:cSld>
  <p:clrMapOvr>
    <a:masterClrMapping/>
  </p:clrMapOvr>
  <p:transition>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B8B16-3324-034E-972F-2EFF2C7A59D2}"/>
              </a:ext>
            </a:extLst>
          </p:cNvPr>
          <p:cNvSpPr>
            <a:spLocks noGrp="1"/>
          </p:cNvSpPr>
          <p:nvPr>
            <p:ph type="title"/>
          </p:nvPr>
        </p:nvSpPr>
        <p:spPr/>
        <p:txBody>
          <a:bodyPr/>
          <a:lstStyle/>
          <a:p>
            <a:r>
              <a:rPr lang="en-US" dirty="0"/>
              <a:t>Full set of </a:t>
            </a:r>
            <a:r>
              <a:rPr lang="en-US" dirty="0" err="1"/>
              <a:t>GraphBLAS</a:t>
            </a:r>
            <a:r>
              <a:rPr lang="en-US" dirty="0"/>
              <a:t> opaque objects</a:t>
            </a:r>
          </a:p>
        </p:txBody>
      </p:sp>
      <p:pic>
        <p:nvPicPr>
          <p:cNvPr id="6" name="Content Placeholder 5">
            <a:extLst>
              <a:ext uri="{FF2B5EF4-FFF2-40B4-BE49-F238E27FC236}">
                <a16:creationId xmlns:a16="http://schemas.microsoft.com/office/drawing/2014/main" id="{86A4BF8D-33C7-D84C-97A0-D2FA75CCBC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956737"/>
            <a:ext cx="9171589" cy="3263656"/>
          </a:xfrm>
        </p:spPr>
      </p:pic>
      <p:sp>
        <p:nvSpPr>
          <p:cNvPr id="4" name="Slide Number Placeholder 3">
            <a:extLst>
              <a:ext uri="{FF2B5EF4-FFF2-40B4-BE49-F238E27FC236}">
                <a16:creationId xmlns:a16="http://schemas.microsoft.com/office/drawing/2014/main" id="{07E034E2-618A-E346-AED7-7490FE922975}"/>
              </a:ext>
            </a:extLst>
          </p:cNvPr>
          <p:cNvSpPr>
            <a:spLocks noGrp="1"/>
          </p:cNvSpPr>
          <p:nvPr>
            <p:ph type="sldNum" sz="quarter" idx="10"/>
          </p:nvPr>
        </p:nvSpPr>
        <p:spPr>
          <a:xfrm>
            <a:off x="8534401" y="6551612"/>
            <a:ext cx="609600" cy="306387"/>
          </a:xfrm>
        </p:spPr>
        <p:txBody>
          <a:bodyPr/>
          <a:lstStyle/>
          <a:p>
            <a:pPr>
              <a:defRPr/>
            </a:pPr>
            <a:fld id="{0C933AAA-F64E-4748-8A99-DCC60F15C72A}" type="slidenum">
              <a:rPr lang="en-US" smtClean="0">
                <a:solidFill>
                  <a:srgbClr val="000000"/>
                </a:solidFill>
                <a:ea typeface="ＭＳ Ｐゴシック" pitchFamily="34" charset="-128"/>
              </a:rPr>
              <a:pPr>
                <a:defRPr/>
              </a:pPr>
              <a:t>167</a:t>
            </a:fld>
            <a:endParaRPr lang="en-US" dirty="0">
              <a:solidFill>
                <a:srgbClr val="000000"/>
              </a:solidFill>
              <a:ea typeface="ＭＳ Ｐゴシック" pitchFamily="34" charset="-128"/>
            </a:endParaRPr>
          </a:p>
        </p:txBody>
      </p:sp>
    </p:spTree>
    <p:extLst>
      <p:ext uri="{BB962C8B-B14F-4D97-AF65-F5344CB8AC3E}">
        <p14:creationId xmlns:p14="http://schemas.microsoft.com/office/powerpoint/2010/main" val="1847767147"/>
      </p:ext>
    </p:extLst>
  </p:cSld>
  <p:clrMapOvr>
    <a:masterClrMapping/>
  </p:clrMapOvr>
  <p:transition>
    <p:fade/>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FE745-BBB4-1A41-8757-1C28948FDF72}"/>
              </a:ext>
            </a:extLst>
          </p:cNvPr>
          <p:cNvSpPr>
            <a:spLocks noGrp="1"/>
          </p:cNvSpPr>
          <p:nvPr>
            <p:ph type="title"/>
          </p:nvPr>
        </p:nvSpPr>
        <p:spPr>
          <a:xfrm>
            <a:off x="166688" y="192088"/>
            <a:ext cx="8729339" cy="889000"/>
          </a:xfrm>
        </p:spPr>
        <p:txBody>
          <a:bodyPr/>
          <a:lstStyle/>
          <a:p>
            <a:r>
              <a:rPr lang="en-US" sz="2800" dirty="0"/>
              <a:t>Error codes returned by </a:t>
            </a:r>
            <a:r>
              <a:rPr lang="en-US" sz="2800" dirty="0" err="1"/>
              <a:t>GraphBLAS</a:t>
            </a:r>
            <a:r>
              <a:rPr lang="en-US" sz="2800" dirty="0"/>
              <a:t> methods</a:t>
            </a:r>
            <a:br>
              <a:rPr lang="en-US" sz="2800" dirty="0"/>
            </a:br>
            <a:r>
              <a:rPr lang="en-US" sz="2800" dirty="0"/>
              <a:t>API Errors</a:t>
            </a:r>
          </a:p>
        </p:txBody>
      </p:sp>
      <p:sp>
        <p:nvSpPr>
          <p:cNvPr id="4" name="Slide Number Placeholder 3">
            <a:extLst>
              <a:ext uri="{FF2B5EF4-FFF2-40B4-BE49-F238E27FC236}">
                <a16:creationId xmlns:a16="http://schemas.microsoft.com/office/drawing/2014/main" id="{7C8A13A6-99C6-CD4E-86D3-7BDB816814CD}"/>
              </a:ext>
            </a:extLst>
          </p:cNvPr>
          <p:cNvSpPr>
            <a:spLocks noGrp="1"/>
          </p:cNvSpPr>
          <p:nvPr>
            <p:ph type="sldNum" sz="quarter" idx="10"/>
          </p:nvPr>
        </p:nvSpPr>
        <p:spPr>
          <a:xfrm>
            <a:off x="8470901" y="6551612"/>
            <a:ext cx="673100" cy="317499"/>
          </a:xfrm>
        </p:spPr>
        <p:txBody>
          <a:bodyPr/>
          <a:lstStyle/>
          <a:p>
            <a:pPr>
              <a:defRPr/>
            </a:pPr>
            <a:fld id="{0C933AAA-F64E-4748-8A99-DCC60F15C72A}" type="slidenum">
              <a:rPr lang="en-US" smtClean="0">
                <a:solidFill>
                  <a:srgbClr val="000000"/>
                </a:solidFill>
                <a:ea typeface="ＭＳ Ｐゴシック" pitchFamily="34" charset="-128"/>
              </a:rPr>
              <a:pPr>
                <a:defRPr/>
              </a:pPr>
              <a:t>168</a:t>
            </a:fld>
            <a:endParaRPr lang="en-US" dirty="0">
              <a:solidFill>
                <a:srgbClr val="000000"/>
              </a:solidFill>
              <a:ea typeface="ＭＳ Ｐゴシック" pitchFamily="34" charset="-128"/>
            </a:endParaRPr>
          </a:p>
        </p:txBody>
      </p:sp>
      <p:pic>
        <p:nvPicPr>
          <p:cNvPr id="5" name="Picture 4">
            <a:extLst>
              <a:ext uri="{FF2B5EF4-FFF2-40B4-BE49-F238E27FC236}">
                <a16:creationId xmlns:a16="http://schemas.microsoft.com/office/drawing/2014/main" id="{5A926FF5-2C17-F249-8512-C847CAF3F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2200"/>
            <a:ext cx="9144000" cy="5765800"/>
          </a:xfrm>
          <a:prstGeom prst="rect">
            <a:avLst/>
          </a:prstGeom>
        </p:spPr>
      </p:pic>
    </p:spTree>
    <p:extLst>
      <p:ext uri="{BB962C8B-B14F-4D97-AF65-F5344CB8AC3E}">
        <p14:creationId xmlns:p14="http://schemas.microsoft.com/office/powerpoint/2010/main" val="3983883552"/>
      </p:ext>
    </p:extLst>
  </p:cSld>
  <p:clrMapOvr>
    <a:masterClrMapping/>
  </p:clrMapOvr>
  <p:transition>
    <p:fade/>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FE745-BBB4-1A41-8757-1C28948FDF72}"/>
              </a:ext>
            </a:extLst>
          </p:cNvPr>
          <p:cNvSpPr>
            <a:spLocks noGrp="1"/>
          </p:cNvSpPr>
          <p:nvPr>
            <p:ph type="title"/>
          </p:nvPr>
        </p:nvSpPr>
        <p:spPr>
          <a:xfrm>
            <a:off x="166688" y="192088"/>
            <a:ext cx="8729339" cy="889000"/>
          </a:xfrm>
        </p:spPr>
        <p:txBody>
          <a:bodyPr/>
          <a:lstStyle/>
          <a:p>
            <a:r>
              <a:rPr lang="en-US" sz="2800" dirty="0"/>
              <a:t>Error codes returned by </a:t>
            </a:r>
            <a:r>
              <a:rPr lang="en-US" sz="2800" dirty="0" err="1"/>
              <a:t>GraphBLAS</a:t>
            </a:r>
            <a:r>
              <a:rPr lang="en-US" sz="2800" dirty="0"/>
              <a:t> methods</a:t>
            </a:r>
            <a:br>
              <a:rPr lang="en-US" sz="2800" dirty="0"/>
            </a:br>
            <a:r>
              <a:rPr lang="en-US" sz="2800" dirty="0"/>
              <a:t>Execution Errors</a:t>
            </a:r>
          </a:p>
        </p:txBody>
      </p:sp>
      <p:sp>
        <p:nvSpPr>
          <p:cNvPr id="4" name="Slide Number Placeholder 3">
            <a:extLst>
              <a:ext uri="{FF2B5EF4-FFF2-40B4-BE49-F238E27FC236}">
                <a16:creationId xmlns:a16="http://schemas.microsoft.com/office/drawing/2014/main" id="{7C8A13A6-99C6-CD4E-86D3-7BDB816814CD}"/>
              </a:ext>
            </a:extLst>
          </p:cNvPr>
          <p:cNvSpPr>
            <a:spLocks noGrp="1"/>
          </p:cNvSpPr>
          <p:nvPr>
            <p:ph type="sldNum" sz="quarter" idx="10"/>
          </p:nvPr>
        </p:nvSpPr>
        <p:spPr>
          <a:xfrm>
            <a:off x="8610601" y="6551612"/>
            <a:ext cx="533400" cy="306387"/>
          </a:xfrm>
        </p:spPr>
        <p:txBody>
          <a:bodyPr/>
          <a:lstStyle/>
          <a:p>
            <a:pPr>
              <a:defRPr/>
            </a:pPr>
            <a:fld id="{0C933AAA-F64E-4748-8A99-DCC60F15C72A}" type="slidenum">
              <a:rPr lang="en-US" smtClean="0">
                <a:solidFill>
                  <a:srgbClr val="000000"/>
                </a:solidFill>
                <a:ea typeface="ＭＳ Ｐゴシック" pitchFamily="34" charset="-128"/>
              </a:rPr>
              <a:pPr>
                <a:defRPr/>
              </a:pPr>
              <a:t>169</a:t>
            </a:fld>
            <a:endParaRPr lang="en-US" dirty="0">
              <a:solidFill>
                <a:srgbClr val="000000"/>
              </a:solidFill>
              <a:ea typeface="ＭＳ Ｐゴシック" pitchFamily="34" charset="-128"/>
            </a:endParaRPr>
          </a:p>
        </p:txBody>
      </p:sp>
      <p:pic>
        <p:nvPicPr>
          <p:cNvPr id="6" name="Picture 5">
            <a:extLst>
              <a:ext uri="{FF2B5EF4-FFF2-40B4-BE49-F238E27FC236}">
                <a16:creationId xmlns:a16="http://schemas.microsoft.com/office/drawing/2014/main" id="{FDA3688F-DA88-3C4F-A068-B4086FBC64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90932"/>
            <a:ext cx="9144000" cy="3262116"/>
          </a:xfrm>
          <a:prstGeom prst="rect">
            <a:avLst/>
          </a:prstGeom>
        </p:spPr>
      </p:pic>
    </p:spTree>
    <p:extLst>
      <p:ext uri="{BB962C8B-B14F-4D97-AF65-F5344CB8AC3E}">
        <p14:creationId xmlns:p14="http://schemas.microsoft.com/office/powerpoint/2010/main" val="422782370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84ABD-E026-1940-AE58-3031E1880070}"/>
              </a:ext>
            </a:extLst>
          </p:cNvPr>
          <p:cNvSpPr>
            <a:spLocks noGrp="1"/>
          </p:cNvSpPr>
          <p:nvPr>
            <p:ph type="title"/>
          </p:nvPr>
        </p:nvSpPr>
        <p:spPr>
          <a:xfrm>
            <a:off x="166688" y="192088"/>
            <a:ext cx="8783002" cy="889000"/>
          </a:xfrm>
        </p:spPr>
        <p:txBody>
          <a:bodyPr/>
          <a:lstStyle/>
          <a:p>
            <a:r>
              <a:rPr lang="en-US" dirty="0" err="1"/>
              <a:t>SuiteSparse</a:t>
            </a:r>
            <a:r>
              <a:rPr lang="en-US" dirty="0"/>
              <a:t>: </a:t>
            </a:r>
            <a:r>
              <a:rPr lang="en-US" sz="2400" dirty="0"/>
              <a:t>C libraries for </a:t>
            </a:r>
            <a:r>
              <a:rPr lang="en-US" sz="2400" dirty="0" err="1"/>
              <a:t>GraphBLAS</a:t>
            </a:r>
            <a:r>
              <a:rPr lang="en-US" sz="2400" dirty="0"/>
              <a:t> and </a:t>
            </a:r>
            <a:r>
              <a:rPr lang="en-US" sz="2400" dirty="0" err="1"/>
              <a:t>LAGraph</a:t>
            </a:r>
            <a:endParaRPr lang="en-US" sz="2400" dirty="0"/>
          </a:p>
        </p:txBody>
      </p:sp>
      <p:sp>
        <p:nvSpPr>
          <p:cNvPr id="4" name="Slide Number Placeholder 3">
            <a:extLst>
              <a:ext uri="{FF2B5EF4-FFF2-40B4-BE49-F238E27FC236}">
                <a16:creationId xmlns:a16="http://schemas.microsoft.com/office/drawing/2014/main" id="{CB4892F0-1B01-674D-9617-7902C53648CB}"/>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17</a:t>
            </a:fld>
            <a:endParaRPr lang="en-US" dirty="0">
              <a:solidFill>
                <a:srgbClr val="000000"/>
              </a:solidFill>
              <a:ea typeface="ＭＳ Ｐゴシック" pitchFamily="34" charset="-128"/>
            </a:endParaRPr>
          </a:p>
        </p:txBody>
      </p:sp>
      <p:pic>
        <p:nvPicPr>
          <p:cNvPr id="7" name="Picture 6" descr="Website&#10;&#10;Description automatically generated with low confidence">
            <a:extLst>
              <a:ext uri="{FF2B5EF4-FFF2-40B4-BE49-F238E27FC236}">
                <a16:creationId xmlns:a16="http://schemas.microsoft.com/office/drawing/2014/main" id="{6B0002A2-A244-E743-A094-5DEBD039DD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402564"/>
            <a:ext cx="9144000" cy="5149049"/>
          </a:xfrm>
          <a:prstGeom prst="rect">
            <a:avLst/>
          </a:prstGeom>
        </p:spPr>
      </p:pic>
    </p:spTree>
    <p:extLst>
      <p:ext uri="{BB962C8B-B14F-4D97-AF65-F5344CB8AC3E}">
        <p14:creationId xmlns:p14="http://schemas.microsoft.com/office/powerpoint/2010/main" val="1670957638"/>
      </p:ext>
    </p:extLst>
  </p:cSld>
  <p:clrMapOvr>
    <a:masterClrMapping/>
  </p:clrMapOvr>
  <p:transition>
    <p:fad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94DFA-8979-9E42-B6B3-8CD8025E0592}"/>
              </a:ext>
            </a:extLst>
          </p:cNvPr>
          <p:cNvSpPr>
            <a:spLocks noGrp="1"/>
          </p:cNvSpPr>
          <p:nvPr>
            <p:ph type="title"/>
          </p:nvPr>
        </p:nvSpPr>
        <p:spPr>
          <a:xfrm>
            <a:off x="245702" y="169509"/>
            <a:ext cx="8237537" cy="889000"/>
          </a:xfrm>
        </p:spPr>
        <p:txBody>
          <a:bodyPr/>
          <a:lstStyle/>
          <a:p>
            <a:r>
              <a:rPr lang="en-US" dirty="0" err="1"/>
              <a:t>GraphBLAS</a:t>
            </a:r>
            <a:r>
              <a:rPr lang="en-US" dirty="0"/>
              <a:t> predefined operators</a:t>
            </a:r>
          </a:p>
        </p:txBody>
      </p:sp>
      <p:sp>
        <p:nvSpPr>
          <p:cNvPr id="3" name="Content Placeholder 2">
            <a:extLst>
              <a:ext uri="{FF2B5EF4-FFF2-40B4-BE49-F238E27FC236}">
                <a16:creationId xmlns:a16="http://schemas.microsoft.com/office/drawing/2014/main" id="{AE5A98D9-FA33-DD44-A5A8-3DFB8303FAFF}"/>
              </a:ext>
            </a:extLst>
          </p:cNvPr>
          <p:cNvSpPr>
            <a:spLocks noGrp="1"/>
          </p:cNvSpPr>
          <p:nvPr>
            <p:ph idx="1"/>
          </p:nvPr>
        </p:nvSpPr>
        <p:spPr>
          <a:xfrm>
            <a:off x="269428" y="887890"/>
            <a:ext cx="8237537" cy="464646"/>
          </a:xfrm>
        </p:spPr>
        <p:txBody>
          <a:bodyPr/>
          <a:lstStyle/>
          <a:p>
            <a:r>
              <a:rPr lang="en-US" sz="2000" dirty="0"/>
              <a:t>A subset of operators from Table 2.3 of the GraphBLAS specification</a:t>
            </a:r>
          </a:p>
        </p:txBody>
      </p:sp>
      <p:sp>
        <p:nvSpPr>
          <p:cNvPr id="4" name="Slide Number Placeholder 3">
            <a:extLst>
              <a:ext uri="{FF2B5EF4-FFF2-40B4-BE49-F238E27FC236}">
                <a16:creationId xmlns:a16="http://schemas.microsoft.com/office/drawing/2014/main" id="{56541254-D5DA-4648-957A-65BC27D43C25}"/>
              </a:ext>
            </a:extLst>
          </p:cNvPr>
          <p:cNvSpPr>
            <a:spLocks noGrp="1"/>
          </p:cNvSpPr>
          <p:nvPr>
            <p:ph type="sldNum" sz="quarter" idx="10"/>
          </p:nvPr>
        </p:nvSpPr>
        <p:spPr>
          <a:xfrm>
            <a:off x="8691937" y="6551612"/>
            <a:ext cx="452064" cy="306387"/>
          </a:xfrm>
        </p:spPr>
        <p:txBody>
          <a:bodyPr/>
          <a:lstStyle/>
          <a:p>
            <a:pPr>
              <a:defRPr/>
            </a:pPr>
            <a:fld id="{0C933AAA-F64E-4748-8A99-DCC60F15C72A}" type="slidenum">
              <a:rPr lang="en-US" smtClean="0">
                <a:solidFill>
                  <a:srgbClr val="000000"/>
                </a:solidFill>
                <a:ea typeface="ＭＳ Ｐゴシック" pitchFamily="34" charset="-128"/>
              </a:rPr>
              <a:pPr>
                <a:defRPr/>
              </a:pPr>
              <a:t>170</a:t>
            </a:fld>
            <a:endParaRPr lang="en-US" dirty="0">
              <a:solidFill>
                <a:srgbClr val="000000"/>
              </a:solidFill>
              <a:ea typeface="ＭＳ Ｐゴシック" pitchFamily="34" charset="-128"/>
            </a:endParaRPr>
          </a:p>
        </p:txBody>
      </p:sp>
      <p:graphicFrame>
        <p:nvGraphicFramePr>
          <p:cNvPr id="5" name="Table 4">
            <a:extLst>
              <a:ext uri="{FF2B5EF4-FFF2-40B4-BE49-F238E27FC236}">
                <a16:creationId xmlns:a16="http://schemas.microsoft.com/office/drawing/2014/main" id="{9A8CABCC-7937-314D-A029-6A36A0FFBEB9}"/>
              </a:ext>
            </a:extLst>
          </p:cNvPr>
          <p:cNvGraphicFramePr>
            <a:graphicFrameLocks noGrp="1"/>
          </p:cNvGraphicFramePr>
          <p:nvPr/>
        </p:nvGraphicFramePr>
        <p:xfrm>
          <a:off x="331072" y="1505678"/>
          <a:ext cx="8360864" cy="3703320"/>
        </p:xfrm>
        <a:graphic>
          <a:graphicData uri="http://schemas.openxmlformats.org/drawingml/2006/table">
            <a:tbl>
              <a:tblPr firstRow="1" bandRow="1">
                <a:tableStyleId>{5940675A-B579-460E-94D1-54222C63F5DA}</a:tableStyleId>
              </a:tblPr>
              <a:tblGrid>
                <a:gridCol w="2103901">
                  <a:extLst>
                    <a:ext uri="{9D8B030D-6E8A-4147-A177-3AD203B41FA5}">
                      <a16:colId xmlns:a16="http://schemas.microsoft.com/office/drawing/2014/main" val="2413135339"/>
                    </a:ext>
                  </a:extLst>
                </a:gridCol>
                <a:gridCol w="2251534">
                  <a:extLst>
                    <a:ext uri="{9D8B030D-6E8A-4147-A177-3AD203B41FA5}">
                      <a16:colId xmlns:a16="http://schemas.microsoft.com/office/drawing/2014/main" val="1824662616"/>
                    </a:ext>
                  </a:extLst>
                </a:gridCol>
                <a:gridCol w="1995054">
                  <a:extLst>
                    <a:ext uri="{9D8B030D-6E8A-4147-A177-3AD203B41FA5}">
                      <a16:colId xmlns:a16="http://schemas.microsoft.com/office/drawing/2014/main" val="1113690570"/>
                    </a:ext>
                  </a:extLst>
                </a:gridCol>
                <a:gridCol w="2010375">
                  <a:extLst>
                    <a:ext uri="{9D8B030D-6E8A-4147-A177-3AD203B41FA5}">
                      <a16:colId xmlns:a16="http://schemas.microsoft.com/office/drawing/2014/main" val="1001452537"/>
                    </a:ext>
                  </a:extLst>
                </a:gridCol>
              </a:tblGrid>
              <a:tr h="370840">
                <a:tc>
                  <a:txBody>
                    <a:bodyPr/>
                    <a:lstStyle/>
                    <a:p>
                      <a:r>
                        <a:rPr lang="en-US" b="1" dirty="0"/>
                        <a:t>Identifier</a:t>
                      </a:r>
                    </a:p>
                  </a:txBody>
                  <a:tcPr/>
                </a:tc>
                <a:tc>
                  <a:txBody>
                    <a:bodyPr/>
                    <a:lstStyle/>
                    <a:p>
                      <a:r>
                        <a:rPr lang="en-US" b="1" dirty="0"/>
                        <a:t>Domains</a:t>
                      </a:r>
                    </a:p>
                  </a:txBody>
                  <a:tcPr/>
                </a:tc>
                <a:tc gridSpan="2">
                  <a:txBody>
                    <a:bodyPr/>
                    <a:lstStyle/>
                    <a:p>
                      <a:r>
                        <a:rPr lang="en-US" b="1" dirty="0"/>
                        <a:t>Description</a:t>
                      </a:r>
                    </a:p>
                  </a:txBody>
                  <a:tcPr/>
                </a:tc>
                <a:tc hMerge="1">
                  <a:txBody>
                    <a:bodyPr/>
                    <a:lstStyle/>
                    <a:p>
                      <a:endParaRPr lang="en-US" dirty="0"/>
                    </a:p>
                  </a:txBody>
                  <a:tcPr/>
                </a:tc>
                <a:extLst>
                  <a:ext uri="{0D108BD9-81ED-4DB2-BD59-A6C34878D82A}">
                    <a16:rowId xmlns:a16="http://schemas.microsoft.com/office/drawing/2014/main" val="1386958786"/>
                  </a:ext>
                </a:extLst>
              </a:tr>
              <a:tr h="370840">
                <a:tc>
                  <a:txBody>
                    <a:bodyPr/>
                    <a:lstStyle/>
                    <a:p>
                      <a:r>
                        <a:rPr lang="en-US" dirty="0" err="1"/>
                        <a:t>GrB_LOR</a:t>
                      </a:r>
                      <a:endParaRPr lang="en-US" dirty="0"/>
                    </a:p>
                  </a:txBody>
                  <a:tcPr/>
                </a:tc>
                <a:tc>
                  <a:txBody>
                    <a:bodyPr/>
                    <a:lstStyle/>
                    <a:p>
                      <a:r>
                        <a:rPr lang="en-US" dirty="0"/>
                        <a:t>bool x bool </a:t>
                      </a:r>
                      <a:r>
                        <a:rPr lang="en-US" dirty="0">
                          <a:sym typeface="Wingdings" pitchFamily="2" charset="2"/>
                        </a:rPr>
                        <a:t> bool</a:t>
                      </a:r>
                      <a:endParaRPr lang="en-US" dirty="0"/>
                    </a:p>
                  </a:txBody>
                  <a:tcPr/>
                </a:tc>
                <a:tc>
                  <a:txBody>
                    <a:bodyPr/>
                    <a:lstStyle/>
                    <a:p>
                      <a:r>
                        <a:rPr lang="en-US" dirty="0"/>
                        <a:t>f(</a:t>
                      </a:r>
                      <a:r>
                        <a:rPr lang="en-US" dirty="0" err="1"/>
                        <a:t>x,y</a:t>
                      </a:r>
                      <a:r>
                        <a:rPr lang="en-US" dirty="0"/>
                        <a:t>) = x ∨ y</a:t>
                      </a:r>
                    </a:p>
                  </a:txBody>
                  <a:tcPr/>
                </a:tc>
                <a:tc>
                  <a:txBody>
                    <a:bodyPr/>
                    <a:lstStyle/>
                    <a:p>
                      <a:r>
                        <a:rPr lang="en-US" dirty="0"/>
                        <a:t>Logical OR</a:t>
                      </a:r>
                    </a:p>
                  </a:txBody>
                  <a:tcPr/>
                </a:tc>
                <a:extLst>
                  <a:ext uri="{0D108BD9-81ED-4DB2-BD59-A6C34878D82A}">
                    <a16:rowId xmlns:a16="http://schemas.microsoft.com/office/drawing/2014/main" val="4147084697"/>
                  </a:ext>
                </a:extLst>
              </a:tr>
              <a:tr h="370840">
                <a:tc>
                  <a:txBody>
                    <a:bodyPr/>
                    <a:lstStyle/>
                    <a:p>
                      <a:r>
                        <a:rPr lang="en-US" dirty="0" err="1"/>
                        <a:t>GrB_LAND</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bool x bool </a:t>
                      </a:r>
                      <a:r>
                        <a:rPr lang="en-US" dirty="0">
                          <a:sym typeface="Wingdings" pitchFamily="2" charset="2"/>
                        </a:rPr>
                        <a:t> bool</a:t>
                      </a:r>
                      <a:endParaRPr lang="en-US" dirty="0"/>
                    </a:p>
                  </a:txBody>
                  <a:tcPr/>
                </a:tc>
                <a:tc>
                  <a:txBody>
                    <a:bodyPr/>
                    <a:lstStyle/>
                    <a:p>
                      <a:r>
                        <a:rPr lang="en-US" dirty="0"/>
                        <a:t>f(</a:t>
                      </a:r>
                      <a:r>
                        <a:rPr lang="en-US" dirty="0" err="1"/>
                        <a:t>x,y</a:t>
                      </a:r>
                      <a:r>
                        <a:rPr lang="en-US" dirty="0"/>
                        <a:t>) = x ∧ y</a:t>
                      </a:r>
                    </a:p>
                  </a:txBody>
                  <a:tcPr/>
                </a:tc>
                <a:tc>
                  <a:txBody>
                    <a:bodyPr/>
                    <a:lstStyle/>
                    <a:p>
                      <a:r>
                        <a:rPr lang="en-US" dirty="0"/>
                        <a:t>Logical AND</a:t>
                      </a:r>
                    </a:p>
                  </a:txBody>
                  <a:tcPr/>
                </a:tc>
                <a:extLst>
                  <a:ext uri="{0D108BD9-81ED-4DB2-BD59-A6C34878D82A}">
                    <a16:rowId xmlns:a16="http://schemas.microsoft.com/office/drawing/2014/main" val="1575427723"/>
                  </a:ext>
                </a:extLst>
              </a:tr>
              <a:tr h="370840">
                <a:tc>
                  <a:txBody>
                    <a:bodyPr/>
                    <a:lstStyle/>
                    <a:p>
                      <a:r>
                        <a:rPr lang="en-US" dirty="0" err="1"/>
                        <a:t>GrB_EQ_</a:t>
                      </a:r>
                      <a:r>
                        <a:rPr lang="en-US" i="1" dirty="0" err="1"/>
                        <a:t>T</a:t>
                      </a:r>
                      <a:endParaRPr lang="en-US" i="1" dirty="0"/>
                    </a:p>
                  </a:txBody>
                  <a:tcPr/>
                </a:tc>
                <a:tc>
                  <a:txBody>
                    <a:bodyPr/>
                    <a:lstStyle/>
                    <a:p>
                      <a:r>
                        <a:rPr lang="en-US" i="1" dirty="0"/>
                        <a:t>T </a:t>
                      </a:r>
                      <a:r>
                        <a:rPr lang="en-US" i="0" dirty="0"/>
                        <a:t>x</a:t>
                      </a:r>
                      <a:r>
                        <a:rPr lang="en-US" i="1" dirty="0"/>
                        <a:t> T </a:t>
                      </a:r>
                      <a:r>
                        <a:rPr lang="en-US" i="0" dirty="0">
                          <a:sym typeface="Wingdings" pitchFamily="2" charset="2"/>
                        </a:rPr>
                        <a:t> bool</a:t>
                      </a:r>
                      <a:endParaRPr lang="en-US" i="0" dirty="0"/>
                    </a:p>
                  </a:txBody>
                  <a:tcPr/>
                </a:tc>
                <a:tc>
                  <a:txBody>
                    <a:bodyPr/>
                    <a:lstStyle/>
                    <a:p>
                      <a:r>
                        <a:rPr lang="en-US" dirty="0"/>
                        <a:t>f(</a:t>
                      </a:r>
                      <a:r>
                        <a:rPr lang="en-US" dirty="0" err="1"/>
                        <a:t>x,y</a:t>
                      </a:r>
                      <a:r>
                        <a:rPr lang="en-US" dirty="0"/>
                        <a:t>) = (x==y)</a:t>
                      </a:r>
                    </a:p>
                  </a:txBody>
                  <a:tcPr/>
                </a:tc>
                <a:tc>
                  <a:txBody>
                    <a:bodyPr/>
                    <a:lstStyle/>
                    <a:p>
                      <a:r>
                        <a:rPr lang="en-US" dirty="0"/>
                        <a:t>Equal</a:t>
                      </a:r>
                    </a:p>
                  </a:txBody>
                  <a:tcPr/>
                </a:tc>
                <a:extLst>
                  <a:ext uri="{0D108BD9-81ED-4DB2-BD59-A6C34878D82A}">
                    <a16:rowId xmlns:a16="http://schemas.microsoft.com/office/drawing/2014/main" val="14403392"/>
                  </a:ext>
                </a:extLst>
              </a:tr>
              <a:tr h="370840">
                <a:tc>
                  <a:txBody>
                    <a:bodyPr/>
                    <a:lstStyle/>
                    <a:p>
                      <a:r>
                        <a:rPr lang="en-US" dirty="0" err="1"/>
                        <a:t>GrB_MIN_</a:t>
                      </a:r>
                      <a:r>
                        <a:rPr lang="en-US" i="1" dirty="0" err="1"/>
                        <a:t>T</a:t>
                      </a:r>
                      <a:endParaRPr lang="en-US" i="1" dirty="0"/>
                    </a:p>
                  </a:txBody>
                  <a:tcPr/>
                </a:tc>
                <a:tc>
                  <a:txBody>
                    <a:bodyPr/>
                    <a:lstStyle/>
                    <a:p>
                      <a:r>
                        <a:rPr lang="en-US" i="1" dirty="0"/>
                        <a:t>T </a:t>
                      </a:r>
                      <a:r>
                        <a:rPr lang="en-US" i="0" dirty="0"/>
                        <a:t>x</a:t>
                      </a:r>
                      <a:r>
                        <a:rPr lang="en-US" i="1" dirty="0"/>
                        <a:t> T </a:t>
                      </a:r>
                      <a:r>
                        <a:rPr lang="en-US" i="0" dirty="0">
                          <a:sym typeface="Wingdings" pitchFamily="2" charset="2"/>
                        </a:rPr>
                        <a:t></a:t>
                      </a:r>
                      <a:r>
                        <a:rPr lang="en-US" i="1" dirty="0">
                          <a:sym typeface="Wingdings" pitchFamily="2" charset="2"/>
                        </a:rPr>
                        <a:t> T</a:t>
                      </a:r>
                      <a:endParaRPr lang="en-US" i="1" dirty="0"/>
                    </a:p>
                  </a:txBody>
                  <a:tcPr/>
                </a:tc>
                <a:tc>
                  <a:txBody>
                    <a:bodyPr/>
                    <a:lstStyle/>
                    <a:p>
                      <a:r>
                        <a:rPr lang="en-US" dirty="0"/>
                        <a:t>f(</a:t>
                      </a:r>
                      <a:r>
                        <a:rPr lang="en-US" dirty="0" err="1"/>
                        <a:t>x,y</a:t>
                      </a:r>
                      <a:r>
                        <a:rPr lang="en-US" dirty="0"/>
                        <a:t>) =(x&lt;y)?</a:t>
                      </a:r>
                      <a:r>
                        <a:rPr lang="en-US" dirty="0" err="1"/>
                        <a:t>x:y</a:t>
                      </a:r>
                      <a:endParaRPr lang="en-US" dirty="0"/>
                    </a:p>
                  </a:txBody>
                  <a:tcPr/>
                </a:tc>
                <a:tc>
                  <a:txBody>
                    <a:bodyPr/>
                    <a:lstStyle/>
                    <a:p>
                      <a:r>
                        <a:rPr lang="en-US" dirty="0"/>
                        <a:t>minimum</a:t>
                      </a:r>
                    </a:p>
                  </a:txBody>
                  <a:tcPr/>
                </a:tc>
                <a:extLst>
                  <a:ext uri="{0D108BD9-81ED-4DB2-BD59-A6C34878D82A}">
                    <a16:rowId xmlns:a16="http://schemas.microsoft.com/office/drawing/2014/main" val="1296302507"/>
                  </a:ext>
                </a:extLst>
              </a:tr>
              <a:tr h="370840">
                <a:tc>
                  <a:txBody>
                    <a:bodyPr/>
                    <a:lstStyle/>
                    <a:p>
                      <a:r>
                        <a:rPr lang="en-US" dirty="0" err="1"/>
                        <a:t>GrB_MAX_</a:t>
                      </a:r>
                      <a:r>
                        <a:rPr lang="en-US" i="1" dirty="0" err="1"/>
                        <a:t>T</a:t>
                      </a:r>
                      <a:endParaRPr lang="en-US" i="1" dirty="0"/>
                    </a:p>
                  </a:txBody>
                  <a:tcPr/>
                </a:tc>
                <a:tc>
                  <a:txBody>
                    <a:bodyPr/>
                    <a:lstStyle/>
                    <a:p>
                      <a:r>
                        <a:rPr lang="en-US" i="1" dirty="0"/>
                        <a:t>T </a:t>
                      </a:r>
                      <a:r>
                        <a:rPr lang="en-US" i="0" dirty="0"/>
                        <a:t>x</a:t>
                      </a:r>
                      <a:r>
                        <a:rPr lang="en-US" i="1" dirty="0"/>
                        <a:t> T </a:t>
                      </a:r>
                      <a:r>
                        <a:rPr lang="en-US" i="0" dirty="0">
                          <a:sym typeface="Wingdings" pitchFamily="2" charset="2"/>
                        </a:rPr>
                        <a:t></a:t>
                      </a:r>
                      <a:r>
                        <a:rPr lang="en-US" i="1" dirty="0">
                          <a:sym typeface="Wingdings" pitchFamily="2" charset="2"/>
                        </a:rPr>
                        <a:t> T</a:t>
                      </a:r>
                      <a:endParaRPr lang="en-US" i="1" dirty="0"/>
                    </a:p>
                  </a:txBody>
                  <a:tcPr/>
                </a:tc>
                <a:tc>
                  <a:txBody>
                    <a:bodyPr/>
                    <a:lstStyle/>
                    <a:p>
                      <a:r>
                        <a:rPr lang="en-US" dirty="0"/>
                        <a:t>f(</a:t>
                      </a:r>
                      <a:r>
                        <a:rPr lang="en-US" dirty="0" err="1"/>
                        <a:t>x,y</a:t>
                      </a:r>
                      <a:r>
                        <a:rPr lang="en-US" dirty="0"/>
                        <a:t>) =(x&gt;y)?</a:t>
                      </a:r>
                      <a:r>
                        <a:rPr lang="en-US" dirty="0" err="1"/>
                        <a:t>x:y</a:t>
                      </a:r>
                      <a:endParaRPr lang="en-US" dirty="0"/>
                    </a:p>
                  </a:txBody>
                  <a:tcPr/>
                </a:tc>
                <a:tc>
                  <a:txBody>
                    <a:bodyPr/>
                    <a:lstStyle/>
                    <a:p>
                      <a:r>
                        <a:rPr lang="en-US" dirty="0"/>
                        <a:t>maximum</a:t>
                      </a:r>
                    </a:p>
                  </a:txBody>
                  <a:tcPr/>
                </a:tc>
                <a:extLst>
                  <a:ext uri="{0D108BD9-81ED-4DB2-BD59-A6C34878D82A}">
                    <a16:rowId xmlns:a16="http://schemas.microsoft.com/office/drawing/2014/main" val="3721810012"/>
                  </a:ext>
                </a:extLst>
              </a:tr>
              <a:tr h="370840">
                <a:tc>
                  <a:txBody>
                    <a:bodyPr/>
                    <a:lstStyle/>
                    <a:p>
                      <a:r>
                        <a:rPr lang="en-US" dirty="0" err="1"/>
                        <a:t>GrB_PLUS_</a:t>
                      </a:r>
                      <a:r>
                        <a:rPr lang="en-US" i="1" dirty="0" err="1"/>
                        <a:t>T</a:t>
                      </a:r>
                      <a:endParaRPr lang="en-US" i="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T </a:t>
                      </a:r>
                      <a:r>
                        <a:rPr lang="en-US" i="0" dirty="0"/>
                        <a:t>x</a:t>
                      </a:r>
                      <a:r>
                        <a:rPr lang="en-US" i="1" dirty="0"/>
                        <a:t> T </a:t>
                      </a:r>
                      <a:r>
                        <a:rPr lang="en-US" i="0" dirty="0">
                          <a:sym typeface="Wingdings" pitchFamily="2" charset="2"/>
                        </a:rPr>
                        <a:t></a:t>
                      </a:r>
                      <a:r>
                        <a:rPr lang="en-US" i="1" dirty="0">
                          <a:sym typeface="Wingdings" pitchFamily="2" charset="2"/>
                        </a:rPr>
                        <a:t> T</a:t>
                      </a:r>
                      <a:endParaRPr lang="en-US" i="1" dirty="0"/>
                    </a:p>
                  </a:txBody>
                  <a:tcPr/>
                </a:tc>
                <a:tc>
                  <a:txBody>
                    <a:bodyPr/>
                    <a:lstStyle/>
                    <a:p>
                      <a:r>
                        <a:rPr lang="en-US" dirty="0"/>
                        <a:t>f(</a:t>
                      </a:r>
                      <a:r>
                        <a:rPr lang="en-US" dirty="0" err="1"/>
                        <a:t>x,y</a:t>
                      </a:r>
                      <a:r>
                        <a:rPr lang="en-US" dirty="0"/>
                        <a:t>) = x + y</a:t>
                      </a:r>
                    </a:p>
                  </a:txBody>
                  <a:tcPr/>
                </a:tc>
                <a:tc>
                  <a:txBody>
                    <a:bodyPr/>
                    <a:lstStyle/>
                    <a:p>
                      <a:r>
                        <a:rPr lang="en-US" dirty="0"/>
                        <a:t>addition</a:t>
                      </a:r>
                    </a:p>
                  </a:txBody>
                  <a:tcPr/>
                </a:tc>
                <a:extLst>
                  <a:ext uri="{0D108BD9-81ED-4DB2-BD59-A6C34878D82A}">
                    <a16:rowId xmlns:a16="http://schemas.microsoft.com/office/drawing/2014/main" val="2233658473"/>
                  </a:ext>
                </a:extLst>
              </a:tr>
              <a:tr h="370840">
                <a:tc>
                  <a:txBody>
                    <a:bodyPr/>
                    <a:lstStyle/>
                    <a:p>
                      <a:r>
                        <a:rPr lang="en-US" dirty="0" err="1"/>
                        <a:t>GrB_TIMES_</a:t>
                      </a:r>
                      <a:r>
                        <a:rPr lang="en-US" i="1" dirty="0" err="1"/>
                        <a:t>T</a:t>
                      </a:r>
                      <a:endParaRPr lang="en-US" i="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T </a:t>
                      </a:r>
                      <a:r>
                        <a:rPr lang="en-US" i="0" dirty="0"/>
                        <a:t>x</a:t>
                      </a:r>
                      <a:r>
                        <a:rPr lang="en-US" i="1" dirty="0"/>
                        <a:t> T </a:t>
                      </a:r>
                      <a:r>
                        <a:rPr lang="en-US" i="0" dirty="0">
                          <a:sym typeface="Wingdings" pitchFamily="2" charset="2"/>
                        </a:rPr>
                        <a:t></a:t>
                      </a:r>
                      <a:r>
                        <a:rPr lang="en-US" i="1" dirty="0">
                          <a:sym typeface="Wingdings" pitchFamily="2" charset="2"/>
                        </a:rPr>
                        <a:t> T</a:t>
                      </a:r>
                      <a:endParaRPr lang="en-US" i="1" dirty="0"/>
                    </a:p>
                  </a:txBody>
                  <a:tcPr/>
                </a:tc>
                <a:tc>
                  <a:txBody>
                    <a:bodyPr/>
                    <a:lstStyle/>
                    <a:p>
                      <a:r>
                        <a:rPr lang="en-US" dirty="0"/>
                        <a:t>f(</a:t>
                      </a:r>
                      <a:r>
                        <a:rPr lang="en-US" dirty="0" err="1"/>
                        <a:t>x,y</a:t>
                      </a:r>
                      <a:r>
                        <a:rPr lang="en-US" dirty="0"/>
                        <a:t>) = x * y</a:t>
                      </a:r>
                    </a:p>
                  </a:txBody>
                  <a:tcPr/>
                </a:tc>
                <a:tc>
                  <a:txBody>
                    <a:bodyPr/>
                    <a:lstStyle/>
                    <a:p>
                      <a:r>
                        <a:rPr lang="en-US" dirty="0"/>
                        <a:t>multiplication</a:t>
                      </a:r>
                    </a:p>
                  </a:txBody>
                  <a:tcPr/>
                </a:tc>
                <a:extLst>
                  <a:ext uri="{0D108BD9-81ED-4DB2-BD59-A6C34878D82A}">
                    <a16:rowId xmlns:a16="http://schemas.microsoft.com/office/drawing/2014/main" val="3167898446"/>
                  </a:ext>
                </a:extLst>
              </a:tr>
              <a:tr h="370840">
                <a:tc>
                  <a:txBody>
                    <a:bodyPr/>
                    <a:lstStyle/>
                    <a:p>
                      <a:r>
                        <a:rPr lang="en-US" dirty="0" err="1"/>
                        <a:t>GrB_FIRST_</a:t>
                      </a:r>
                      <a:r>
                        <a:rPr lang="en-US" i="1" dirty="0" err="1"/>
                        <a:t>T</a:t>
                      </a:r>
                      <a:endParaRPr lang="en-US" i="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T </a:t>
                      </a:r>
                      <a:r>
                        <a:rPr lang="en-US" i="0" dirty="0"/>
                        <a:t>x</a:t>
                      </a:r>
                      <a:r>
                        <a:rPr lang="en-US" i="1" dirty="0"/>
                        <a:t> T </a:t>
                      </a:r>
                      <a:r>
                        <a:rPr lang="en-US" i="0" dirty="0">
                          <a:sym typeface="Wingdings" pitchFamily="2" charset="2"/>
                        </a:rPr>
                        <a:t></a:t>
                      </a:r>
                      <a:r>
                        <a:rPr lang="en-US" i="1" dirty="0">
                          <a:sym typeface="Wingdings" pitchFamily="2" charset="2"/>
                        </a:rPr>
                        <a:t> T</a:t>
                      </a:r>
                      <a:endParaRPr lang="en-US" i="1" dirty="0"/>
                    </a:p>
                  </a:txBody>
                  <a:tcPr/>
                </a:tc>
                <a:tc>
                  <a:txBody>
                    <a:bodyPr/>
                    <a:lstStyle/>
                    <a:p>
                      <a:r>
                        <a:rPr lang="en-US" dirty="0"/>
                        <a:t>f(</a:t>
                      </a:r>
                      <a:r>
                        <a:rPr lang="en-US" dirty="0" err="1"/>
                        <a:t>x,y</a:t>
                      </a:r>
                      <a:r>
                        <a:rPr lang="en-US" dirty="0"/>
                        <a:t>)  = x</a:t>
                      </a:r>
                    </a:p>
                  </a:txBody>
                  <a:tcPr/>
                </a:tc>
                <a:tc>
                  <a:txBody>
                    <a:bodyPr/>
                    <a:lstStyle/>
                    <a:p>
                      <a:r>
                        <a:rPr lang="en-US" dirty="0"/>
                        <a:t>First argument</a:t>
                      </a:r>
                    </a:p>
                  </a:txBody>
                  <a:tcPr/>
                </a:tc>
                <a:extLst>
                  <a:ext uri="{0D108BD9-81ED-4DB2-BD59-A6C34878D82A}">
                    <a16:rowId xmlns:a16="http://schemas.microsoft.com/office/drawing/2014/main" val="3179737516"/>
                  </a:ext>
                </a:extLst>
              </a:tr>
              <a:tr h="347333">
                <a:tc>
                  <a:txBody>
                    <a:bodyPr/>
                    <a:lstStyle/>
                    <a:p>
                      <a:r>
                        <a:rPr lang="en-US" dirty="0" err="1"/>
                        <a:t>GrB_SECOND_</a:t>
                      </a:r>
                      <a:r>
                        <a:rPr lang="en-US" i="1" dirty="0" err="1"/>
                        <a:t>T</a:t>
                      </a:r>
                      <a:endParaRPr lang="en-US" i="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T </a:t>
                      </a:r>
                      <a:r>
                        <a:rPr lang="en-US" i="0" dirty="0"/>
                        <a:t>x </a:t>
                      </a:r>
                      <a:r>
                        <a:rPr lang="en-US" i="1" dirty="0"/>
                        <a:t>T </a:t>
                      </a:r>
                      <a:r>
                        <a:rPr lang="en-US" i="0" dirty="0">
                          <a:sym typeface="Wingdings" pitchFamily="2" charset="2"/>
                        </a:rPr>
                        <a:t></a:t>
                      </a:r>
                      <a:r>
                        <a:rPr lang="en-US" i="1" dirty="0">
                          <a:sym typeface="Wingdings" pitchFamily="2" charset="2"/>
                        </a:rPr>
                        <a:t> T</a:t>
                      </a:r>
                      <a:endParaRPr lang="en-US" i="1" dirty="0"/>
                    </a:p>
                  </a:txBody>
                  <a:tcPr/>
                </a:tc>
                <a:tc>
                  <a:txBody>
                    <a:bodyPr/>
                    <a:lstStyle/>
                    <a:p>
                      <a:r>
                        <a:rPr lang="en-US" dirty="0"/>
                        <a:t>f(</a:t>
                      </a:r>
                      <a:r>
                        <a:rPr lang="en-US" dirty="0" err="1"/>
                        <a:t>x,y</a:t>
                      </a:r>
                      <a:r>
                        <a:rPr lang="en-US" dirty="0"/>
                        <a:t>)  = y</a:t>
                      </a:r>
                    </a:p>
                  </a:txBody>
                  <a:tcPr/>
                </a:tc>
                <a:tc>
                  <a:txBody>
                    <a:bodyPr/>
                    <a:lstStyle/>
                    <a:p>
                      <a:r>
                        <a:rPr lang="en-US" dirty="0"/>
                        <a:t>Second argument</a:t>
                      </a:r>
                    </a:p>
                  </a:txBody>
                  <a:tcPr/>
                </a:tc>
                <a:extLst>
                  <a:ext uri="{0D108BD9-81ED-4DB2-BD59-A6C34878D82A}">
                    <a16:rowId xmlns:a16="http://schemas.microsoft.com/office/drawing/2014/main" val="3966791787"/>
                  </a:ext>
                </a:extLst>
              </a:tr>
            </a:tbl>
          </a:graphicData>
        </a:graphic>
      </p:graphicFrame>
      <p:sp>
        <p:nvSpPr>
          <p:cNvPr id="6" name="TextBox 5">
            <a:extLst>
              <a:ext uri="{FF2B5EF4-FFF2-40B4-BE49-F238E27FC236}">
                <a16:creationId xmlns:a16="http://schemas.microsoft.com/office/drawing/2014/main" id="{614E817B-52E2-D041-9493-99CC05D55E9C}"/>
              </a:ext>
            </a:extLst>
          </p:cNvPr>
          <p:cNvSpPr txBox="1"/>
          <p:nvPr/>
        </p:nvSpPr>
        <p:spPr>
          <a:xfrm>
            <a:off x="245702" y="5503025"/>
            <a:ext cx="8711306" cy="646331"/>
          </a:xfrm>
          <a:prstGeom prst="rect">
            <a:avLst/>
          </a:prstGeom>
          <a:noFill/>
        </p:spPr>
        <p:txBody>
          <a:bodyPr wrap="square" rtlCol="0">
            <a:spAutoFit/>
          </a:bodyPr>
          <a:lstStyle/>
          <a:p>
            <a:r>
              <a:rPr lang="en-US" dirty="0"/>
              <a:t>Where </a:t>
            </a:r>
            <a:r>
              <a:rPr lang="en-US" i="1" dirty="0"/>
              <a:t>T</a:t>
            </a:r>
            <a:r>
              <a:rPr lang="en-US" dirty="0"/>
              <a:t> is a suffix indicating type and includes </a:t>
            </a:r>
            <a:r>
              <a:rPr lang="en-US" sz="1600" b="1" dirty="0">
                <a:latin typeface="Courier New" panose="02070309020205020404" pitchFamily="49" charset="0"/>
                <a:cs typeface="Courier New" panose="02070309020205020404" pitchFamily="49" charset="0"/>
              </a:rPr>
              <a:t>FP32</a:t>
            </a:r>
            <a:r>
              <a:rPr lang="en-US" sz="1600" dirty="0"/>
              <a:t>, </a:t>
            </a:r>
            <a:r>
              <a:rPr lang="en-US" sz="1600" b="1" dirty="0">
                <a:latin typeface="Courier New" panose="02070309020205020404" pitchFamily="49" charset="0"/>
                <a:cs typeface="Courier New" panose="02070309020205020404" pitchFamily="49" charset="0"/>
              </a:rPr>
              <a:t>FP64</a:t>
            </a:r>
            <a:r>
              <a:rPr lang="en-US" sz="1600" dirty="0"/>
              <a:t>, </a:t>
            </a:r>
            <a:r>
              <a:rPr lang="en-US" sz="1600" b="1" dirty="0">
                <a:latin typeface="Courier New" panose="02070309020205020404" pitchFamily="49" charset="0"/>
                <a:cs typeface="Courier New" panose="02070309020205020404" pitchFamily="49" charset="0"/>
              </a:rPr>
              <a:t>INT32</a:t>
            </a:r>
            <a:r>
              <a:rPr lang="en-US" sz="1600" dirty="0"/>
              <a:t>, </a:t>
            </a:r>
            <a:r>
              <a:rPr lang="en-US" sz="1600" b="1" dirty="0">
                <a:latin typeface="Courier New" panose="02070309020205020404" pitchFamily="49" charset="0"/>
                <a:cs typeface="Courier New" panose="02070309020205020404" pitchFamily="49" charset="0"/>
              </a:rPr>
              <a:t>UINT32</a:t>
            </a:r>
            <a:r>
              <a:rPr lang="en-US" sz="1600" dirty="0"/>
              <a:t>, </a:t>
            </a:r>
            <a:r>
              <a:rPr lang="en-US" sz="1600" b="1" dirty="0">
                <a:latin typeface="Courier New" panose="02070309020205020404" pitchFamily="49" charset="0"/>
                <a:cs typeface="Courier New" panose="02070309020205020404" pitchFamily="49" charset="0"/>
              </a:rPr>
              <a:t>BOOL</a:t>
            </a:r>
          </a:p>
          <a:p>
            <a:r>
              <a:rPr lang="en-US" dirty="0"/>
              <a:t>	Note: </a:t>
            </a:r>
            <a:r>
              <a:rPr lang="en-US" b="1" dirty="0" err="1">
                <a:latin typeface="Courier New" panose="02070309020205020404" pitchFamily="49" charset="0"/>
                <a:cs typeface="Courier New" panose="02070309020205020404" pitchFamily="49" charset="0"/>
              </a:rPr>
              <a:t>GrB_FIRST</a:t>
            </a:r>
            <a:r>
              <a:rPr lang="en-US" dirty="0"/>
              <a:t> and </a:t>
            </a:r>
            <a:r>
              <a:rPr lang="en-US" b="1" dirty="0" err="1">
                <a:latin typeface="Courier New" panose="02070309020205020404" pitchFamily="49" charset="0"/>
                <a:cs typeface="Courier New" panose="02070309020205020404" pitchFamily="49" charset="0"/>
              </a:rPr>
              <a:t>GrB_SECOND</a:t>
            </a:r>
            <a:r>
              <a:rPr lang="en-US" dirty="0"/>
              <a:t> are not commutative operators</a:t>
            </a:r>
          </a:p>
        </p:txBody>
      </p:sp>
      <p:sp>
        <p:nvSpPr>
          <p:cNvPr id="7" name="TextBox 6">
            <a:extLst>
              <a:ext uri="{FF2B5EF4-FFF2-40B4-BE49-F238E27FC236}">
                <a16:creationId xmlns:a16="http://schemas.microsoft.com/office/drawing/2014/main" id="{E2111C99-37EF-5845-8D8E-1460CA981695}"/>
              </a:ext>
            </a:extLst>
          </p:cNvPr>
          <p:cNvSpPr txBox="1"/>
          <p:nvPr/>
        </p:nvSpPr>
        <p:spPr>
          <a:xfrm>
            <a:off x="245702" y="6182281"/>
            <a:ext cx="8395566" cy="369332"/>
          </a:xfrm>
          <a:prstGeom prst="rect">
            <a:avLst/>
          </a:prstGeom>
          <a:noFill/>
        </p:spPr>
        <p:txBody>
          <a:bodyPr wrap="square" rtlCol="0">
            <a:spAutoFit/>
          </a:bodyPr>
          <a:lstStyle/>
          <a:p>
            <a:r>
              <a:rPr lang="en-US" dirty="0"/>
              <a:t>This is a subset of the defined types and operators.  See table 2.3 for the full list.</a:t>
            </a:r>
          </a:p>
        </p:txBody>
      </p:sp>
    </p:spTree>
    <p:extLst>
      <p:ext uri="{BB962C8B-B14F-4D97-AF65-F5344CB8AC3E}">
        <p14:creationId xmlns:p14="http://schemas.microsoft.com/office/powerpoint/2010/main" val="610746593"/>
      </p:ext>
    </p:extLst>
  </p:cSld>
  <p:clrMapOvr>
    <a:masterClrMapping/>
  </p:clrMapOvr>
  <p:transition>
    <p:fade/>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GraphBLAS Operations </a:t>
            </a:r>
            <a:r>
              <a:rPr lang="en-US" sz="1800" dirty="0"/>
              <a:t>(a subset from the Math Spec*)</a:t>
            </a:r>
          </a:p>
        </p:txBody>
      </p:sp>
      <p:sp>
        <p:nvSpPr>
          <p:cNvPr id="4" name="Slide Number Placeholder 3"/>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171</a:t>
            </a:fld>
            <a:endParaRPr lang="en-US" dirty="0">
              <a:solidFill>
                <a:srgbClr val="000000"/>
              </a:solidFill>
              <a:ea typeface="ＭＳ Ｐゴシック" pitchFamily="34" charset="-128"/>
            </a:endParaRPr>
          </a:p>
        </p:txBody>
      </p:sp>
      <p:sp>
        <p:nvSpPr>
          <p:cNvPr id="5" name="TextBox 4">
            <a:extLst>
              <a:ext uri="{FF2B5EF4-FFF2-40B4-BE49-F238E27FC236}">
                <a16:creationId xmlns:a16="http://schemas.microsoft.com/office/drawing/2014/main" id="{5A3AF0DB-3E47-9A48-BF22-D8A17EBEB228}"/>
              </a:ext>
            </a:extLst>
          </p:cNvPr>
          <p:cNvSpPr txBox="1"/>
          <p:nvPr/>
        </p:nvSpPr>
        <p:spPr>
          <a:xfrm>
            <a:off x="166688" y="6358135"/>
            <a:ext cx="8561387" cy="307777"/>
          </a:xfrm>
          <a:prstGeom prst="rect">
            <a:avLst/>
          </a:prstGeom>
          <a:noFill/>
        </p:spPr>
        <p:txBody>
          <a:bodyPr wrap="square" rtlCol="0">
            <a:spAutoFit/>
          </a:bodyPr>
          <a:lstStyle/>
          <a:p>
            <a:r>
              <a:rPr lang="en-US" sz="1400" dirty="0"/>
              <a:t>* Mathematical foundations of the </a:t>
            </a:r>
            <a:r>
              <a:rPr lang="en-US" sz="1400" dirty="0" err="1"/>
              <a:t>GraphBLAS</a:t>
            </a:r>
            <a:r>
              <a:rPr lang="en-US" sz="1400" dirty="0"/>
              <a:t>, Kepner et. al. HPEC’2016</a:t>
            </a:r>
          </a:p>
        </p:txBody>
      </p:sp>
      <p:graphicFrame>
        <p:nvGraphicFramePr>
          <p:cNvPr id="6" name="Table 6">
            <a:extLst>
              <a:ext uri="{FF2B5EF4-FFF2-40B4-BE49-F238E27FC236}">
                <a16:creationId xmlns:a16="http://schemas.microsoft.com/office/drawing/2014/main" id="{ADD47D6A-7DBA-1E4F-836A-B2E98F7054DA}"/>
              </a:ext>
            </a:extLst>
          </p:cNvPr>
          <p:cNvGraphicFramePr>
            <a:graphicFrameLocks noGrp="1"/>
          </p:cNvGraphicFramePr>
          <p:nvPr/>
        </p:nvGraphicFramePr>
        <p:xfrm>
          <a:off x="152400" y="1018540"/>
          <a:ext cx="8824912" cy="4820920"/>
        </p:xfrm>
        <a:graphic>
          <a:graphicData uri="http://schemas.openxmlformats.org/drawingml/2006/table">
            <a:tbl>
              <a:tblPr firstRow="1" bandRow="1">
                <a:tableStyleId>{5940675A-B579-460E-94D1-54222C63F5DA}</a:tableStyleId>
              </a:tblPr>
              <a:tblGrid>
                <a:gridCol w="1352397">
                  <a:extLst>
                    <a:ext uri="{9D8B030D-6E8A-4147-A177-3AD203B41FA5}">
                      <a16:colId xmlns:a16="http://schemas.microsoft.com/office/drawing/2014/main" val="1050946330"/>
                    </a:ext>
                  </a:extLst>
                </a:gridCol>
                <a:gridCol w="1655915">
                  <a:extLst>
                    <a:ext uri="{9D8B030D-6E8A-4147-A177-3AD203B41FA5}">
                      <a16:colId xmlns:a16="http://schemas.microsoft.com/office/drawing/2014/main" val="712031196"/>
                    </a:ext>
                  </a:extLst>
                </a:gridCol>
                <a:gridCol w="5816600">
                  <a:extLst>
                    <a:ext uri="{9D8B030D-6E8A-4147-A177-3AD203B41FA5}">
                      <a16:colId xmlns:a16="http://schemas.microsoft.com/office/drawing/2014/main" val="702449658"/>
                    </a:ext>
                  </a:extLst>
                </a:gridCol>
              </a:tblGrid>
              <a:tr h="370840">
                <a:tc>
                  <a:txBody>
                    <a:bodyPr/>
                    <a:lstStyle/>
                    <a:p>
                      <a:pPr algn="ctr"/>
                      <a:r>
                        <a:rPr lang="en-US" dirty="0"/>
                        <a:t>Name</a:t>
                      </a:r>
                    </a:p>
                  </a:txBody>
                  <a:tcPr>
                    <a:solidFill>
                      <a:srgbClr val="FFE8D5"/>
                    </a:solidFill>
                  </a:tcPr>
                </a:tc>
                <a:tc>
                  <a:txBody>
                    <a:bodyPr/>
                    <a:lstStyle/>
                    <a:p>
                      <a:pPr algn="ctr"/>
                      <a:r>
                        <a:rPr lang="en-US" dirty="0"/>
                        <a:t>Math</a:t>
                      </a:r>
                    </a:p>
                  </a:txBody>
                  <a:tcPr>
                    <a:solidFill>
                      <a:srgbClr val="FFE8D5"/>
                    </a:solidFill>
                  </a:tcPr>
                </a:tc>
                <a:tc>
                  <a:txBody>
                    <a:bodyPr/>
                    <a:lstStyle/>
                    <a:p>
                      <a:pPr algn="ctr"/>
                      <a:r>
                        <a:rPr lang="en-US" dirty="0" err="1"/>
                        <a:t>pygraphblas</a:t>
                      </a:r>
                      <a:r>
                        <a:rPr lang="en-US" dirty="0"/>
                        <a:t> examples (</a:t>
                      </a:r>
                      <a:r>
                        <a:rPr lang="en-US" sz="1400" b="1" i="0" u="none" strike="noStrike" kern="1200" dirty="0">
                          <a:solidFill>
                            <a:schemeClr val="tx1"/>
                          </a:solidFill>
                          <a:effectLst/>
                          <a:latin typeface="Courier" pitchFamily="2" charset="0"/>
                          <a:ea typeface="+mn-ea"/>
                          <a:cs typeface="+mn-cs"/>
                        </a:rPr>
                        <a:t>import </a:t>
                      </a:r>
                      <a:r>
                        <a:rPr lang="en-US" sz="1400" b="1" i="0" u="none" strike="noStrike" kern="1200" dirty="0" err="1">
                          <a:solidFill>
                            <a:schemeClr val="tx1"/>
                          </a:solidFill>
                          <a:effectLst/>
                          <a:latin typeface="Courier" pitchFamily="2" charset="0"/>
                          <a:ea typeface="+mn-ea"/>
                          <a:cs typeface="+mn-cs"/>
                        </a:rPr>
                        <a:t>pygraphblas</a:t>
                      </a:r>
                      <a:r>
                        <a:rPr lang="en-US" sz="1400" b="1" i="0" u="none" strike="noStrike" kern="1200" dirty="0">
                          <a:solidFill>
                            <a:schemeClr val="tx1"/>
                          </a:solidFill>
                          <a:effectLst/>
                          <a:latin typeface="Courier" pitchFamily="2" charset="0"/>
                          <a:ea typeface="+mn-ea"/>
                          <a:cs typeface="+mn-cs"/>
                        </a:rPr>
                        <a:t> as </a:t>
                      </a:r>
                      <a:r>
                        <a:rPr lang="en-US" sz="1400" b="1" i="0" u="none" strike="noStrike" kern="1200" dirty="0" err="1">
                          <a:solidFill>
                            <a:schemeClr val="tx1"/>
                          </a:solidFill>
                          <a:effectLst/>
                          <a:latin typeface="Courier" pitchFamily="2" charset="0"/>
                          <a:ea typeface="+mn-ea"/>
                          <a:cs typeface="+mn-cs"/>
                        </a:rPr>
                        <a:t>grb</a:t>
                      </a:r>
                      <a:r>
                        <a:rPr lang="en-US" dirty="0"/>
                        <a:t>)</a:t>
                      </a:r>
                    </a:p>
                  </a:txBody>
                  <a:tcPr>
                    <a:solidFill>
                      <a:srgbClr val="FFE8D5"/>
                    </a:solidFill>
                  </a:tcPr>
                </a:tc>
                <a:extLst>
                  <a:ext uri="{0D108BD9-81ED-4DB2-BD59-A6C34878D82A}">
                    <a16:rowId xmlns:a16="http://schemas.microsoft.com/office/drawing/2014/main" val="451765608"/>
                  </a:ext>
                </a:extLst>
              </a:tr>
              <a:tr h="370840">
                <a:tc>
                  <a:txBody>
                    <a:bodyPr/>
                    <a:lstStyle/>
                    <a:p>
                      <a:r>
                        <a:rPr lang="en-US" dirty="0" err="1"/>
                        <a:t>mxm</a:t>
                      </a:r>
                      <a:endParaRPr lang="en-US" dirty="0"/>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C ⊙= A ⊕.⊗ B</a:t>
                      </a:r>
                    </a:p>
                  </a:txBody>
                  <a:tcPr/>
                </a:tc>
                <a:tc>
                  <a:txBody>
                    <a:bodyPr/>
                    <a:lstStyle/>
                    <a:p>
                      <a:r>
                        <a:rPr lang="en-US" sz="1400" b="1" i="0" u="none" strike="noStrike" kern="1200" dirty="0" err="1">
                          <a:solidFill>
                            <a:schemeClr val="tx1"/>
                          </a:solidFill>
                          <a:effectLst/>
                          <a:latin typeface="Courier" pitchFamily="2" charset="0"/>
                          <a:ea typeface="+mn-ea"/>
                          <a:cs typeface="+mn-cs"/>
                        </a:rPr>
                        <a:t>mxm</a:t>
                      </a:r>
                      <a:r>
                        <a:rPr lang="en-US" sz="1400" b="1" i="0" u="none" strike="noStrike" kern="1200" dirty="0">
                          <a:solidFill>
                            <a:schemeClr val="tx1"/>
                          </a:solidFill>
                          <a:effectLst/>
                          <a:latin typeface="Courier" pitchFamily="2" charset="0"/>
                          <a:ea typeface="+mn-ea"/>
                          <a:cs typeface="+mn-cs"/>
                        </a:rPr>
                        <a:t>(self, other, cast=None, out=None, semiring=None,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endParaRPr lang="en-US" sz="1400" b="1" i="0" dirty="0">
                        <a:latin typeface="Courier" pitchFamily="2" charset="0"/>
                      </a:endParaRPr>
                    </a:p>
                  </a:txBody>
                  <a:tcPr/>
                </a:tc>
                <a:extLst>
                  <a:ext uri="{0D108BD9-81ED-4DB2-BD59-A6C34878D82A}">
                    <a16:rowId xmlns:a16="http://schemas.microsoft.com/office/drawing/2014/main" val="1574523453"/>
                  </a:ext>
                </a:extLst>
              </a:tr>
              <a:tr h="370840">
                <a:tc>
                  <a:txBody>
                    <a:bodyPr/>
                    <a:lstStyle/>
                    <a:p>
                      <a:r>
                        <a:rPr lang="en-US" dirty="0"/>
                        <a:t>mxv</a:t>
                      </a:r>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 ⊙= A ⊕.⊗ v</a:t>
                      </a:r>
                    </a:p>
                  </a:txBody>
                  <a:tcPr/>
                </a:tc>
                <a:tc>
                  <a:txBody>
                    <a:bodyPr/>
                    <a:lstStyle/>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mxv(self, other, cast=None, out=None, semiring=None,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004527356"/>
                  </a:ext>
                </a:extLst>
              </a:tr>
              <a:tr h="370840">
                <a:tc>
                  <a:txBody>
                    <a:bodyPr/>
                    <a:lstStyle/>
                    <a:p>
                      <a:r>
                        <a:rPr lang="en-US" dirty="0" err="1"/>
                        <a:t>vxm</a:t>
                      </a:r>
                      <a:endParaRPr lang="en-US" dirty="0"/>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t>w</a:t>
                      </a:r>
                      <a:r>
                        <a:rPr lang="en-US" sz="1400" baseline="30000" dirty="0" err="1"/>
                        <a:t>T</a:t>
                      </a:r>
                      <a:r>
                        <a:rPr lang="en-US" sz="1400" dirty="0"/>
                        <a:t> ⊙= </a:t>
                      </a:r>
                      <a:r>
                        <a:rPr lang="en-US" sz="1400" dirty="0" err="1"/>
                        <a:t>v</a:t>
                      </a:r>
                      <a:r>
                        <a:rPr lang="en-US" sz="1400" baseline="30000" dirty="0" err="1"/>
                        <a:t>T</a:t>
                      </a:r>
                      <a:r>
                        <a:rPr lang="en-US" sz="1400" dirty="0"/>
                        <a:t> ⊕.⊗ A</a:t>
                      </a:r>
                    </a:p>
                  </a:txBody>
                  <a:tcPr/>
                </a:tc>
                <a:tc>
                  <a:txBody>
                    <a:bodyPr/>
                    <a:lstStyle/>
                    <a:p>
                      <a:pPr marL="0" algn="l" defTabSz="914400" rtl="0" eaLnBrk="1" latinLnBrk="0" hangingPunct="1"/>
                      <a:r>
                        <a:rPr lang="en-US" sz="1400" b="1" i="0" u="none" strike="noStrike" kern="1200" dirty="0" err="1">
                          <a:solidFill>
                            <a:schemeClr val="tx1"/>
                          </a:solidFill>
                          <a:effectLst/>
                          <a:latin typeface="Courier" pitchFamily="2" charset="0"/>
                          <a:ea typeface="+mn-ea"/>
                          <a:cs typeface="+mn-cs"/>
                        </a:rPr>
                        <a:t>vxm</a:t>
                      </a:r>
                      <a:r>
                        <a:rPr lang="en-US" sz="1400" b="1" i="0" u="none" strike="noStrike" kern="1200" dirty="0">
                          <a:solidFill>
                            <a:schemeClr val="tx1"/>
                          </a:solidFill>
                          <a:effectLst/>
                          <a:latin typeface="Courier" pitchFamily="2" charset="0"/>
                          <a:ea typeface="+mn-ea"/>
                          <a:cs typeface="+mn-cs"/>
                        </a:rPr>
                        <a:t>(self, other, cast=None, out=None, semiring=None,</a:t>
                      </a:r>
                    </a:p>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52739563"/>
                  </a:ext>
                </a:extLst>
              </a:tr>
              <a:tr h="370840">
                <a:tc>
                  <a:txBody>
                    <a:bodyPr/>
                    <a:lstStyle/>
                    <a:p>
                      <a:r>
                        <a:rPr lang="en-US" dirty="0" err="1"/>
                        <a:t>eWiseMult</a:t>
                      </a:r>
                      <a:endParaRPr lang="en-US" dirty="0"/>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 ⊙= A ⊗ B</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 ⊙= u ⊗ v</a:t>
                      </a:r>
                    </a:p>
                  </a:txBody>
                  <a:tcPr/>
                </a:tc>
                <a:tc>
                  <a:txBody>
                    <a:bodyPr/>
                    <a:lstStyle/>
                    <a:p>
                      <a:r>
                        <a:rPr lang="en-US" sz="1400" b="1" i="0" u="none" strike="noStrike" kern="1200" dirty="0" err="1">
                          <a:solidFill>
                            <a:schemeClr val="tx1"/>
                          </a:solidFill>
                          <a:effectLst/>
                          <a:latin typeface="Courier" pitchFamily="2" charset="0"/>
                          <a:ea typeface="+mn-ea"/>
                          <a:cs typeface="+mn-cs"/>
                        </a:rPr>
                        <a:t>emult</a:t>
                      </a:r>
                      <a:r>
                        <a:rPr lang="en-US" sz="1400" b="1" i="0" u="none" strike="noStrike" kern="1200" dirty="0">
                          <a:solidFill>
                            <a:schemeClr val="tx1"/>
                          </a:solidFill>
                          <a:effectLst/>
                          <a:latin typeface="Courier" pitchFamily="2" charset="0"/>
                          <a:ea typeface="+mn-ea"/>
                          <a:cs typeface="+mn-cs"/>
                        </a:rPr>
                        <a:t>(self, other, </a:t>
                      </a:r>
                      <a:r>
                        <a:rPr lang="en-US" sz="1400" b="1" i="0" u="none" strike="noStrike" kern="1200" dirty="0" err="1">
                          <a:solidFill>
                            <a:schemeClr val="tx1"/>
                          </a:solidFill>
                          <a:effectLst/>
                          <a:latin typeface="Courier" pitchFamily="2" charset="0"/>
                          <a:ea typeface="+mn-ea"/>
                          <a:cs typeface="+mn-cs"/>
                        </a:rPr>
                        <a:t>mult_op</a:t>
                      </a:r>
                      <a:r>
                        <a:rPr lang="en-US" sz="1400" b="1" i="0" u="none" strike="noStrike" kern="1200" dirty="0">
                          <a:solidFill>
                            <a:schemeClr val="tx1"/>
                          </a:solidFill>
                          <a:effectLst/>
                          <a:latin typeface="Courier" pitchFamily="2" charset="0"/>
                          <a:ea typeface="+mn-ea"/>
                          <a:cs typeface="+mn-cs"/>
                        </a:rPr>
                        <a:t>=None, cast=None,</a:t>
                      </a:r>
                    </a:p>
                    <a:p>
                      <a:r>
                        <a:rPr lang="en-US" sz="1400" b="1" i="0" u="none" strike="noStrike" kern="1200" dirty="0">
                          <a:solidFill>
                            <a:schemeClr val="tx1"/>
                          </a:solidFill>
                          <a:effectLst/>
                          <a:latin typeface="Courier" pitchFamily="2" charset="0"/>
                          <a:ea typeface="+mn-ea"/>
                          <a:cs typeface="+mn-cs"/>
                        </a:rPr>
                        <a:t>      out=None,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r>
                        <a:rPr lang="en-US" sz="1800" b="1" i="0" u="none" strike="noStrike" kern="1200" dirty="0">
                          <a:solidFill>
                            <a:schemeClr val="tx1"/>
                          </a:solidFill>
                          <a:effectLst/>
                          <a:latin typeface="+mn-lt"/>
                          <a:ea typeface="+mn-ea"/>
                          <a:cs typeface="+mn-cs"/>
                        </a:rPr>
                        <a:t>)</a:t>
                      </a:r>
                    </a:p>
                    <a:p>
                      <a:pPr marL="0" algn="l" defTabSz="914400" rtl="0" eaLnBrk="1" latinLnBrk="0" hangingPunct="1"/>
                      <a:endParaRPr lang="en-US" sz="1400" b="1" i="0" u="none" strike="noStrike" kern="1200" dirty="0">
                        <a:solidFill>
                          <a:schemeClr val="tx1"/>
                        </a:solidFill>
                        <a:effectLst/>
                        <a:latin typeface="Courier" pitchFamily="2" charset="0"/>
                        <a:ea typeface="+mn-ea"/>
                        <a:cs typeface="+mn-cs"/>
                      </a:endParaRPr>
                    </a:p>
                    <a:p>
                      <a:pPr marL="0" algn="l" defTabSz="914400" rtl="0" eaLnBrk="1" latinLnBrk="0" hangingPunct="1"/>
                      <a:r>
                        <a:rPr lang="en-US" sz="1400" b="1" i="0" u="none" strike="noStrike" kern="1200" dirty="0" err="1">
                          <a:solidFill>
                            <a:schemeClr val="tx1"/>
                          </a:solidFill>
                          <a:effectLst/>
                          <a:latin typeface="Courier" pitchFamily="2" charset="0"/>
                          <a:ea typeface="+mn-ea"/>
                          <a:cs typeface="+mn-cs"/>
                        </a:rPr>
                        <a:t>emult</a:t>
                      </a:r>
                      <a:r>
                        <a:rPr lang="en-US" sz="1400" b="1" i="0" u="none" strike="noStrike" kern="1200" dirty="0">
                          <a:solidFill>
                            <a:schemeClr val="tx1"/>
                          </a:solidFill>
                          <a:effectLst/>
                          <a:latin typeface="Courier" pitchFamily="2" charset="0"/>
                          <a:ea typeface="+mn-ea"/>
                          <a:cs typeface="+mn-cs"/>
                        </a:rPr>
                        <a:t>(self, other, </a:t>
                      </a:r>
                      <a:r>
                        <a:rPr lang="en-US" sz="1400" b="1" i="0" u="none" strike="noStrike" kern="1200" dirty="0" err="1">
                          <a:solidFill>
                            <a:schemeClr val="tx1"/>
                          </a:solidFill>
                          <a:effectLst/>
                          <a:latin typeface="Courier" pitchFamily="2" charset="0"/>
                          <a:ea typeface="+mn-ea"/>
                          <a:cs typeface="+mn-cs"/>
                        </a:rPr>
                        <a:t>mult_op</a:t>
                      </a:r>
                      <a:r>
                        <a:rPr lang="en-US" sz="1400" b="1" i="0" u="none" strike="noStrike" kern="1200" dirty="0">
                          <a:solidFill>
                            <a:schemeClr val="tx1"/>
                          </a:solidFill>
                          <a:effectLst/>
                          <a:latin typeface="Courier" pitchFamily="2" charset="0"/>
                          <a:ea typeface="+mn-ea"/>
                          <a:cs typeface="+mn-cs"/>
                        </a:rPr>
                        <a:t>=None, cast=None,</a:t>
                      </a:r>
                    </a:p>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      out=None,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22215988"/>
                  </a:ext>
                </a:extLst>
              </a:tr>
              <a:tr h="370840">
                <a:tc>
                  <a:txBody>
                    <a:bodyPr/>
                    <a:lstStyle/>
                    <a:p>
                      <a:r>
                        <a:rPr lang="en-US" dirty="0" err="1"/>
                        <a:t>eWiseAdd</a:t>
                      </a:r>
                      <a:endParaRPr lang="en-US" dirty="0"/>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 ⊙= A ⊕ B</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 ⊙= u ⊕ v</a:t>
                      </a:r>
                    </a:p>
                  </a:txBody>
                  <a:tcPr/>
                </a:tc>
                <a:tc>
                  <a:txBody>
                    <a:bodyPr/>
                    <a:lstStyle/>
                    <a:p>
                      <a:pPr marL="0" algn="l" defTabSz="914400" rtl="0" eaLnBrk="1" latinLnBrk="0" hangingPunct="1"/>
                      <a:r>
                        <a:rPr lang="en-US" sz="1400" b="1" i="0" u="none" strike="noStrike" kern="1200" dirty="0" err="1">
                          <a:solidFill>
                            <a:schemeClr val="tx1"/>
                          </a:solidFill>
                          <a:effectLst/>
                          <a:latin typeface="Courier" pitchFamily="2" charset="0"/>
                          <a:ea typeface="+mn-ea"/>
                          <a:cs typeface="+mn-cs"/>
                        </a:rPr>
                        <a:t>eadd</a:t>
                      </a:r>
                      <a:r>
                        <a:rPr lang="en-US" sz="1400" b="1" i="0" u="none" strike="noStrike" kern="1200" dirty="0">
                          <a:solidFill>
                            <a:schemeClr val="tx1"/>
                          </a:solidFill>
                          <a:effectLst/>
                          <a:latin typeface="Courier" pitchFamily="2" charset="0"/>
                          <a:ea typeface="+mn-ea"/>
                          <a:cs typeface="+mn-cs"/>
                        </a:rPr>
                        <a:t>(self, other, </a:t>
                      </a:r>
                      <a:r>
                        <a:rPr lang="en-US" sz="1400" b="1" i="0" u="none" strike="noStrike" kern="1200" dirty="0" err="1">
                          <a:solidFill>
                            <a:schemeClr val="tx1"/>
                          </a:solidFill>
                          <a:effectLst/>
                          <a:latin typeface="Courier" pitchFamily="2" charset="0"/>
                          <a:ea typeface="+mn-ea"/>
                          <a:cs typeface="+mn-cs"/>
                        </a:rPr>
                        <a:t>add_op</a:t>
                      </a:r>
                      <a:r>
                        <a:rPr lang="en-US" sz="1400" b="1" i="0" u="none" strike="noStrike" kern="1200" dirty="0">
                          <a:solidFill>
                            <a:schemeClr val="tx1"/>
                          </a:solidFill>
                          <a:effectLst/>
                          <a:latin typeface="Courier" pitchFamily="2" charset="0"/>
                          <a:ea typeface="+mn-ea"/>
                          <a:cs typeface="+mn-cs"/>
                        </a:rPr>
                        <a:t>=None, cast=None,</a:t>
                      </a:r>
                    </a:p>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     out=None,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p>
                      <a:pPr marL="0" algn="l" defTabSz="914400" rtl="0" eaLnBrk="1" latinLnBrk="0" hangingPunct="1"/>
                      <a:endParaRPr lang="en-US" sz="1400" b="1" i="0" u="none" strike="noStrike" kern="1200" dirty="0">
                        <a:solidFill>
                          <a:schemeClr val="tx1"/>
                        </a:solidFill>
                        <a:effectLst/>
                        <a:latin typeface="Courier" pitchFamily="2" charset="0"/>
                        <a:ea typeface="+mn-ea"/>
                        <a:cs typeface="+mn-cs"/>
                      </a:endParaRPr>
                    </a:p>
                    <a:p>
                      <a:pPr marL="0" algn="l" defTabSz="914400" rtl="0" eaLnBrk="1" latinLnBrk="0" hangingPunct="1"/>
                      <a:r>
                        <a:rPr lang="en-US" sz="1400" b="1" i="0" u="none" strike="noStrike" kern="1200" dirty="0" err="1">
                          <a:solidFill>
                            <a:schemeClr val="tx1"/>
                          </a:solidFill>
                          <a:effectLst/>
                          <a:latin typeface="Courier" pitchFamily="2" charset="0"/>
                          <a:ea typeface="+mn-ea"/>
                          <a:cs typeface="+mn-cs"/>
                        </a:rPr>
                        <a:t>eadd</a:t>
                      </a:r>
                      <a:r>
                        <a:rPr lang="en-US" sz="1400" b="1" i="0" u="none" strike="noStrike" kern="1200" dirty="0">
                          <a:solidFill>
                            <a:schemeClr val="tx1"/>
                          </a:solidFill>
                          <a:effectLst/>
                          <a:latin typeface="Courier" pitchFamily="2" charset="0"/>
                          <a:ea typeface="+mn-ea"/>
                          <a:cs typeface="+mn-cs"/>
                        </a:rPr>
                        <a:t>(self, other, </a:t>
                      </a:r>
                      <a:r>
                        <a:rPr lang="en-US" sz="1400" b="1" i="0" u="none" strike="noStrike" kern="1200" dirty="0" err="1">
                          <a:solidFill>
                            <a:schemeClr val="tx1"/>
                          </a:solidFill>
                          <a:effectLst/>
                          <a:latin typeface="Courier" pitchFamily="2" charset="0"/>
                          <a:ea typeface="+mn-ea"/>
                          <a:cs typeface="+mn-cs"/>
                        </a:rPr>
                        <a:t>add_op</a:t>
                      </a:r>
                      <a:r>
                        <a:rPr lang="en-US" sz="1400" b="1" i="0" u="none" strike="noStrike" kern="1200" dirty="0">
                          <a:solidFill>
                            <a:schemeClr val="tx1"/>
                          </a:solidFill>
                          <a:effectLst/>
                          <a:latin typeface="Courier" pitchFamily="2" charset="0"/>
                          <a:ea typeface="+mn-ea"/>
                          <a:cs typeface="+mn-cs"/>
                        </a:rPr>
                        <a:t>=None, cast=None,</a:t>
                      </a:r>
                    </a:p>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     out=None,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2960216633"/>
                  </a:ext>
                </a:extLst>
              </a:tr>
              <a:tr h="370840">
                <a:tc>
                  <a:txBody>
                    <a:bodyPr/>
                    <a:lstStyle/>
                    <a:p>
                      <a:r>
                        <a:rPr lang="en-US" dirty="0"/>
                        <a:t>reduce</a:t>
                      </a:r>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 ⊙=   ⊕</a:t>
                      </a:r>
                      <a:r>
                        <a:rPr lang="en-US" sz="1400" baseline="-25000" dirty="0"/>
                        <a:t>j</a:t>
                      </a:r>
                      <a:r>
                        <a:rPr lang="en-US" sz="1400" dirty="0"/>
                        <a:t> A(:,j)</a:t>
                      </a:r>
                    </a:p>
                  </a:txBody>
                  <a:tcPr/>
                </a:tc>
                <a:tc>
                  <a:txBody>
                    <a:bodyPr/>
                    <a:lstStyle/>
                    <a:p>
                      <a:pPr marL="0" algn="l" defTabSz="914400" rtl="0" eaLnBrk="1" latinLnBrk="0" hangingPunct="1"/>
                      <a:r>
                        <a:rPr lang="en-US" sz="1400" b="1" i="0" u="none" strike="noStrike" kern="1200" dirty="0" err="1">
                          <a:solidFill>
                            <a:schemeClr val="tx1"/>
                          </a:solidFill>
                          <a:effectLst/>
                          <a:latin typeface="Courier" pitchFamily="2" charset="0"/>
                          <a:ea typeface="+mn-ea"/>
                          <a:cs typeface="+mn-cs"/>
                        </a:rPr>
                        <a:t>reduce_vector</a:t>
                      </a:r>
                      <a:r>
                        <a:rPr lang="en-US" sz="1400" b="1" i="0" u="none" strike="noStrike" kern="1200" dirty="0">
                          <a:solidFill>
                            <a:schemeClr val="tx1"/>
                          </a:solidFill>
                          <a:effectLst/>
                          <a:latin typeface="Courier" pitchFamily="2" charset="0"/>
                          <a:ea typeface="+mn-ea"/>
                          <a:cs typeface="+mn-cs"/>
                        </a:rPr>
                        <a:t>(self, mon=None, out=None,</a:t>
                      </a:r>
                    </a:p>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=None, desc=None)</a:t>
                      </a:r>
                    </a:p>
                  </a:txBody>
                  <a:tcPr/>
                </a:tc>
                <a:extLst>
                  <a:ext uri="{0D108BD9-81ED-4DB2-BD59-A6C34878D82A}">
                    <a16:rowId xmlns:a16="http://schemas.microsoft.com/office/drawing/2014/main" val="4274637258"/>
                  </a:ext>
                </a:extLst>
              </a:tr>
            </a:tbl>
          </a:graphicData>
        </a:graphic>
      </p:graphicFrame>
    </p:spTree>
    <p:extLst>
      <p:ext uri="{BB962C8B-B14F-4D97-AF65-F5344CB8AC3E}">
        <p14:creationId xmlns:p14="http://schemas.microsoft.com/office/powerpoint/2010/main" val="329890729"/>
      </p:ext>
    </p:extLst>
  </p:cSld>
  <p:clrMapOvr>
    <a:masterClrMapping/>
  </p:clrMapOvr>
  <p:transition>
    <p:fade/>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GraphBLAS Operations </a:t>
            </a:r>
            <a:r>
              <a:rPr lang="en-US" sz="1800" dirty="0"/>
              <a:t>(a subset from the Math Spec*)</a:t>
            </a:r>
          </a:p>
        </p:txBody>
      </p:sp>
      <p:sp>
        <p:nvSpPr>
          <p:cNvPr id="4" name="Slide Number Placeholder 3"/>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172</a:t>
            </a:fld>
            <a:endParaRPr lang="en-US" dirty="0">
              <a:solidFill>
                <a:srgbClr val="000000"/>
              </a:solidFill>
              <a:ea typeface="ＭＳ Ｐゴシック" pitchFamily="34" charset="-128"/>
            </a:endParaRPr>
          </a:p>
        </p:txBody>
      </p:sp>
      <p:sp>
        <p:nvSpPr>
          <p:cNvPr id="5" name="TextBox 4">
            <a:extLst>
              <a:ext uri="{FF2B5EF4-FFF2-40B4-BE49-F238E27FC236}">
                <a16:creationId xmlns:a16="http://schemas.microsoft.com/office/drawing/2014/main" id="{5A3AF0DB-3E47-9A48-BF22-D8A17EBEB228}"/>
              </a:ext>
            </a:extLst>
          </p:cNvPr>
          <p:cNvSpPr txBox="1"/>
          <p:nvPr/>
        </p:nvSpPr>
        <p:spPr>
          <a:xfrm>
            <a:off x="166688" y="6358135"/>
            <a:ext cx="8561387" cy="307777"/>
          </a:xfrm>
          <a:prstGeom prst="rect">
            <a:avLst/>
          </a:prstGeom>
          <a:noFill/>
        </p:spPr>
        <p:txBody>
          <a:bodyPr wrap="square" rtlCol="0">
            <a:spAutoFit/>
          </a:bodyPr>
          <a:lstStyle/>
          <a:p>
            <a:r>
              <a:rPr lang="en-US" sz="1400" dirty="0"/>
              <a:t>* Mathematical foundations of the </a:t>
            </a:r>
            <a:r>
              <a:rPr lang="en-US" sz="1400" dirty="0" err="1"/>
              <a:t>GraphBLAS</a:t>
            </a:r>
            <a:r>
              <a:rPr lang="en-US" sz="1400" dirty="0"/>
              <a:t>, Kepner et. al. HPEC’2016</a:t>
            </a:r>
          </a:p>
        </p:txBody>
      </p:sp>
      <p:graphicFrame>
        <p:nvGraphicFramePr>
          <p:cNvPr id="6" name="Table 6">
            <a:extLst>
              <a:ext uri="{FF2B5EF4-FFF2-40B4-BE49-F238E27FC236}">
                <a16:creationId xmlns:a16="http://schemas.microsoft.com/office/drawing/2014/main" id="{ADD47D6A-7DBA-1E4F-836A-B2E98F7054DA}"/>
              </a:ext>
            </a:extLst>
          </p:cNvPr>
          <p:cNvGraphicFramePr>
            <a:graphicFrameLocks noGrp="1"/>
          </p:cNvGraphicFramePr>
          <p:nvPr/>
        </p:nvGraphicFramePr>
        <p:xfrm>
          <a:off x="152400" y="1018540"/>
          <a:ext cx="8824912" cy="4038600"/>
        </p:xfrm>
        <a:graphic>
          <a:graphicData uri="http://schemas.openxmlformats.org/drawingml/2006/table">
            <a:tbl>
              <a:tblPr firstRow="1" bandRow="1">
                <a:tableStyleId>{5940675A-B579-460E-94D1-54222C63F5DA}</a:tableStyleId>
              </a:tblPr>
              <a:tblGrid>
                <a:gridCol w="1352397">
                  <a:extLst>
                    <a:ext uri="{9D8B030D-6E8A-4147-A177-3AD203B41FA5}">
                      <a16:colId xmlns:a16="http://schemas.microsoft.com/office/drawing/2014/main" val="1050946330"/>
                    </a:ext>
                  </a:extLst>
                </a:gridCol>
                <a:gridCol w="1655915">
                  <a:extLst>
                    <a:ext uri="{9D8B030D-6E8A-4147-A177-3AD203B41FA5}">
                      <a16:colId xmlns:a16="http://schemas.microsoft.com/office/drawing/2014/main" val="712031196"/>
                    </a:ext>
                  </a:extLst>
                </a:gridCol>
                <a:gridCol w="5816600">
                  <a:extLst>
                    <a:ext uri="{9D8B030D-6E8A-4147-A177-3AD203B41FA5}">
                      <a16:colId xmlns:a16="http://schemas.microsoft.com/office/drawing/2014/main" val="702449658"/>
                    </a:ext>
                  </a:extLst>
                </a:gridCol>
              </a:tblGrid>
              <a:tr h="370840">
                <a:tc>
                  <a:txBody>
                    <a:bodyPr/>
                    <a:lstStyle/>
                    <a:p>
                      <a:pPr algn="ctr"/>
                      <a:r>
                        <a:rPr lang="en-US" dirty="0"/>
                        <a:t>Name</a:t>
                      </a:r>
                    </a:p>
                  </a:txBody>
                  <a:tcPr>
                    <a:solidFill>
                      <a:srgbClr val="FFE8D5"/>
                    </a:solidFill>
                  </a:tcPr>
                </a:tc>
                <a:tc>
                  <a:txBody>
                    <a:bodyPr/>
                    <a:lstStyle/>
                    <a:p>
                      <a:pPr algn="ctr"/>
                      <a:r>
                        <a:rPr lang="en-US" dirty="0"/>
                        <a:t>Math</a:t>
                      </a:r>
                    </a:p>
                  </a:txBody>
                  <a:tcPr>
                    <a:solidFill>
                      <a:srgbClr val="FFE8D5"/>
                    </a:solidFill>
                  </a:tcPr>
                </a:tc>
                <a:tc>
                  <a:txBody>
                    <a:bodyPr/>
                    <a:lstStyle/>
                    <a:p>
                      <a:pPr algn="ctr"/>
                      <a:r>
                        <a:rPr lang="en-US" dirty="0" err="1"/>
                        <a:t>pygraphblas</a:t>
                      </a:r>
                      <a:r>
                        <a:rPr lang="en-US" dirty="0"/>
                        <a:t> examples (</a:t>
                      </a:r>
                      <a:r>
                        <a:rPr lang="en-US" sz="1400" b="1" i="0" u="none" strike="noStrike" kern="1200" dirty="0">
                          <a:solidFill>
                            <a:schemeClr val="tx1"/>
                          </a:solidFill>
                          <a:effectLst/>
                          <a:latin typeface="Courier" pitchFamily="2" charset="0"/>
                          <a:ea typeface="+mn-ea"/>
                          <a:cs typeface="+mn-cs"/>
                        </a:rPr>
                        <a:t>import </a:t>
                      </a:r>
                      <a:r>
                        <a:rPr lang="en-US" sz="1400" b="1" i="0" u="none" strike="noStrike" kern="1200" dirty="0" err="1">
                          <a:solidFill>
                            <a:schemeClr val="tx1"/>
                          </a:solidFill>
                          <a:effectLst/>
                          <a:latin typeface="Courier" pitchFamily="2" charset="0"/>
                          <a:ea typeface="+mn-ea"/>
                          <a:cs typeface="+mn-cs"/>
                        </a:rPr>
                        <a:t>pygraphblas</a:t>
                      </a:r>
                      <a:r>
                        <a:rPr lang="en-US" sz="1400" b="1" i="0" u="none" strike="noStrike" kern="1200" dirty="0">
                          <a:solidFill>
                            <a:schemeClr val="tx1"/>
                          </a:solidFill>
                          <a:effectLst/>
                          <a:latin typeface="Courier" pitchFamily="2" charset="0"/>
                          <a:ea typeface="+mn-ea"/>
                          <a:cs typeface="+mn-cs"/>
                        </a:rPr>
                        <a:t> as </a:t>
                      </a:r>
                      <a:r>
                        <a:rPr lang="en-US" sz="1400" b="1" i="0" u="none" strike="noStrike" kern="1200" dirty="0" err="1">
                          <a:solidFill>
                            <a:schemeClr val="tx1"/>
                          </a:solidFill>
                          <a:effectLst/>
                          <a:latin typeface="Courier" pitchFamily="2" charset="0"/>
                          <a:ea typeface="+mn-ea"/>
                          <a:cs typeface="+mn-cs"/>
                        </a:rPr>
                        <a:t>grb</a:t>
                      </a:r>
                      <a:r>
                        <a:rPr lang="en-US" dirty="0"/>
                        <a:t>)</a:t>
                      </a:r>
                    </a:p>
                  </a:txBody>
                  <a:tcPr>
                    <a:solidFill>
                      <a:srgbClr val="FFE8D5"/>
                    </a:solidFill>
                  </a:tcPr>
                </a:tc>
                <a:extLst>
                  <a:ext uri="{0D108BD9-81ED-4DB2-BD59-A6C34878D82A}">
                    <a16:rowId xmlns:a16="http://schemas.microsoft.com/office/drawing/2014/main" val="451765608"/>
                  </a:ext>
                </a:extLst>
              </a:tr>
              <a:tr h="370840">
                <a:tc>
                  <a:txBody>
                    <a:bodyPr/>
                    <a:lstStyle/>
                    <a:p>
                      <a:r>
                        <a:rPr lang="en-US" dirty="0" err="1"/>
                        <a:t>mxm</a:t>
                      </a:r>
                      <a:endParaRPr lang="en-US" dirty="0"/>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C ⊙= A ⊕.⊗ B</a:t>
                      </a:r>
                    </a:p>
                  </a:txBody>
                  <a:tcPr/>
                </a:tc>
                <a:tc>
                  <a:txBody>
                    <a:bodyPr/>
                    <a:lstStyle/>
                    <a:p>
                      <a:r>
                        <a:rPr lang="en-US" sz="1400" b="1" i="0" u="none" strike="noStrike" kern="1200" dirty="0" err="1">
                          <a:solidFill>
                            <a:schemeClr val="tx1"/>
                          </a:solidFill>
                          <a:effectLst/>
                          <a:latin typeface="Courier" pitchFamily="2" charset="0"/>
                          <a:ea typeface="+mn-ea"/>
                          <a:cs typeface="+mn-cs"/>
                        </a:rPr>
                        <a:t>A.mxm</a:t>
                      </a:r>
                      <a:r>
                        <a:rPr lang="en-US" sz="1400" b="1" i="0" u="none" strike="noStrike" kern="1200" dirty="0">
                          <a:solidFill>
                            <a:schemeClr val="tx1"/>
                          </a:solidFill>
                          <a:effectLst/>
                          <a:latin typeface="Courier" pitchFamily="2" charset="0"/>
                          <a:ea typeface="+mn-ea"/>
                          <a:cs typeface="+mn-cs"/>
                        </a:rPr>
                        <a:t>(B, out=C,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=grb.INT64.PLUS)</a:t>
                      </a:r>
                    </a:p>
                    <a:p>
                      <a:endParaRPr lang="en-US" sz="1400" b="1" i="0" u="none" strike="noStrike" kern="1200" dirty="0">
                        <a:solidFill>
                          <a:schemeClr val="tx1"/>
                        </a:solidFill>
                        <a:effectLst/>
                        <a:latin typeface="Courier" pitchFamily="2" charset="0"/>
                        <a:ea typeface="+mn-ea"/>
                        <a:cs typeface="+mn-cs"/>
                      </a:endParaRPr>
                    </a:p>
                    <a:p>
                      <a:r>
                        <a:rPr lang="en-US" sz="1400" b="1" i="0" u="none" strike="noStrike" kern="1200" dirty="0">
                          <a:solidFill>
                            <a:schemeClr val="tx1"/>
                          </a:solidFill>
                          <a:effectLst/>
                          <a:latin typeface="Courier" pitchFamily="2" charset="0"/>
                          <a:ea typeface="+mn-ea"/>
                          <a:cs typeface="+mn-cs"/>
                        </a:rPr>
                        <a:t>with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=grb.INT64.PLUS:</a:t>
                      </a:r>
                    </a:p>
                    <a:p>
                      <a:r>
                        <a:rPr lang="en-US" sz="1400" b="1" i="0" u="none" strike="noStrike" kern="1200" dirty="0">
                          <a:solidFill>
                            <a:schemeClr val="tx1"/>
                          </a:solidFill>
                          <a:effectLst/>
                          <a:latin typeface="Courier" pitchFamily="2" charset="0"/>
                          <a:ea typeface="+mn-ea"/>
                          <a:cs typeface="+mn-cs"/>
                        </a:rPr>
                        <a:t>    C = A@B</a:t>
                      </a:r>
                      <a:endParaRPr lang="en-US" sz="1400" b="1" i="0" dirty="0">
                        <a:latin typeface="Courier" pitchFamily="2" charset="0"/>
                      </a:endParaRPr>
                    </a:p>
                  </a:txBody>
                  <a:tcPr/>
                </a:tc>
                <a:extLst>
                  <a:ext uri="{0D108BD9-81ED-4DB2-BD59-A6C34878D82A}">
                    <a16:rowId xmlns:a16="http://schemas.microsoft.com/office/drawing/2014/main" val="1574523453"/>
                  </a:ext>
                </a:extLst>
              </a:tr>
              <a:tr h="370840">
                <a:tc>
                  <a:txBody>
                    <a:bodyPr/>
                    <a:lstStyle/>
                    <a:p>
                      <a:r>
                        <a:rPr lang="en-US" dirty="0"/>
                        <a:t>mxv</a:t>
                      </a:r>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 ⊙= A ⊕.⊗ v</a:t>
                      </a:r>
                    </a:p>
                  </a:txBody>
                  <a:tcPr/>
                </a:tc>
                <a:tc>
                  <a:txBody>
                    <a:bodyPr/>
                    <a:lstStyle/>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with grb.INT64.PLUS_TIMES:</a:t>
                      </a:r>
                    </a:p>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    w = </a:t>
                      </a:r>
                      <a:r>
                        <a:rPr lang="en-US" sz="1400" b="1" i="0" u="none" strike="noStrike" kern="1200" dirty="0" err="1">
                          <a:solidFill>
                            <a:schemeClr val="tx1"/>
                          </a:solidFill>
                          <a:effectLst/>
                          <a:latin typeface="Courier" pitchFamily="2" charset="0"/>
                          <a:ea typeface="+mn-ea"/>
                          <a:cs typeface="+mn-cs"/>
                        </a:rPr>
                        <a:t>A@v</a:t>
                      </a:r>
                      <a:endParaRPr lang="en-US" sz="1400" b="1" i="0" u="none" strike="noStrike" kern="1200" dirty="0">
                        <a:solidFill>
                          <a:schemeClr val="tx1"/>
                        </a:solidFill>
                        <a:effectLst/>
                        <a:latin typeface="Courier" pitchFamily="2" charset="0"/>
                        <a:ea typeface="+mn-ea"/>
                        <a:cs typeface="+mn-cs"/>
                      </a:endParaRPr>
                    </a:p>
                  </a:txBody>
                  <a:tcPr/>
                </a:tc>
                <a:extLst>
                  <a:ext uri="{0D108BD9-81ED-4DB2-BD59-A6C34878D82A}">
                    <a16:rowId xmlns:a16="http://schemas.microsoft.com/office/drawing/2014/main" val="2004527356"/>
                  </a:ext>
                </a:extLst>
              </a:tr>
              <a:tr h="370840">
                <a:tc>
                  <a:txBody>
                    <a:bodyPr/>
                    <a:lstStyle/>
                    <a:p>
                      <a:r>
                        <a:rPr lang="en-US" dirty="0" err="1"/>
                        <a:t>vxm</a:t>
                      </a:r>
                      <a:endParaRPr lang="en-US" dirty="0"/>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t>w</a:t>
                      </a:r>
                      <a:r>
                        <a:rPr lang="en-US" sz="1400" baseline="30000" dirty="0" err="1"/>
                        <a:t>T</a:t>
                      </a:r>
                      <a:r>
                        <a:rPr lang="en-US" sz="1400" dirty="0"/>
                        <a:t> ⊙= </a:t>
                      </a:r>
                      <a:r>
                        <a:rPr lang="en-US" sz="1400" dirty="0" err="1"/>
                        <a:t>v</a:t>
                      </a:r>
                      <a:r>
                        <a:rPr lang="en-US" sz="1400" baseline="30000" dirty="0" err="1"/>
                        <a:t>T</a:t>
                      </a:r>
                      <a:r>
                        <a:rPr lang="en-US" sz="1400" dirty="0"/>
                        <a:t> ⊕.⊗ A</a:t>
                      </a:r>
                    </a:p>
                  </a:txBody>
                  <a:tcPr/>
                </a:tc>
                <a:tc>
                  <a:txBody>
                    <a:bodyPr/>
                    <a:lstStyle/>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w = </a:t>
                      </a:r>
                      <a:r>
                        <a:rPr lang="en-US" sz="1400" b="1" i="0" u="none" strike="noStrike" kern="1200" dirty="0" err="1">
                          <a:solidFill>
                            <a:schemeClr val="tx1"/>
                          </a:solidFill>
                          <a:effectLst/>
                          <a:latin typeface="Courier" pitchFamily="2" charset="0"/>
                          <a:ea typeface="+mn-ea"/>
                          <a:cs typeface="+mn-cs"/>
                        </a:rPr>
                        <a:t>v.vxm</a:t>
                      </a:r>
                      <a:r>
                        <a:rPr lang="en-US" sz="1400" b="1" i="0" u="none" strike="noStrike" kern="1200" dirty="0">
                          <a:solidFill>
                            <a:schemeClr val="tx1"/>
                          </a:solidFill>
                          <a:effectLst/>
                          <a:latin typeface="Courier" pitchFamily="2" charset="0"/>
                          <a:ea typeface="+mn-ea"/>
                          <a:cs typeface="+mn-cs"/>
                        </a:rPr>
                        <a:t>(A, mask=None,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=grb.FP32.PLUS)</a:t>
                      </a:r>
                    </a:p>
                  </a:txBody>
                  <a:tcPr/>
                </a:tc>
                <a:extLst>
                  <a:ext uri="{0D108BD9-81ED-4DB2-BD59-A6C34878D82A}">
                    <a16:rowId xmlns:a16="http://schemas.microsoft.com/office/drawing/2014/main" val="252739563"/>
                  </a:ext>
                </a:extLst>
              </a:tr>
              <a:tr h="370840">
                <a:tc>
                  <a:txBody>
                    <a:bodyPr/>
                    <a:lstStyle/>
                    <a:p>
                      <a:r>
                        <a:rPr lang="en-US" dirty="0" err="1"/>
                        <a:t>eWiseMult</a:t>
                      </a:r>
                      <a:endParaRPr lang="en-US" dirty="0"/>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 ⊙= A ⊗ B</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 ⊙= u ⊗ v</a:t>
                      </a:r>
                    </a:p>
                  </a:txBody>
                  <a:tcPr/>
                </a:tc>
                <a:tc>
                  <a:txBody>
                    <a:bodyPr/>
                    <a:lstStyle/>
                    <a:p>
                      <a:r>
                        <a:rPr lang="en-US" sz="1400" b="1" i="0" u="none" strike="noStrike" kern="1200" dirty="0" err="1">
                          <a:solidFill>
                            <a:schemeClr val="tx1"/>
                          </a:solidFill>
                          <a:effectLst/>
                          <a:latin typeface="Courier" pitchFamily="2" charset="0"/>
                          <a:ea typeface="+mn-ea"/>
                          <a:cs typeface="+mn-cs"/>
                        </a:rPr>
                        <a:t>A.emult</a:t>
                      </a:r>
                      <a:r>
                        <a:rPr lang="en-US" sz="1400" b="1" i="0" u="none" strike="noStrike" kern="1200" dirty="0">
                          <a:solidFill>
                            <a:schemeClr val="tx1"/>
                          </a:solidFill>
                          <a:effectLst/>
                          <a:latin typeface="Courier" pitchFamily="2" charset="0"/>
                          <a:ea typeface="+mn-ea"/>
                          <a:cs typeface="+mn-cs"/>
                        </a:rPr>
                        <a:t>(B, out=C,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=grb.INT32.PLUS</a:t>
                      </a:r>
                      <a:r>
                        <a:rPr lang="en-US" sz="1400" b="1" i="0" u="none" strike="noStrike" kern="1200" dirty="0">
                          <a:solidFill>
                            <a:schemeClr val="tx1"/>
                          </a:solidFill>
                          <a:effectLst/>
                          <a:latin typeface="Courier New" panose="02070309020205020404" pitchFamily="49" charset="0"/>
                          <a:ea typeface="+mn-ea"/>
                          <a:cs typeface="Courier New" panose="02070309020205020404" pitchFamily="49" charset="0"/>
                        </a:rPr>
                        <a:t>)</a:t>
                      </a:r>
                    </a:p>
                    <a:p>
                      <a:pPr marL="0" algn="l" defTabSz="914400" rtl="0" eaLnBrk="1" latinLnBrk="0" hangingPunct="1"/>
                      <a:endParaRPr lang="en-US" sz="1400" b="1" i="0" u="none" strike="noStrike" kern="1200" dirty="0">
                        <a:solidFill>
                          <a:schemeClr val="tx1"/>
                        </a:solidFill>
                        <a:effectLst/>
                        <a:latin typeface="Courier" pitchFamily="2" charset="0"/>
                        <a:ea typeface="+mn-ea"/>
                        <a:cs typeface="+mn-cs"/>
                      </a:endParaRPr>
                    </a:p>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w=u*v</a:t>
                      </a:r>
                    </a:p>
                  </a:txBody>
                  <a:tcPr/>
                </a:tc>
                <a:extLst>
                  <a:ext uri="{0D108BD9-81ED-4DB2-BD59-A6C34878D82A}">
                    <a16:rowId xmlns:a16="http://schemas.microsoft.com/office/drawing/2014/main" val="222215988"/>
                  </a:ext>
                </a:extLst>
              </a:tr>
              <a:tr h="370840">
                <a:tc>
                  <a:txBody>
                    <a:bodyPr/>
                    <a:lstStyle/>
                    <a:p>
                      <a:r>
                        <a:rPr lang="en-US" dirty="0" err="1"/>
                        <a:t>eWiseAdd</a:t>
                      </a:r>
                      <a:endParaRPr lang="en-US" dirty="0"/>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 ⊙= A ⊕ B</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 ⊙= u ⊕ v</a:t>
                      </a:r>
                    </a:p>
                  </a:txBody>
                  <a:tcPr/>
                </a:tc>
                <a:tc>
                  <a:txBody>
                    <a:bodyPr/>
                    <a:lstStyle/>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C = A+B</a:t>
                      </a:r>
                    </a:p>
                    <a:p>
                      <a:pPr marL="0" algn="l" defTabSz="914400" rtl="0" eaLnBrk="1" latinLnBrk="0" hangingPunct="1"/>
                      <a:endParaRPr lang="en-US" sz="1400" b="1" i="0" u="none" strike="noStrike" kern="1200" dirty="0">
                        <a:solidFill>
                          <a:schemeClr val="tx1"/>
                        </a:solidFill>
                        <a:effectLst/>
                        <a:latin typeface="Courier" pitchFamily="2" charset="0"/>
                        <a:ea typeface="+mn-ea"/>
                        <a:cs typeface="+mn-cs"/>
                      </a:endParaRPr>
                    </a:p>
                    <a:p>
                      <a:pPr marL="0" algn="l" defTabSz="914400" rtl="0" eaLnBrk="1" latinLnBrk="0" hangingPunct="1"/>
                      <a:r>
                        <a:rPr lang="en-US" sz="1400" b="1" i="0" u="none" strike="noStrike" kern="1200" dirty="0">
                          <a:solidFill>
                            <a:schemeClr val="tx1"/>
                          </a:solidFill>
                          <a:effectLst/>
                          <a:latin typeface="Courier" pitchFamily="2" charset="0"/>
                          <a:ea typeface="+mn-ea"/>
                          <a:cs typeface="+mn-cs"/>
                        </a:rPr>
                        <a:t>w=</a:t>
                      </a:r>
                      <a:r>
                        <a:rPr lang="en-US" sz="1400" b="1" i="0" u="none" strike="noStrike" kern="1200" dirty="0" err="1">
                          <a:solidFill>
                            <a:schemeClr val="tx1"/>
                          </a:solidFill>
                          <a:effectLst/>
                          <a:latin typeface="Courier" pitchFamily="2" charset="0"/>
                          <a:ea typeface="+mn-ea"/>
                          <a:cs typeface="+mn-cs"/>
                        </a:rPr>
                        <a:t>y.eadd</a:t>
                      </a:r>
                      <a:r>
                        <a:rPr lang="en-US" sz="1400" b="1" i="0" u="none" strike="noStrike" kern="1200" dirty="0">
                          <a:solidFill>
                            <a:schemeClr val="tx1"/>
                          </a:solidFill>
                          <a:effectLst/>
                          <a:latin typeface="Courier" pitchFamily="2" charset="0"/>
                          <a:ea typeface="+mn-ea"/>
                          <a:cs typeface="+mn-cs"/>
                        </a:rPr>
                        <a:t>(v, </a:t>
                      </a:r>
                      <a:r>
                        <a:rPr lang="en-US" sz="1400" b="1" i="0" u="none" strike="noStrike" kern="1200" dirty="0" err="1">
                          <a:solidFill>
                            <a:schemeClr val="tx1"/>
                          </a:solidFill>
                          <a:effectLst/>
                          <a:latin typeface="Courier" pitchFamily="2" charset="0"/>
                          <a:ea typeface="+mn-ea"/>
                          <a:cs typeface="+mn-cs"/>
                        </a:rPr>
                        <a:t>add_op</a:t>
                      </a:r>
                      <a:r>
                        <a:rPr lang="en-US" sz="1400" b="1" i="0" u="none" strike="noStrike" kern="1200" dirty="0">
                          <a:solidFill>
                            <a:schemeClr val="tx1"/>
                          </a:solidFill>
                          <a:effectLst/>
                          <a:latin typeface="Courier" pitchFamily="2" charset="0"/>
                          <a:ea typeface="+mn-ea"/>
                          <a:cs typeface="+mn-cs"/>
                        </a:rPr>
                        <a:t>=grb.FP64.DIV)</a:t>
                      </a:r>
                    </a:p>
                  </a:txBody>
                  <a:tcPr/>
                </a:tc>
                <a:extLst>
                  <a:ext uri="{0D108BD9-81ED-4DB2-BD59-A6C34878D82A}">
                    <a16:rowId xmlns:a16="http://schemas.microsoft.com/office/drawing/2014/main" val="2960216633"/>
                  </a:ext>
                </a:extLst>
              </a:tr>
              <a:tr h="370840">
                <a:tc>
                  <a:txBody>
                    <a:bodyPr/>
                    <a:lstStyle/>
                    <a:p>
                      <a:r>
                        <a:rPr lang="en-US" dirty="0"/>
                        <a:t>reduce</a:t>
                      </a:r>
                    </a:p>
                  </a:txBody>
                  <a:tcPr>
                    <a:solidFill>
                      <a:srgbClr val="FFE8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w ⊙=   ⊕</a:t>
                      </a:r>
                      <a:r>
                        <a:rPr lang="en-US" sz="1400" baseline="-25000" dirty="0"/>
                        <a:t>j</a:t>
                      </a:r>
                      <a:r>
                        <a:rPr lang="en-US" sz="1400" dirty="0"/>
                        <a:t> A(:,j)</a:t>
                      </a:r>
                    </a:p>
                  </a:txBody>
                  <a:tcPr/>
                </a:tc>
                <a:tc>
                  <a:txBody>
                    <a:bodyPr/>
                    <a:lstStyle/>
                    <a:p>
                      <a:pPr marL="0" algn="l" defTabSz="914400" rtl="0" eaLnBrk="1" latinLnBrk="0" hangingPunct="1"/>
                      <a:r>
                        <a:rPr lang="en-US" sz="1400" b="1" i="0" u="none" strike="noStrike" kern="1200" dirty="0" err="1">
                          <a:solidFill>
                            <a:schemeClr val="tx1"/>
                          </a:solidFill>
                          <a:effectLst/>
                          <a:latin typeface="Courier" pitchFamily="2" charset="0"/>
                          <a:ea typeface="+mn-ea"/>
                          <a:cs typeface="+mn-cs"/>
                        </a:rPr>
                        <a:t>A.reduce_vector</a:t>
                      </a:r>
                      <a:r>
                        <a:rPr lang="en-US" sz="1400" b="1" i="0" u="none" strike="noStrike" kern="1200" dirty="0">
                          <a:solidFill>
                            <a:schemeClr val="tx1"/>
                          </a:solidFill>
                          <a:effectLst/>
                          <a:latin typeface="Courier" pitchFamily="2" charset="0"/>
                          <a:ea typeface="+mn-ea"/>
                          <a:cs typeface="+mn-cs"/>
                        </a:rPr>
                        <a:t>(out=w, </a:t>
                      </a:r>
                      <a:r>
                        <a:rPr lang="en-US" sz="1400" b="1" i="0" u="none" strike="noStrike" kern="1200" dirty="0" err="1">
                          <a:solidFill>
                            <a:schemeClr val="tx1"/>
                          </a:solidFill>
                          <a:effectLst/>
                          <a:latin typeface="Courier" pitchFamily="2" charset="0"/>
                          <a:ea typeface="+mn-ea"/>
                          <a:cs typeface="+mn-cs"/>
                        </a:rPr>
                        <a:t>accum</a:t>
                      </a:r>
                      <a:r>
                        <a:rPr lang="en-US" sz="1400" b="1" i="0" u="none" strike="noStrike" kern="1200" dirty="0">
                          <a:solidFill>
                            <a:schemeClr val="tx1"/>
                          </a:solidFill>
                          <a:effectLst/>
                          <a:latin typeface="Courier" pitchFamily="2" charset="0"/>
                          <a:ea typeface="+mn-ea"/>
                          <a:cs typeface="+mn-cs"/>
                        </a:rPr>
                        <a:t>=grb.FP32.PLUS)</a:t>
                      </a:r>
                    </a:p>
                  </a:txBody>
                  <a:tcPr/>
                </a:tc>
                <a:extLst>
                  <a:ext uri="{0D108BD9-81ED-4DB2-BD59-A6C34878D82A}">
                    <a16:rowId xmlns:a16="http://schemas.microsoft.com/office/drawing/2014/main" val="4274637258"/>
                  </a:ext>
                </a:extLst>
              </a:tr>
            </a:tbl>
          </a:graphicData>
        </a:graphic>
      </p:graphicFrame>
    </p:spTree>
    <p:extLst>
      <p:ext uri="{BB962C8B-B14F-4D97-AF65-F5344CB8AC3E}">
        <p14:creationId xmlns:p14="http://schemas.microsoft.com/office/powerpoint/2010/main" val="4250292971"/>
      </p:ext>
    </p:extLst>
  </p:cSld>
  <p:clrMapOvr>
    <a:masterClrMapping/>
  </p:clrMapOvr>
  <p:transition>
    <p:fad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273613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ctrTitle" sz="quarter"/>
          </p:nvPr>
        </p:nvSpPr>
        <p:spPr>
          <a:xfrm>
            <a:off x="1" y="1876240"/>
            <a:ext cx="9144000" cy="1443203"/>
          </a:xfrm>
        </p:spPr>
        <p:txBody>
          <a:bodyPr/>
          <a:lstStyle/>
          <a:p>
            <a:pPr algn="ctr" eaLnBrk="1" hangingPunct="1"/>
            <a:r>
              <a:rPr lang="en-US" dirty="0"/>
              <a:t>A Hands-On Introduction to GraphBLAS: </a:t>
            </a:r>
            <a:r>
              <a:rPr lang="en-US" sz="3200" dirty="0"/>
              <a:t>The Python Edition (DAY 2)</a:t>
            </a:r>
            <a:br>
              <a:rPr lang="en-US" sz="4000" dirty="0"/>
            </a:br>
            <a:r>
              <a:rPr lang="en-US" sz="2000" dirty="0"/>
              <a:t>http://graphblas.org</a:t>
            </a:r>
          </a:p>
        </p:txBody>
      </p:sp>
      <p:sp>
        <p:nvSpPr>
          <p:cNvPr id="7171" name="Rectangle 3"/>
          <p:cNvSpPr>
            <a:spLocks noGrp="1" noChangeArrowheads="1"/>
          </p:cNvSpPr>
          <p:nvPr>
            <p:ph type="subTitle" sz="quarter" idx="1"/>
          </p:nvPr>
        </p:nvSpPr>
        <p:spPr>
          <a:xfrm>
            <a:off x="5106029" y="3484999"/>
            <a:ext cx="3108029" cy="833842"/>
          </a:xfrm>
        </p:spPr>
        <p:txBody>
          <a:bodyPr/>
          <a:lstStyle/>
          <a:p>
            <a:pPr algn="ctr" eaLnBrk="1" hangingPunct="1"/>
            <a:r>
              <a:rPr lang="en-US" b="1" dirty="0"/>
              <a:t>Tim Mattson</a:t>
            </a:r>
          </a:p>
          <a:p>
            <a:pPr algn="ctr" eaLnBrk="1" hangingPunct="1"/>
            <a:r>
              <a:rPr lang="en-US" sz="1800" b="1" dirty="0"/>
              <a:t>Intel Labs</a:t>
            </a:r>
          </a:p>
        </p:txBody>
      </p:sp>
      <p:sp>
        <p:nvSpPr>
          <p:cNvPr id="4" name="Rectangle 6"/>
          <p:cNvSpPr>
            <a:spLocks noChangeArrowheads="1"/>
          </p:cNvSpPr>
          <p:nvPr/>
        </p:nvSpPr>
        <p:spPr bwMode="auto">
          <a:xfrm>
            <a:off x="270491" y="5255236"/>
            <a:ext cx="8720603" cy="8338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298" tIns="45649" rIns="91298" bIns="45649" anchor="ctr"/>
          <a:lstStyle/>
          <a:p>
            <a:pPr algn="ctr" defTabSz="457200">
              <a:spcBef>
                <a:spcPct val="20000"/>
              </a:spcBef>
            </a:pPr>
            <a:r>
              <a:rPr lang="en-US" sz="1600" dirty="0">
                <a:solidFill>
                  <a:srgbClr val="000000"/>
                </a:solidFill>
                <a:latin typeface="Arial" pitchFamily="34" charset="0"/>
                <a:cs typeface="+mn-cs"/>
              </a:rPr>
              <a:t>With a special thank you to </a:t>
            </a:r>
            <a:r>
              <a:rPr lang="en-US" sz="1600" b="1" dirty="0">
                <a:solidFill>
                  <a:srgbClr val="000000"/>
                </a:solidFill>
                <a:latin typeface="Arial" pitchFamily="34" charset="0"/>
                <a:cs typeface="+mn-cs"/>
              </a:rPr>
              <a:t>Tim Davis (Texas A&amp;M) </a:t>
            </a:r>
            <a:r>
              <a:rPr lang="en-US" sz="1600" dirty="0">
                <a:solidFill>
                  <a:srgbClr val="000000"/>
                </a:solidFill>
                <a:latin typeface="Arial" pitchFamily="34" charset="0"/>
                <a:cs typeface="+mn-cs"/>
              </a:rPr>
              <a:t>for </a:t>
            </a:r>
            <a:r>
              <a:rPr lang="en-US" sz="1600" dirty="0" err="1">
                <a:solidFill>
                  <a:srgbClr val="000000"/>
                </a:solidFill>
                <a:latin typeface="Arial" pitchFamily="34" charset="0"/>
                <a:cs typeface="+mn-cs"/>
              </a:rPr>
              <a:t>GraphBLAS</a:t>
            </a:r>
            <a:r>
              <a:rPr lang="en-US" sz="1600" dirty="0">
                <a:solidFill>
                  <a:srgbClr val="000000"/>
                </a:solidFill>
                <a:latin typeface="Arial" pitchFamily="34" charset="0"/>
                <a:cs typeface="+mn-cs"/>
              </a:rPr>
              <a:t> support in </a:t>
            </a:r>
            <a:r>
              <a:rPr lang="en-US" sz="1600" dirty="0" err="1">
                <a:solidFill>
                  <a:srgbClr val="000000"/>
                </a:solidFill>
                <a:latin typeface="Arial" pitchFamily="34" charset="0"/>
                <a:cs typeface="+mn-cs"/>
              </a:rPr>
              <a:t>SuiteSparse</a:t>
            </a:r>
            <a:r>
              <a:rPr lang="en-US" sz="1600" dirty="0">
                <a:solidFill>
                  <a:srgbClr val="000000"/>
                </a:solidFill>
                <a:latin typeface="Arial" pitchFamily="34" charset="0"/>
                <a:cs typeface="+mn-cs"/>
              </a:rPr>
              <a:t> and </a:t>
            </a:r>
            <a:r>
              <a:rPr lang="en-US" sz="1600" b="1" dirty="0">
                <a:solidFill>
                  <a:srgbClr val="000000"/>
                </a:solidFill>
                <a:latin typeface="Arial" pitchFamily="34" charset="0"/>
                <a:cs typeface="+mn-cs"/>
              </a:rPr>
              <a:t>Michel Pelletier (</a:t>
            </a:r>
            <a:r>
              <a:rPr lang="en-US" sz="1600" b="1" dirty="0" err="1">
                <a:solidFill>
                  <a:srgbClr val="000000"/>
                </a:solidFill>
                <a:latin typeface="Arial" pitchFamily="34" charset="0"/>
                <a:cs typeface="+mn-cs"/>
              </a:rPr>
              <a:t>Graphegon</a:t>
            </a:r>
            <a:r>
              <a:rPr lang="en-US" sz="1600" b="1" dirty="0">
                <a:solidFill>
                  <a:srgbClr val="000000"/>
                </a:solidFill>
                <a:latin typeface="Arial" pitchFamily="34" charset="0"/>
                <a:cs typeface="+mn-cs"/>
              </a:rPr>
              <a:t>) </a:t>
            </a:r>
            <a:r>
              <a:rPr lang="en-US" sz="1600" dirty="0">
                <a:solidFill>
                  <a:srgbClr val="000000"/>
                </a:solidFill>
                <a:latin typeface="Arial" pitchFamily="34" charset="0"/>
                <a:cs typeface="+mn-cs"/>
              </a:rPr>
              <a:t>for creating </a:t>
            </a:r>
            <a:r>
              <a:rPr lang="en-US" sz="1600" dirty="0" err="1">
                <a:solidFill>
                  <a:srgbClr val="000000"/>
                </a:solidFill>
                <a:latin typeface="Arial" pitchFamily="34" charset="0"/>
                <a:cs typeface="+mn-cs"/>
              </a:rPr>
              <a:t>pygraphblas</a:t>
            </a:r>
            <a:r>
              <a:rPr lang="en-US" sz="1600" dirty="0">
                <a:solidFill>
                  <a:srgbClr val="000000"/>
                </a:solidFill>
                <a:latin typeface="Arial" pitchFamily="34" charset="0"/>
                <a:cs typeface="+mn-cs"/>
              </a:rPr>
              <a:t>.</a:t>
            </a:r>
          </a:p>
        </p:txBody>
      </p:sp>
      <p:grpSp>
        <p:nvGrpSpPr>
          <p:cNvPr id="7172" name="Group 7171"/>
          <p:cNvGrpSpPr/>
          <p:nvPr/>
        </p:nvGrpSpPr>
        <p:grpSpPr>
          <a:xfrm>
            <a:off x="3144253" y="129861"/>
            <a:ext cx="3977544" cy="1510738"/>
            <a:chOff x="3144253" y="129861"/>
            <a:chExt cx="3977544" cy="1510738"/>
          </a:xfrm>
        </p:grpSpPr>
        <p:pic>
          <p:nvPicPr>
            <p:cNvPr id="2" name="Picture 1"/>
            <p:cNvPicPr>
              <a:picLocks noChangeAspect="1"/>
            </p:cNvPicPr>
            <p:nvPr/>
          </p:nvPicPr>
          <p:blipFill>
            <a:blip r:embed="rId3"/>
            <a:stretch>
              <a:fillRect/>
            </a:stretch>
          </p:blipFill>
          <p:spPr>
            <a:xfrm>
              <a:off x="5106029" y="129861"/>
              <a:ext cx="2015768" cy="1510738"/>
            </a:xfrm>
            <a:prstGeom prst="rect">
              <a:avLst/>
            </a:prstGeom>
          </p:spPr>
        </p:pic>
        <p:pic>
          <p:nvPicPr>
            <p:cNvPr id="3" name="Picture 2"/>
            <p:cNvPicPr>
              <a:picLocks noChangeAspect="1"/>
            </p:cNvPicPr>
            <p:nvPr/>
          </p:nvPicPr>
          <p:blipFill>
            <a:blip r:embed="rId4"/>
            <a:stretch>
              <a:fillRect/>
            </a:stretch>
          </p:blipFill>
          <p:spPr>
            <a:xfrm>
              <a:off x="3268439" y="390837"/>
              <a:ext cx="1311442" cy="988786"/>
            </a:xfrm>
            <a:prstGeom prst="rect">
              <a:avLst/>
            </a:prstGeom>
          </p:spPr>
        </p:pic>
        <p:sp>
          <p:nvSpPr>
            <p:cNvPr id="7168" name="TextBox 7167"/>
            <p:cNvSpPr txBox="1"/>
            <p:nvPr/>
          </p:nvSpPr>
          <p:spPr>
            <a:xfrm>
              <a:off x="4630793" y="626478"/>
              <a:ext cx="515201" cy="523220"/>
            </a:xfrm>
            <a:prstGeom prst="rect">
              <a:avLst/>
            </a:prstGeom>
            <a:noFill/>
          </p:spPr>
          <p:txBody>
            <a:bodyPr wrap="square" rtlCol="0">
              <a:spAutoFit/>
            </a:bodyPr>
            <a:lstStyle/>
            <a:p>
              <a:r>
                <a:rPr lang="en-US" sz="2800" dirty="0">
                  <a:sym typeface="Wingdings"/>
                </a:rPr>
                <a:t>≡</a:t>
              </a:r>
              <a:endParaRPr lang="en-US" sz="2800" dirty="0"/>
            </a:p>
          </p:txBody>
        </p:sp>
        <p:sp>
          <p:nvSpPr>
            <p:cNvPr id="7169" name="Rectangle 7168"/>
            <p:cNvSpPr/>
            <p:nvPr/>
          </p:nvSpPr>
          <p:spPr bwMode="auto">
            <a:xfrm>
              <a:off x="3144253" y="129861"/>
              <a:ext cx="3368842" cy="1510738"/>
            </a:xfrm>
            <a:prstGeom prst="rect">
              <a:avLst/>
            </a:prstGeom>
            <a:noFill/>
            <a:ln w="34925" cap="flat" cmpd="sng" algn="ctr">
              <a:solidFill>
                <a:srgbClr val="7030A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pSp>
      <p:sp>
        <p:nvSpPr>
          <p:cNvPr id="10" name="Rectangle 3">
            <a:extLst>
              <a:ext uri="{FF2B5EF4-FFF2-40B4-BE49-F238E27FC236}">
                <a16:creationId xmlns:a16="http://schemas.microsoft.com/office/drawing/2014/main" id="{D3D784A1-E511-4946-84CC-E3AF7C8706E3}"/>
              </a:ext>
            </a:extLst>
          </p:cNvPr>
          <p:cNvSpPr txBox="1">
            <a:spLocks noChangeArrowheads="1"/>
          </p:cNvSpPr>
          <p:nvPr/>
        </p:nvSpPr>
        <p:spPr bwMode="auto">
          <a:xfrm>
            <a:off x="929942" y="3484999"/>
            <a:ext cx="3108029" cy="8338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0" fontAlgn="base" hangingPunct="0">
              <a:spcBef>
                <a:spcPct val="20000"/>
              </a:spcBef>
              <a:spcAft>
                <a:spcPct val="0"/>
              </a:spcAft>
              <a:buFontTx/>
              <a:buNone/>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algn="ctr" eaLnBrk="1" hangingPunct="1"/>
            <a:r>
              <a:rPr lang="en-US" b="1" kern="0" dirty="0"/>
              <a:t>Scott McMillan</a:t>
            </a:r>
          </a:p>
          <a:p>
            <a:pPr algn="ctr" eaLnBrk="1" hangingPunct="1"/>
            <a:r>
              <a:rPr lang="en-US" sz="1800" b="1" kern="0" dirty="0"/>
              <a:t>CMU/SEI</a:t>
            </a:r>
          </a:p>
        </p:txBody>
      </p:sp>
      <p:sp>
        <p:nvSpPr>
          <p:cNvPr id="11" name="Rectangle 6">
            <a:extLst>
              <a:ext uri="{FF2B5EF4-FFF2-40B4-BE49-F238E27FC236}">
                <a16:creationId xmlns:a16="http://schemas.microsoft.com/office/drawing/2014/main" id="{211912AB-A12A-CD4F-B85C-7BCBC0CBAB2F}"/>
              </a:ext>
            </a:extLst>
          </p:cNvPr>
          <p:cNvSpPr>
            <a:spLocks noChangeArrowheads="1"/>
          </p:cNvSpPr>
          <p:nvPr/>
        </p:nvSpPr>
        <p:spPr bwMode="auto">
          <a:xfrm>
            <a:off x="201701" y="4429770"/>
            <a:ext cx="8720603" cy="8338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298" tIns="45649" rIns="91298" bIns="45649" anchor="ctr"/>
          <a:lstStyle/>
          <a:p>
            <a:pPr algn="ctr" defTabSz="457200">
              <a:spcBef>
                <a:spcPct val="20000"/>
              </a:spcBef>
            </a:pPr>
            <a:r>
              <a:rPr lang="en-US" sz="1600" dirty="0">
                <a:solidFill>
                  <a:srgbClr val="000000"/>
                </a:solidFill>
                <a:latin typeface="Arial" pitchFamily="34" charset="0"/>
                <a:cs typeface="+mn-cs"/>
              </a:rPr>
              <a:t>… and the other members of the </a:t>
            </a:r>
            <a:r>
              <a:rPr lang="en-US" sz="1600" dirty="0" err="1">
                <a:solidFill>
                  <a:srgbClr val="000000"/>
                </a:solidFill>
                <a:latin typeface="Arial" pitchFamily="34" charset="0"/>
                <a:cs typeface="+mn-cs"/>
              </a:rPr>
              <a:t>GraphBLAS</a:t>
            </a:r>
            <a:r>
              <a:rPr lang="en-US" sz="1600" dirty="0">
                <a:solidFill>
                  <a:srgbClr val="000000"/>
                </a:solidFill>
                <a:latin typeface="Arial" pitchFamily="34" charset="0"/>
                <a:cs typeface="+mn-cs"/>
              </a:rPr>
              <a:t> specification group: </a:t>
            </a:r>
            <a:br>
              <a:rPr lang="en-US" sz="1600" dirty="0">
                <a:solidFill>
                  <a:srgbClr val="000000"/>
                </a:solidFill>
                <a:latin typeface="Arial" pitchFamily="34" charset="0"/>
                <a:cs typeface="+mn-cs"/>
              </a:rPr>
            </a:br>
            <a:r>
              <a:rPr lang="en-US" sz="1600" b="1" dirty="0" err="1">
                <a:solidFill>
                  <a:srgbClr val="000000"/>
                </a:solidFill>
                <a:latin typeface="Arial" pitchFamily="34" charset="0"/>
              </a:rPr>
              <a:t>Aydın</a:t>
            </a:r>
            <a:r>
              <a:rPr lang="en-US" sz="1600" b="1" dirty="0">
                <a:solidFill>
                  <a:srgbClr val="000000"/>
                </a:solidFill>
                <a:latin typeface="Arial" pitchFamily="34" charset="0"/>
              </a:rPr>
              <a:t> </a:t>
            </a:r>
            <a:r>
              <a:rPr lang="en-US" sz="1600" b="1" dirty="0" err="1">
                <a:solidFill>
                  <a:srgbClr val="000000"/>
                </a:solidFill>
                <a:latin typeface="Arial" pitchFamily="34" charset="0"/>
              </a:rPr>
              <a:t>Buluç</a:t>
            </a:r>
            <a:r>
              <a:rPr lang="en-US" sz="1600" b="1" dirty="0">
                <a:solidFill>
                  <a:srgbClr val="000000"/>
                </a:solidFill>
                <a:latin typeface="Arial" pitchFamily="34" charset="0"/>
              </a:rPr>
              <a:t> (UC Berkeley/LBNL), Jose Moreira (IBM), </a:t>
            </a:r>
            <a:r>
              <a:rPr lang="en-US" sz="1600" dirty="0">
                <a:solidFill>
                  <a:srgbClr val="000000"/>
                </a:solidFill>
                <a:latin typeface="Arial" pitchFamily="34" charset="0"/>
              </a:rPr>
              <a:t>and</a:t>
            </a:r>
            <a:r>
              <a:rPr lang="en-US" sz="1600" b="1" dirty="0">
                <a:solidFill>
                  <a:srgbClr val="000000"/>
                </a:solidFill>
                <a:latin typeface="Arial" pitchFamily="34" charset="0"/>
              </a:rPr>
              <a:t> Ben Brock (UC Berkeley). </a:t>
            </a:r>
            <a:endParaRPr lang="en-US" sz="1600" dirty="0">
              <a:solidFill>
                <a:srgbClr val="000000"/>
              </a:solidFill>
              <a:latin typeface="Arial" pitchFamily="34" charset="0"/>
              <a:cs typeface="+mn-cs"/>
            </a:endParaRPr>
          </a:p>
        </p:txBody>
      </p:sp>
      <p:sp>
        <p:nvSpPr>
          <p:cNvPr id="13" name="TextBox 12">
            <a:extLst>
              <a:ext uri="{FF2B5EF4-FFF2-40B4-BE49-F238E27FC236}">
                <a16:creationId xmlns:a16="http://schemas.microsoft.com/office/drawing/2014/main" id="{A31ED145-FAC6-4B0F-AA33-2D45969B4C77}"/>
              </a:ext>
            </a:extLst>
          </p:cNvPr>
          <p:cNvSpPr txBox="1"/>
          <p:nvPr/>
        </p:nvSpPr>
        <p:spPr>
          <a:xfrm>
            <a:off x="613010" y="6073727"/>
            <a:ext cx="8035563" cy="661720"/>
          </a:xfrm>
          <a:prstGeom prst="rect">
            <a:avLst/>
          </a:prstGeom>
          <a:solidFill>
            <a:schemeClr val="accent6">
              <a:lumMod val="20000"/>
              <a:lumOff val="80000"/>
            </a:schemeClr>
          </a:solidFill>
          <a:ln w="12700">
            <a:solidFill>
              <a:schemeClr val="tx1"/>
            </a:solidFill>
          </a:ln>
        </p:spPr>
        <p:txBody>
          <a:bodyPr wrap="square" rtlCol="0">
            <a:spAutoFit/>
          </a:bodyPr>
          <a:lstStyle/>
          <a:p>
            <a:r>
              <a:rPr lang="en-US"/>
              <a:t>To get course materials onto your laptop </a:t>
            </a:r>
            <a:r>
              <a:rPr lang="en-US">
                <a:solidFill>
                  <a:srgbClr val="C00000"/>
                </a:solidFill>
              </a:rPr>
              <a:t>(updated README, slides)</a:t>
            </a:r>
            <a:r>
              <a:rPr lang="en-US"/>
              <a:t>:</a:t>
            </a:r>
          </a:p>
          <a:p>
            <a:pPr>
              <a:spcBef>
                <a:spcPts val="600"/>
              </a:spcBef>
            </a:pPr>
            <a:r>
              <a:rPr lang="en-US" sz="1400" b="1">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git clone -b classroom21 https://github.com/GraphBLAS/SIAM-Tutorial.git </a:t>
            </a:r>
          </a:p>
        </p:txBody>
      </p:sp>
    </p:spTree>
    <p:extLst>
      <p:ext uri="{BB962C8B-B14F-4D97-AF65-F5344CB8AC3E}">
        <p14:creationId xmlns:p14="http://schemas.microsoft.com/office/powerpoint/2010/main" val="2571805420"/>
      </p:ext>
    </p:extLst>
  </p:cSld>
  <p:clrMapOvr>
    <a:masterClrMapping/>
  </p:clrMapOvr>
  <p:transition>
    <p:fad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A3487-7D5E-490F-8EA8-EC2B14126362}"/>
              </a:ext>
            </a:extLst>
          </p:cNvPr>
          <p:cNvSpPr>
            <a:spLocks noGrp="1"/>
          </p:cNvSpPr>
          <p:nvPr>
            <p:ph type="title"/>
          </p:nvPr>
        </p:nvSpPr>
        <p:spPr/>
        <p:txBody>
          <a:bodyPr/>
          <a:lstStyle/>
          <a:p>
            <a:r>
              <a:rPr lang="en-US" dirty="0"/>
              <a:t>Reminders</a:t>
            </a:r>
          </a:p>
        </p:txBody>
      </p:sp>
      <p:sp>
        <p:nvSpPr>
          <p:cNvPr id="4" name="Slide Number Placeholder 3">
            <a:extLst>
              <a:ext uri="{FF2B5EF4-FFF2-40B4-BE49-F238E27FC236}">
                <a16:creationId xmlns:a16="http://schemas.microsoft.com/office/drawing/2014/main" id="{7C6C997F-E0BA-46CF-B9A2-47156826DA01}"/>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175</a:t>
            </a:fld>
            <a:endParaRPr lang="en-US" dirty="0">
              <a:solidFill>
                <a:srgbClr val="000000"/>
              </a:solidFill>
              <a:ea typeface="ＭＳ Ｐゴシック" pitchFamily="34" charset="-128"/>
            </a:endParaRPr>
          </a:p>
        </p:txBody>
      </p:sp>
      <p:sp>
        <p:nvSpPr>
          <p:cNvPr id="5" name="TextBox 4">
            <a:extLst>
              <a:ext uri="{FF2B5EF4-FFF2-40B4-BE49-F238E27FC236}">
                <a16:creationId xmlns:a16="http://schemas.microsoft.com/office/drawing/2014/main" id="{105F7711-4FED-4ED3-BD4A-1D0749E120EB}"/>
              </a:ext>
            </a:extLst>
          </p:cNvPr>
          <p:cNvSpPr txBox="1"/>
          <p:nvPr/>
        </p:nvSpPr>
        <p:spPr>
          <a:xfrm>
            <a:off x="478018" y="751708"/>
            <a:ext cx="8173857" cy="661720"/>
          </a:xfrm>
          <a:prstGeom prst="rect">
            <a:avLst/>
          </a:prstGeom>
          <a:solidFill>
            <a:schemeClr val="accent6">
              <a:lumMod val="20000"/>
              <a:lumOff val="80000"/>
            </a:schemeClr>
          </a:solidFill>
          <a:ln w="12700">
            <a:solidFill>
              <a:schemeClr val="tx1"/>
            </a:solidFill>
          </a:ln>
        </p:spPr>
        <p:txBody>
          <a:bodyPr wrap="square" rtlCol="0">
            <a:spAutoFit/>
          </a:bodyPr>
          <a:lstStyle/>
          <a:p>
            <a:r>
              <a:rPr lang="en-US" dirty="0"/>
              <a:t>To get course materials onto your laptop </a:t>
            </a:r>
            <a:r>
              <a:rPr lang="en-US" dirty="0">
                <a:solidFill>
                  <a:srgbClr val="C00000"/>
                </a:solidFill>
              </a:rPr>
              <a:t>(updated README, slides)</a:t>
            </a:r>
            <a:r>
              <a:rPr lang="en-US" dirty="0"/>
              <a:t>:</a:t>
            </a:r>
          </a:p>
          <a:p>
            <a:pPr>
              <a:spcBef>
                <a:spcPts val="600"/>
              </a:spcBef>
            </a:pPr>
            <a:r>
              <a:rPr lang="en-US" sz="1400" b="1" dirty="0">
                <a:latin typeface="Courier New" panose="02070309020205020404" pitchFamily="49" charset="0"/>
                <a:cs typeface="Courier New" panose="02070309020205020404" pitchFamily="49" charset="0"/>
              </a:rPr>
              <a:t>$ git clone -b classroom21 https://github.com/GraphBLAS/SIAM-Tutorial.git </a:t>
            </a:r>
          </a:p>
        </p:txBody>
      </p:sp>
      <p:sp>
        <p:nvSpPr>
          <p:cNvPr id="6" name="TextBox 5">
            <a:extLst>
              <a:ext uri="{FF2B5EF4-FFF2-40B4-BE49-F238E27FC236}">
                <a16:creationId xmlns:a16="http://schemas.microsoft.com/office/drawing/2014/main" id="{B9AF6F44-0699-4EBD-A99F-F7B5B9933A50}"/>
              </a:ext>
            </a:extLst>
          </p:cNvPr>
          <p:cNvSpPr txBox="1"/>
          <p:nvPr/>
        </p:nvSpPr>
        <p:spPr>
          <a:xfrm>
            <a:off x="478018" y="4623093"/>
            <a:ext cx="5217932" cy="523220"/>
          </a:xfrm>
          <a:prstGeom prst="rect">
            <a:avLst/>
          </a:prstGeom>
          <a:solidFill>
            <a:srgbClr val="FFFFEB"/>
          </a:solidFill>
          <a:ln w="22225">
            <a:solidFill>
              <a:schemeClr val="tx1"/>
            </a:solidFill>
          </a:ln>
        </p:spPr>
        <p:txBody>
          <a:bodyPr wrap="square" rtlCol="0">
            <a:spAutoFit/>
          </a:bodyPr>
          <a:lstStyle/>
          <a:p>
            <a:r>
              <a:rPr lang="en-US" sz="1400" dirty="0"/>
              <a:t>$ </a:t>
            </a:r>
            <a:r>
              <a:rPr lang="en-US" sz="1400" dirty="0" err="1"/>
              <a:t>ssh</a:t>
            </a:r>
            <a:r>
              <a:rPr lang="en-US" sz="1400" dirty="0"/>
              <a:t> </a:t>
            </a:r>
            <a:r>
              <a:rPr lang="en-US" sz="1400" dirty="0">
                <a:hlinkClick r:id="rId2">
                  <a:extLst>
                    <a:ext uri="{A12FA001-AC4F-418D-AE19-62706E023703}">
                      <ahyp:hlinkClr xmlns:ahyp="http://schemas.microsoft.com/office/drawing/2018/hyperlinkcolor" val="tx"/>
                    </a:ext>
                  </a:extLst>
                </a:hlinkClick>
              </a:rPr>
              <a:t>user@graphblas.tk</a:t>
            </a:r>
            <a:endParaRPr lang="en-US" sz="1400" dirty="0"/>
          </a:p>
          <a:p>
            <a:r>
              <a:rPr lang="en-US" sz="1400" dirty="0" err="1">
                <a:hlinkClick r:id="rId2" tooltip="mailto:user@graphblas.tk">
                  <a:extLst>
                    <a:ext uri="{A12FA001-AC4F-418D-AE19-62706E023703}">
                      <ahyp:hlinkClr xmlns:ahyp="http://schemas.microsoft.com/office/drawing/2018/hyperlinkcolor" val="tx"/>
                    </a:ext>
                  </a:extLst>
                </a:hlinkClick>
              </a:rPr>
              <a:t>user@graphblas.tk</a:t>
            </a:r>
            <a:r>
              <a:rPr lang="en-US" sz="1400" dirty="0" err="1"/>
              <a:t>'s</a:t>
            </a:r>
            <a:r>
              <a:rPr lang="en-US" sz="1400" dirty="0"/>
              <a:t> password: </a:t>
            </a:r>
            <a:r>
              <a:rPr lang="en-US" sz="1400" b="1" dirty="0"/>
              <a:t>graphblastutorial2021</a:t>
            </a:r>
            <a:r>
              <a:rPr lang="en-US" sz="1400" dirty="0"/>
              <a:t> </a:t>
            </a:r>
          </a:p>
        </p:txBody>
      </p:sp>
      <p:sp>
        <p:nvSpPr>
          <p:cNvPr id="7" name="TextBox 6">
            <a:extLst>
              <a:ext uri="{FF2B5EF4-FFF2-40B4-BE49-F238E27FC236}">
                <a16:creationId xmlns:a16="http://schemas.microsoft.com/office/drawing/2014/main" id="{973B5EEA-C1D3-4827-B1AB-3FDB57990508}"/>
              </a:ext>
            </a:extLst>
          </p:cNvPr>
          <p:cNvSpPr txBox="1"/>
          <p:nvPr/>
        </p:nvSpPr>
        <p:spPr>
          <a:xfrm>
            <a:off x="390525" y="4209843"/>
            <a:ext cx="8261350" cy="369332"/>
          </a:xfrm>
          <a:prstGeom prst="rect">
            <a:avLst/>
          </a:prstGeom>
          <a:noFill/>
        </p:spPr>
        <p:txBody>
          <a:bodyPr wrap="square" rtlCol="0">
            <a:spAutoFit/>
          </a:bodyPr>
          <a:lstStyle/>
          <a:p>
            <a:r>
              <a:rPr lang="en-US" dirty="0"/>
              <a:t>If you lost your URL, you can spin up a new server (code on next page):</a:t>
            </a:r>
          </a:p>
        </p:txBody>
      </p:sp>
      <p:sp>
        <p:nvSpPr>
          <p:cNvPr id="8" name="TextBox 7">
            <a:extLst>
              <a:ext uri="{FF2B5EF4-FFF2-40B4-BE49-F238E27FC236}">
                <a16:creationId xmlns:a16="http://schemas.microsoft.com/office/drawing/2014/main" id="{EADFB023-F1D2-45B6-A972-2409AA1E8E55}"/>
              </a:ext>
            </a:extLst>
          </p:cNvPr>
          <p:cNvSpPr txBox="1"/>
          <p:nvPr/>
        </p:nvSpPr>
        <p:spPr>
          <a:xfrm>
            <a:off x="478018" y="2307669"/>
            <a:ext cx="8173857" cy="1754326"/>
          </a:xfrm>
          <a:prstGeom prst="rect">
            <a:avLst/>
          </a:prstGeom>
          <a:solidFill>
            <a:srgbClr val="FFFFEB"/>
          </a:solidFill>
          <a:ln w="22225">
            <a:solidFill>
              <a:schemeClr val="tx1"/>
            </a:solidFill>
          </a:ln>
        </p:spPr>
        <p:txBody>
          <a:bodyPr wrap="square" rtlCol="0">
            <a:spAutoFit/>
          </a:bodyPr>
          <a:lstStyle/>
          <a:p>
            <a:pPr marL="0" indent="0">
              <a:buNone/>
            </a:pPr>
            <a:r>
              <a:rPr lang="en-US" sz="1200" dirty="0"/>
              <a:t>...</a:t>
            </a:r>
          </a:p>
          <a:p>
            <a:pPr marL="0" indent="0">
              <a:buNone/>
            </a:pPr>
            <a:r>
              <a:rPr lang="en-US" sz="1200" dirty="0"/>
              <a:t>Your Docker container should now be ready at:</a:t>
            </a:r>
          </a:p>
          <a:p>
            <a:pPr marL="0" indent="0">
              <a:buNone/>
            </a:pPr>
            <a:r>
              <a:rPr lang="en-US" sz="1200" dirty="0"/>
              <a:t>=====</a:t>
            </a:r>
            <a:endParaRPr lang="en-US" sz="1200" b="1" dirty="0"/>
          </a:p>
          <a:p>
            <a:pPr marL="0" indent="0">
              <a:buNone/>
            </a:pPr>
            <a:r>
              <a:rPr lang="en-US" sz="1200" dirty="0"/>
              <a:t>        </a:t>
            </a:r>
            <a:r>
              <a:rPr lang="en-US" sz="1200" b="1" dirty="0">
                <a:solidFill>
                  <a:srgbClr val="C00000"/>
                </a:solidFill>
              </a:rPr>
              <a:t>http://graphblas.tk</a:t>
            </a:r>
            <a:r>
              <a:rPr lang="en-US" sz="1200" b="1" dirty="0"/>
              <a:t>:98765/?token=1234567890abcdef1234567890abcdef1234567890abcdef</a:t>
            </a:r>
          </a:p>
          <a:p>
            <a:pPr marL="0" indent="0">
              <a:buNone/>
            </a:pPr>
            <a:r>
              <a:rPr lang="en-US" sz="1200" dirty="0"/>
              <a:t>=====</a:t>
            </a:r>
          </a:p>
          <a:p>
            <a:pPr marL="0" indent="0">
              <a:buNone/>
            </a:pPr>
            <a:r>
              <a:rPr lang="en-US" sz="1200" b="1" dirty="0"/>
              <a:t>****SAVE THIS URL!**** </a:t>
            </a:r>
            <a:r>
              <a:rPr lang="en-US" sz="1200" dirty="0"/>
              <a:t>You will also need it for Day 2 of the tutorial.</a:t>
            </a:r>
          </a:p>
          <a:p>
            <a:pPr marL="0" indent="0">
              <a:buNone/>
            </a:pPr>
            <a:endParaRPr lang="en-US" sz="1200" dirty="0"/>
          </a:p>
          <a:p>
            <a:pPr marL="0" indent="0">
              <a:buNone/>
            </a:pPr>
            <a:r>
              <a:rPr lang="en-US" sz="1200" dirty="0"/>
              <a:t>If you do not see a URL, or there otherwise appears to be an error, please alert the tutorial staff.</a:t>
            </a:r>
          </a:p>
          <a:p>
            <a:pPr marL="0" indent="0">
              <a:buNone/>
            </a:pPr>
            <a:r>
              <a:rPr lang="en-US" sz="1200" dirty="0"/>
              <a:t>Connection to graphblas.tk closed.</a:t>
            </a:r>
          </a:p>
        </p:txBody>
      </p:sp>
      <p:sp>
        <p:nvSpPr>
          <p:cNvPr id="9" name="TextBox 8">
            <a:extLst>
              <a:ext uri="{FF2B5EF4-FFF2-40B4-BE49-F238E27FC236}">
                <a16:creationId xmlns:a16="http://schemas.microsoft.com/office/drawing/2014/main" id="{9B35D9C5-7901-42F4-8F90-7B8C62BB87FD}"/>
              </a:ext>
            </a:extLst>
          </p:cNvPr>
          <p:cNvSpPr txBox="1"/>
          <p:nvPr/>
        </p:nvSpPr>
        <p:spPr>
          <a:xfrm>
            <a:off x="390525" y="1861266"/>
            <a:ext cx="3640069" cy="369332"/>
          </a:xfrm>
          <a:prstGeom prst="rect">
            <a:avLst/>
          </a:prstGeom>
          <a:noFill/>
        </p:spPr>
        <p:txBody>
          <a:bodyPr wrap="square" rtlCol="0">
            <a:spAutoFit/>
          </a:bodyPr>
          <a:lstStyle/>
          <a:p>
            <a:r>
              <a:rPr lang="en-US" dirty="0"/>
              <a:t>Reopen your tab from yesterday:</a:t>
            </a:r>
          </a:p>
        </p:txBody>
      </p:sp>
      <p:sp>
        <p:nvSpPr>
          <p:cNvPr id="10" name="Content Placeholder 2">
            <a:extLst>
              <a:ext uri="{FF2B5EF4-FFF2-40B4-BE49-F238E27FC236}">
                <a16:creationId xmlns:a16="http://schemas.microsoft.com/office/drawing/2014/main" id="{C674C94A-0929-402F-9CCC-8493431A67AC}"/>
              </a:ext>
            </a:extLst>
          </p:cNvPr>
          <p:cNvSpPr>
            <a:spLocks noGrp="1"/>
          </p:cNvSpPr>
          <p:nvPr>
            <p:ph idx="1"/>
          </p:nvPr>
        </p:nvSpPr>
        <p:spPr>
          <a:xfrm>
            <a:off x="478018" y="5741846"/>
            <a:ext cx="8374914" cy="718266"/>
          </a:xfrm>
          <a:solidFill>
            <a:schemeClr val="accent6">
              <a:lumMod val="20000"/>
              <a:lumOff val="80000"/>
            </a:schemeClr>
          </a:solidFill>
          <a:ln w="19050">
            <a:solidFill>
              <a:schemeClr val="tx1"/>
            </a:solidFill>
          </a:ln>
        </p:spPr>
        <p:txBody>
          <a:bodyPr/>
          <a:lstStyle/>
          <a:p>
            <a:pPr marL="0" indent="0">
              <a:spcBef>
                <a:spcPts val="600"/>
              </a:spcBef>
              <a:buNone/>
            </a:pPr>
            <a:r>
              <a:rPr lang="en-US" sz="1800" dirty="0"/>
              <a:t> Documentation for pygraphblas (with lots of examples) can be found here:</a:t>
            </a:r>
            <a:endParaRPr lang="en-US" sz="2000" dirty="0"/>
          </a:p>
          <a:p>
            <a:pPr marL="690562" lvl="2" indent="0">
              <a:buNone/>
            </a:pPr>
            <a:r>
              <a:rPr lang="en-US" sz="1600" dirty="0">
                <a:hlinkClick r:id="rId3"/>
              </a:rPr>
              <a:t>https://graphegon.github.io/pygraphblas/pygraphblas/index.html</a:t>
            </a:r>
            <a:endParaRPr lang="en-US" sz="1600" dirty="0"/>
          </a:p>
        </p:txBody>
      </p:sp>
    </p:spTree>
    <p:extLst>
      <p:ext uri="{BB962C8B-B14F-4D97-AF65-F5344CB8AC3E}">
        <p14:creationId xmlns:p14="http://schemas.microsoft.com/office/powerpoint/2010/main" val="3580983401"/>
      </p:ext>
    </p:extLst>
  </p:cSld>
  <p:clrMapOvr>
    <a:masterClrMapping/>
  </p:clrMapOvr>
  <p:transition>
    <p:fade/>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21879066-2435-4CEB-B8F4-19E92E4678FE}"/>
              </a:ext>
            </a:extLst>
          </p:cNvPr>
          <p:cNvSpPr txBox="1"/>
          <p:nvPr/>
        </p:nvSpPr>
        <p:spPr>
          <a:xfrm>
            <a:off x="2343217" y="4281487"/>
            <a:ext cx="3560098" cy="2554545"/>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            A</a:t>
            </a:r>
            <a:r>
              <a:rPr lang="en-US" sz="1600" b="1" baseline="30000" dirty="0">
                <a:latin typeface="Courier New" panose="02070309020205020404" pitchFamily="49" charset="0"/>
                <a:cs typeface="Courier New" panose="02070309020205020404" pitchFamily="49" charset="0"/>
              </a:rPr>
              <a:t>T</a:t>
            </a:r>
          </a:p>
          <a:p>
            <a:r>
              <a:rPr lang="en-US" sz="1600" b="1" dirty="0">
                <a:latin typeface="Courier New" panose="02070309020205020404" pitchFamily="49" charset="0"/>
                <a:cs typeface="Courier New" panose="02070309020205020404" pitchFamily="49" charset="0"/>
              </a:rPr>
              <a:t>    0  1  2  3  4  5  6</a:t>
            </a:r>
          </a:p>
          <a:p>
            <a:r>
              <a:rPr lang="en-US" sz="1600" b="1" dirty="0">
                <a:latin typeface="Courier New" panose="02070309020205020404" pitchFamily="49" charset="0"/>
                <a:cs typeface="Courier New" panose="02070309020205020404" pitchFamily="49" charset="0"/>
              </a:rPr>
              <a:t>0|           t         |  0</a:t>
            </a:r>
          </a:p>
          <a:p>
            <a:r>
              <a:rPr lang="en-US" sz="1600" b="1" dirty="0">
                <a:latin typeface="Courier New" panose="02070309020205020404" pitchFamily="49" charset="0"/>
                <a:cs typeface="Courier New" panose="02070309020205020404" pitchFamily="49" charset="0"/>
              </a:rPr>
              <a:t>1|  t                  |  1 </a:t>
            </a:r>
          </a:p>
          <a:p>
            <a:r>
              <a:rPr lang="en-US" sz="1600" b="1" dirty="0">
                <a:latin typeface="Courier New" panose="02070309020205020404" pitchFamily="49" charset="0"/>
                <a:cs typeface="Courier New" panose="02070309020205020404" pitchFamily="49" charset="0"/>
              </a:rPr>
              <a:t>2|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2</a:t>
            </a:r>
          </a:p>
          <a:p>
            <a:r>
              <a:rPr lang="en-US" sz="1600" b="1" dirty="0">
                <a:latin typeface="Courier New" panose="02070309020205020404" pitchFamily="49" charset="0"/>
                <a:cs typeface="Courier New" panose="02070309020205020404" pitchFamily="49" charset="0"/>
              </a:rPr>
              <a:t>3|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3</a:t>
            </a:r>
          </a:p>
          <a:p>
            <a:r>
              <a:rPr lang="en-US" sz="1600" b="1" dirty="0">
                <a:latin typeface="Courier New" panose="02070309020205020404" pitchFamily="49" charset="0"/>
                <a:cs typeface="Courier New" panose="02070309020205020404" pitchFamily="49" charset="0"/>
              </a:rPr>
              <a:t>4|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4</a:t>
            </a:r>
          </a:p>
          <a:p>
            <a:r>
              <a:rPr lang="en-US" sz="1600" b="1" dirty="0">
                <a:latin typeface="Courier New" panose="02070309020205020404" pitchFamily="49" charset="0"/>
                <a:cs typeface="Courier New" panose="02070309020205020404" pitchFamily="49" charset="0"/>
              </a:rPr>
              <a:t>5|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5</a:t>
            </a:r>
          </a:p>
          <a:p>
            <a:r>
              <a:rPr lang="en-US" sz="1600" b="1" dirty="0">
                <a:latin typeface="Courier New" panose="02070309020205020404" pitchFamily="49" charset="0"/>
                <a:cs typeface="Courier New" panose="02070309020205020404" pitchFamily="49" charset="0"/>
              </a:rPr>
              <a:t>6|     t               |  6</a:t>
            </a:r>
          </a:p>
          <a:p>
            <a:r>
              <a:rPr lang="en-US" sz="1600" b="1" dirty="0">
                <a:latin typeface="Courier New" panose="02070309020205020404" pitchFamily="49" charset="0"/>
                <a:cs typeface="Courier New" panose="02070309020205020404" pitchFamily="49" charset="0"/>
              </a:rPr>
              <a:t>    0  1  2  3  4  5  6</a:t>
            </a:r>
          </a:p>
        </p:txBody>
      </p:sp>
      <p:sp>
        <p:nvSpPr>
          <p:cNvPr id="2" name="Title 1">
            <a:extLst>
              <a:ext uri="{FF2B5EF4-FFF2-40B4-BE49-F238E27FC236}">
                <a16:creationId xmlns:a16="http://schemas.microsoft.com/office/drawing/2014/main" id="{D0348D73-6D27-6141-B3FC-73BB5C86AF7F}"/>
              </a:ext>
            </a:extLst>
          </p:cNvPr>
          <p:cNvSpPr>
            <a:spLocks noGrp="1"/>
          </p:cNvSpPr>
          <p:nvPr>
            <p:ph type="title"/>
          </p:nvPr>
        </p:nvSpPr>
        <p:spPr>
          <a:xfrm>
            <a:off x="238128" y="192088"/>
            <a:ext cx="8201022" cy="889000"/>
          </a:xfrm>
        </p:spPr>
        <p:txBody>
          <a:bodyPr/>
          <a:lstStyle/>
          <a:p>
            <a:r>
              <a:rPr lang="en-US" dirty="0"/>
              <a:t>Where we left off: Solution to exercise 7:  </a:t>
            </a:r>
            <a:r>
              <a:rPr lang="en-US" sz="2400" dirty="0"/>
              <a:t>Finding one-hop </a:t>
            </a:r>
            <a:r>
              <a:rPr lang="en-US" sz="2400" i="1" dirty="0">
                <a:solidFill>
                  <a:schemeClr val="tx2">
                    <a:lumMod val="60000"/>
                    <a:lumOff val="40000"/>
                  </a:schemeClr>
                </a:solidFill>
              </a:rPr>
              <a:t>out</a:t>
            </a:r>
            <a:r>
              <a:rPr lang="en-US" sz="2400" dirty="0"/>
              <a:t>-neighbors</a:t>
            </a:r>
          </a:p>
        </p:txBody>
      </p:sp>
      <p:sp>
        <p:nvSpPr>
          <p:cNvPr id="3" name="Content Placeholder 2">
            <a:extLst>
              <a:ext uri="{FF2B5EF4-FFF2-40B4-BE49-F238E27FC236}">
                <a16:creationId xmlns:a16="http://schemas.microsoft.com/office/drawing/2014/main" id="{D0EF4AC2-76CA-5342-8885-9916A5AEF109}"/>
              </a:ext>
            </a:extLst>
          </p:cNvPr>
          <p:cNvSpPr>
            <a:spLocks noGrp="1"/>
          </p:cNvSpPr>
          <p:nvPr>
            <p:ph idx="1"/>
          </p:nvPr>
        </p:nvSpPr>
        <p:spPr>
          <a:xfrm>
            <a:off x="238128" y="1200150"/>
            <a:ext cx="6349373" cy="3028950"/>
          </a:xfrm>
        </p:spPr>
        <p:txBody>
          <a:bodyPr/>
          <a:lstStyle/>
          <a:p>
            <a:pPr marL="0" indent="0">
              <a:spcBef>
                <a:spcPts val="0"/>
              </a:spcBef>
              <a:buNone/>
            </a:pPr>
            <a:r>
              <a:rPr lang="en-US" sz="1600" b="1" dirty="0">
                <a:latin typeface="Courier New" panose="02070309020205020404" pitchFamily="49" charset="0"/>
                <a:cs typeface="Courier New" panose="02070309020205020404" pitchFamily="49" charset="0"/>
              </a:rPr>
              <a:t>import pygraphblas as grb</a:t>
            </a:r>
          </a:p>
          <a:p>
            <a:pPr marL="0" indent="0">
              <a:spcBef>
                <a:spcPts val="0"/>
              </a:spcBef>
              <a:buNone/>
            </a:pPr>
            <a:endParaRPr lang="en-US" sz="1600" b="1" dirty="0">
              <a:latin typeface="Courier New" panose="02070309020205020404" pitchFamily="49" charset="0"/>
              <a:cs typeface="Courier New" panose="02070309020205020404" pitchFamily="49" charset="0"/>
            </a:endParaRPr>
          </a:p>
          <a:p>
            <a:pPr marL="0" indent="0">
              <a:spcBef>
                <a:spcPts val="0"/>
              </a:spcBef>
              <a:buNone/>
            </a:pPr>
            <a:r>
              <a:rPr lang="en-US" sz="1600" b="1" dirty="0" err="1">
                <a:latin typeface="Courier New" panose="02070309020205020404" pitchFamily="49" charset="0"/>
                <a:cs typeface="Courier New" panose="02070309020205020404" pitchFamily="49" charset="0"/>
              </a:rPr>
              <a:t>rowID</a:t>
            </a:r>
            <a:r>
              <a:rPr lang="en-US" sz="1600" b="1" dirty="0">
                <a:latin typeface="Courier New" panose="02070309020205020404" pitchFamily="49" charset="0"/>
                <a:cs typeface="Courier New" panose="02070309020205020404" pitchFamily="49" charset="0"/>
              </a:rPr>
              <a:t> = [0,0,1,1,2,3,3,4,5,6,6,6]</a:t>
            </a:r>
          </a:p>
          <a:p>
            <a:pPr marL="0" indent="0">
              <a:spcBef>
                <a:spcPts val="0"/>
              </a:spcBef>
              <a:buNone/>
            </a:pPr>
            <a:r>
              <a:rPr lang="en-US" sz="1600" b="1" dirty="0" err="1">
                <a:latin typeface="Courier New" panose="02070309020205020404" pitchFamily="49" charset="0"/>
                <a:cs typeface="Courier New" panose="02070309020205020404" pitchFamily="49" charset="0"/>
              </a:rPr>
              <a:t>colID</a:t>
            </a:r>
            <a:r>
              <a:rPr lang="en-US" sz="1600" b="1" dirty="0">
                <a:latin typeface="Courier New" panose="02070309020205020404" pitchFamily="49" charset="0"/>
                <a:cs typeface="Courier New" panose="02070309020205020404" pitchFamily="49" charset="0"/>
              </a:rPr>
              <a:t> = [1,3,4,6,5,0,2,5,2,2,3,4]</a:t>
            </a:r>
          </a:p>
          <a:p>
            <a:pPr marL="0" indent="0">
              <a:spcBef>
                <a:spcPts val="0"/>
              </a:spcBef>
              <a:buNone/>
            </a:pPr>
            <a:r>
              <a:rPr lang="en-US" sz="1600" b="1" dirty="0" err="1">
                <a:latin typeface="Courier New" panose="02070309020205020404" pitchFamily="49" charset="0"/>
                <a:cs typeface="Courier New" panose="02070309020205020404" pitchFamily="49" charset="0"/>
              </a:rPr>
              <a:t>vals</a:t>
            </a:r>
            <a:r>
              <a:rPr lang="en-US" sz="1600" b="1" dirty="0">
                <a:latin typeface="Courier New" panose="02070309020205020404" pitchFamily="49" charset="0"/>
                <a:cs typeface="Courier New" panose="02070309020205020404" pitchFamily="49" charset="0"/>
              </a:rPr>
              <a:t>  = [True]*</a:t>
            </a:r>
            <a:r>
              <a:rPr lang="en-US" sz="1600" b="1" dirty="0" err="1">
                <a:latin typeface="Courier New" panose="02070309020205020404" pitchFamily="49" charset="0"/>
                <a:cs typeface="Courier New" panose="02070309020205020404" pitchFamily="49" charset="0"/>
              </a:rPr>
              <a:t>len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rowID</a:t>
            </a:r>
            <a:r>
              <a:rPr lang="en-US" sz="1600" b="1" dirty="0">
                <a:latin typeface="Courier New" panose="02070309020205020404" pitchFamily="49" charset="0"/>
                <a:cs typeface="Courier New" panose="02070309020205020404" pitchFamily="49" charset="0"/>
              </a:rPr>
              <a:t>)</a:t>
            </a:r>
          </a:p>
          <a:p>
            <a:pPr marL="0" indent="0">
              <a:spcBef>
                <a:spcPts val="0"/>
              </a:spcBef>
              <a:buNone/>
            </a:pPr>
            <a:r>
              <a:rPr lang="en-US" sz="1600" b="1" dirty="0">
                <a:latin typeface="Courier New" panose="02070309020205020404" pitchFamily="49" charset="0"/>
                <a:cs typeface="Courier New" panose="02070309020205020404" pitchFamily="49" charset="0"/>
              </a:rPr>
              <a:t>A = </a:t>
            </a:r>
            <a:r>
              <a:rPr lang="en-US" sz="1600" b="1" dirty="0" err="1">
                <a:latin typeface="Courier New" panose="02070309020205020404" pitchFamily="49" charset="0"/>
                <a:cs typeface="Courier New" panose="02070309020205020404" pitchFamily="49" charset="0"/>
              </a:rPr>
              <a:t>grb.Matrix.from_lists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rowID</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colID</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vals</a:t>
            </a:r>
            <a:r>
              <a:rPr lang="en-US" sz="1600" b="1" dirty="0">
                <a:latin typeface="Courier New" panose="02070309020205020404" pitchFamily="49" charset="0"/>
                <a:cs typeface="Courier New" panose="02070309020205020404" pitchFamily="49" charset="0"/>
              </a:rPr>
              <a:t>)</a:t>
            </a:r>
          </a:p>
          <a:p>
            <a:pPr marL="0" indent="0">
              <a:spcBef>
                <a:spcPts val="0"/>
              </a:spcBef>
              <a:buNone/>
            </a:pPr>
            <a:endParaRPr lang="en-US" sz="1600" b="1" dirty="0">
              <a:latin typeface="Courier New" panose="02070309020205020404" pitchFamily="49" charset="0"/>
              <a:cs typeface="Courier New" panose="02070309020205020404" pitchFamily="49" charset="0"/>
            </a:endParaRPr>
          </a:p>
          <a:p>
            <a:pPr marL="0" indent="0">
              <a:spcBef>
                <a:spcPts val="0"/>
              </a:spcBef>
              <a:buNone/>
            </a:pPr>
            <a:r>
              <a:rPr lang="en-US" sz="1600" b="1" dirty="0">
                <a:latin typeface="Courier New" panose="02070309020205020404" pitchFamily="49" charset="0"/>
                <a:cs typeface="Courier New" panose="02070309020205020404" pitchFamily="49" charset="0"/>
              </a:rPr>
              <a:t>u = </a:t>
            </a:r>
            <a:r>
              <a:rPr lang="en-US" sz="1600" b="1" dirty="0" err="1">
                <a:latin typeface="Courier New" panose="02070309020205020404" pitchFamily="49" charset="0"/>
                <a:cs typeface="Courier New" panose="02070309020205020404" pitchFamily="49" charset="0"/>
              </a:rPr>
              <a:t>grb.Vector.sparse</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grb.BOOL</a:t>
            </a:r>
            <a:r>
              <a:rPr lang="en-US" sz="1600" b="1" dirty="0">
                <a:latin typeface="Courier New" panose="02070309020205020404" pitchFamily="49" charset="0"/>
                <a:cs typeface="Courier New" panose="02070309020205020404" pitchFamily="49" charset="0"/>
              </a:rPr>
              <a:t>, </a:t>
            </a:r>
            <a:r>
              <a:rPr lang="en-US" sz="1600" b="1" dirty="0" err="1">
                <a:solidFill>
                  <a:srgbClr val="C00000"/>
                </a:solidFill>
                <a:latin typeface="Courier New" panose="02070309020205020404" pitchFamily="49" charset="0"/>
                <a:cs typeface="Courier New" panose="02070309020205020404" pitchFamily="49" charset="0"/>
              </a:rPr>
              <a:t>A.nrows</a:t>
            </a:r>
            <a:r>
              <a:rPr lang="en-US" sz="1600" b="1" dirty="0">
                <a:latin typeface="Courier New" panose="02070309020205020404" pitchFamily="49" charset="0"/>
                <a:cs typeface="Courier New" panose="02070309020205020404" pitchFamily="49" charset="0"/>
              </a:rPr>
              <a:t>)</a:t>
            </a:r>
          </a:p>
          <a:p>
            <a:pPr marL="0" indent="0">
              <a:spcBef>
                <a:spcPts val="0"/>
              </a:spcBef>
              <a:buNone/>
            </a:pPr>
            <a:r>
              <a:rPr lang="en-US" sz="1600" b="1" dirty="0">
                <a:latin typeface="Courier New" panose="02070309020205020404" pitchFamily="49" charset="0"/>
                <a:cs typeface="Courier New" panose="02070309020205020404" pitchFamily="49" charset="0"/>
              </a:rPr>
              <a:t>u[6] = True</a:t>
            </a:r>
          </a:p>
          <a:p>
            <a:pPr marL="0" indent="0">
              <a:spcBef>
                <a:spcPts val="0"/>
              </a:spcBef>
              <a:buNone/>
            </a:pPr>
            <a:r>
              <a:rPr lang="en-US" sz="1600" b="1" dirty="0">
                <a:latin typeface="Courier New" panose="02070309020205020404" pitchFamily="49" charset="0"/>
                <a:cs typeface="Courier New" panose="02070309020205020404" pitchFamily="49" charset="0"/>
              </a:rPr>
              <a:t>with </a:t>
            </a:r>
            <a:r>
              <a:rPr lang="en-US" sz="1600" b="1" dirty="0" err="1">
                <a:latin typeface="Courier New" panose="02070309020205020404" pitchFamily="49" charset="0"/>
                <a:cs typeface="Courier New" panose="02070309020205020404" pitchFamily="49" charset="0"/>
              </a:rPr>
              <a:t>grb.BOOL.LOR_LAND</a:t>
            </a:r>
            <a:r>
              <a:rPr lang="en-US" sz="1600" b="1" dirty="0">
                <a:latin typeface="Courier New" panose="02070309020205020404" pitchFamily="49" charset="0"/>
                <a:cs typeface="Courier New" panose="02070309020205020404" pitchFamily="49" charset="0"/>
              </a:rPr>
              <a:t>:</a:t>
            </a:r>
          </a:p>
          <a:p>
            <a:pPr marL="0" indent="0">
              <a:spcBef>
                <a:spcPts val="0"/>
              </a:spcBef>
              <a:buNone/>
            </a:pPr>
            <a:r>
              <a:rPr lang="en-US" sz="1600" b="1" dirty="0">
                <a:latin typeface="Courier New" panose="02070309020205020404" pitchFamily="49" charset="0"/>
                <a:cs typeface="Courier New" panose="02070309020205020404" pitchFamily="49" charset="0"/>
              </a:rPr>
              <a:t>    </a:t>
            </a:r>
            <a:r>
              <a:rPr lang="en-US" sz="1600" b="1" dirty="0">
                <a:solidFill>
                  <a:srgbClr val="008000"/>
                </a:solidFill>
                <a:latin typeface="Courier New" panose="02070309020205020404" pitchFamily="49" charset="0"/>
                <a:cs typeface="Courier New" panose="02070309020205020404" pitchFamily="49" charset="0"/>
              </a:rPr>
              <a:t># w = A.T @ u</a:t>
            </a:r>
          </a:p>
          <a:p>
            <a:pPr marL="0" indent="0">
              <a:spcBef>
                <a:spcPts val="0"/>
              </a:spcBef>
              <a:buNone/>
            </a:pPr>
            <a:r>
              <a:rPr lang="en-US" sz="1600" b="1" dirty="0">
                <a:latin typeface="Courier New" panose="02070309020205020404" pitchFamily="49" charset="0"/>
                <a:cs typeface="Courier New" panose="02070309020205020404" pitchFamily="49" charset="0"/>
              </a:rPr>
              <a:t>    w = </a:t>
            </a:r>
            <a:r>
              <a:rPr lang="en-US" sz="1600" b="1" dirty="0" err="1">
                <a:latin typeface="Courier New" panose="02070309020205020404" pitchFamily="49" charset="0"/>
                <a:cs typeface="Courier New" panose="02070309020205020404" pitchFamily="49" charset="0"/>
              </a:rPr>
              <a:t>A.mxv</a:t>
            </a:r>
            <a:r>
              <a:rPr lang="en-US" sz="1600" b="1" dirty="0">
                <a:latin typeface="Courier New" panose="02070309020205020404" pitchFamily="49" charset="0"/>
                <a:cs typeface="Courier New" panose="02070309020205020404" pitchFamily="49" charset="0"/>
              </a:rPr>
              <a:t>(u, desc = grb.descriptor.T0)</a:t>
            </a:r>
          </a:p>
          <a:p>
            <a:pPr marL="0" indent="0">
              <a:spcBef>
                <a:spcPts val="0"/>
              </a:spcBef>
              <a:buNone/>
            </a:pPr>
            <a:endParaRPr lang="en-US" sz="1600" b="1" dirty="0">
              <a:latin typeface="Courier New" panose="02070309020205020404" pitchFamily="49" charset="0"/>
              <a:cs typeface="Courier New" panose="02070309020205020404" pitchFamily="49" charset="0"/>
            </a:endParaRPr>
          </a:p>
          <a:p>
            <a:pPr marL="0" indent="0">
              <a:spcBef>
                <a:spcPts val="0"/>
              </a:spcBef>
              <a:buNone/>
            </a:pPr>
            <a:r>
              <a:rPr lang="en-US" sz="1600" b="1" dirty="0">
                <a:latin typeface="Courier New" panose="02070309020205020404" pitchFamily="49" charset="0"/>
                <a:cs typeface="Courier New" panose="02070309020205020404" pitchFamily="49" charset="0"/>
              </a:rPr>
              <a:t>print(w)</a:t>
            </a:r>
          </a:p>
        </p:txBody>
      </p:sp>
      <p:sp>
        <p:nvSpPr>
          <p:cNvPr id="4" name="Slide Number Placeholder 3">
            <a:extLst>
              <a:ext uri="{FF2B5EF4-FFF2-40B4-BE49-F238E27FC236}">
                <a16:creationId xmlns:a16="http://schemas.microsoft.com/office/drawing/2014/main" id="{96099601-BE5A-7146-9621-688B65E28564}"/>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176</a:t>
            </a:fld>
            <a:endParaRPr lang="en-US" dirty="0">
              <a:solidFill>
                <a:srgbClr val="000000"/>
              </a:solidFill>
              <a:ea typeface="ＭＳ Ｐゴシック" pitchFamily="34" charset="-128"/>
            </a:endParaRPr>
          </a:p>
        </p:txBody>
      </p:sp>
      <p:pic>
        <p:nvPicPr>
          <p:cNvPr id="61" name="Picture 60" descr="Calendar&#10;&#10;Description automatically generated">
            <a:extLst>
              <a:ext uri="{FF2B5EF4-FFF2-40B4-BE49-F238E27FC236}">
                <a16:creationId xmlns:a16="http://schemas.microsoft.com/office/drawing/2014/main" id="{6EA2B020-C9C9-6F45-8B73-A1B11152DA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5855" y="2436832"/>
            <a:ext cx="2261681" cy="1514018"/>
          </a:xfrm>
          <a:prstGeom prst="rect">
            <a:avLst/>
          </a:prstGeom>
        </p:spPr>
      </p:pic>
      <p:sp>
        <p:nvSpPr>
          <p:cNvPr id="62" name="TextBox 61">
            <a:extLst>
              <a:ext uri="{FF2B5EF4-FFF2-40B4-BE49-F238E27FC236}">
                <a16:creationId xmlns:a16="http://schemas.microsoft.com/office/drawing/2014/main" id="{E4727E3F-9043-8B4A-BB44-60BE3250E536}"/>
              </a:ext>
            </a:extLst>
          </p:cNvPr>
          <p:cNvSpPr txBox="1"/>
          <p:nvPr/>
        </p:nvSpPr>
        <p:spPr>
          <a:xfrm>
            <a:off x="7254848" y="5465071"/>
            <a:ext cx="623447" cy="338554"/>
          </a:xfrm>
          <a:prstGeom prst="rect">
            <a:avLst/>
          </a:prstGeom>
          <a:noFill/>
        </p:spPr>
        <p:txBody>
          <a:bodyPr wrap="square" rtlCol="0">
            <a:spAutoFit/>
          </a:bodyPr>
          <a:lstStyle/>
          <a:p>
            <a:r>
              <a:rPr lang="en-US" sz="1600" dirty="0">
                <a:sym typeface="Wingdings" panose="05000000000000000000" pitchFamily="2" charset="2"/>
              </a:rPr>
              <a:t></a:t>
            </a:r>
            <a:endParaRPr lang="en-US" sz="1600" dirty="0"/>
          </a:p>
        </p:txBody>
      </p:sp>
      <p:sp>
        <p:nvSpPr>
          <p:cNvPr id="64" name="TextBox 63">
            <a:extLst>
              <a:ext uri="{FF2B5EF4-FFF2-40B4-BE49-F238E27FC236}">
                <a16:creationId xmlns:a16="http://schemas.microsoft.com/office/drawing/2014/main" id="{54F4BA50-E9C4-504C-B304-6F71965B16A1}"/>
              </a:ext>
            </a:extLst>
          </p:cNvPr>
          <p:cNvSpPr txBox="1"/>
          <p:nvPr/>
        </p:nvSpPr>
        <p:spPr>
          <a:xfrm>
            <a:off x="5906390" y="5455328"/>
            <a:ext cx="549899" cy="338554"/>
          </a:xfrm>
          <a:prstGeom prst="rect">
            <a:avLst/>
          </a:prstGeom>
          <a:noFill/>
        </p:spPr>
        <p:txBody>
          <a:bodyPr wrap="square" rtlCol="0">
            <a:spAutoFit/>
          </a:bodyPr>
          <a:lstStyle/>
          <a:p>
            <a:r>
              <a:rPr lang="en-US" sz="1600" dirty="0"/>
              <a:t>@</a:t>
            </a:r>
          </a:p>
        </p:txBody>
      </p:sp>
      <p:pic>
        <p:nvPicPr>
          <p:cNvPr id="7" name="Picture 6">
            <a:extLst>
              <a:ext uri="{FF2B5EF4-FFF2-40B4-BE49-F238E27FC236}">
                <a16:creationId xmlns:a16="http://schemas.microsoft.com/office/drawing/2014/main" id="{C8637108-8336-F441-B9BB-6EEEFAD09EC6}"/>
              </a:ext>
            </a:extLst>
          </p:cNvPr>
          <p:cNvPicPr>
            <a:picLocks noChangeAspect="1"/>
          </p:cNvPicPr>
          <p:nvPr/>
        </p:nvPicPr>
        <p:blipFill>
          <a:blip r:embed="rId4"/>
          <a:stretch>
            <a:fillRect/>
          </a:stretch>
        </p:blipFill>
        <p:spPr>
          <a:xfrm>
            <a:off x="7075768" y="607767"/>
            <a:ext cx="1995207" cy="1667228"/>
          </a:xfrm>
          <a:prstGeom prst="rect">
            <a:avLst/>
          </a:prstGeom>
        </p:spPr>
      </p:pic>
      <p:cxnSp>
        <p:nvCxnSpPr>
          <p:cNvPr id="10" name="Straight Arrow Connector 9">
            <a:extLst>
              <a:ext uri="{FF2B5EF4-FFF2-40B4-BE49-F238E27FC236}">
                <a16:creationId xmlns:a16="http://schemas.microsoft.com/office/drawing/2014/main" id="{C8784B4B-487E-DC4F-8D25-A28C24D1A380}"/>
              </a:ext>
            </a:extLst>
          </p:cNvPr>
          <p:cNvCxnSpPr>
            <a:cxnSpLocks/>
          </p:cNvCxnSpPr>
          <p:nvPr/>
        </p:nvCxnSpPr>
        <p:spPr bwMode="auto">
          <a:xfrm>
            <a:off x="7976295" y="2022911"/>
            <a:ext cx="0" cy="390356"/>
          </a:xfrm>
          <a:prstGeom prst="straightConnector1">
            <a:avLst/>
          </a:prstGeom>
          <a:ln w="22225">
            <a:headEnd type="triangle" w="med" len="med"/>
            <a:tailEnd type="triangle"/>
          </a:ln>
        </p:spPr>
        <p:style>
          <a:lnRef idx="1">
            <a:schemeClr val="dk1"/>
          </a:lnRef>
          <a:fillRef idx="0">
            <a:schemeClr val="dk1"/>
          </a:fillRef>
          <a:effectRef idx="0">
            <a:schemeClr val="dk1"/>
          </a:effectRef>
          <a:fontRef idx="minor">
            <a:schemeClr val="tx1"/>
          </a:fontRef>
        </p:style>
      </p:cxnSp>
      <p:sp>
        <p:nvSpPr>
          <p:cNvPr id="163" name="TextBox 162">
            <a:extLst>
              <a:ext uri="{FF2B5EF4-FFF2-40B4-BE49-F238E27FC236}">
                <a16:creationId xmlns:a16="http://schemas.microsoft.com/office/drawing/2014/main" id="{0A4541FF-7ED1-D540-AA05-3DE1E07800CB}"/>
              </a:ext>
            </a:extLst>
          </p:cNvPr>
          <p:cNvSpPr txBox="1"/>
          <p:nvPr/>
        </p:nvSpPr>
        <p:spPr>
          <a:xfrm>
            <a:off x="6511581" y="3024564"/>
            <a:ext cx="320053" cy="338554"/>
          </a:xfrm>
          <a:prstGeom prst="rect">
            <a:avLst/>
          </a:prstGeom>
          <a:noFill/>
        </p:spPr>
        <p:txBody>
          <a:bodyPr wrap="square" rtlCol="0">
            <a:spAutoFit/>
          </a:bodyPr>
          <a:lstStyle/>
          <a:p>
            <a:r>
              <a:rPr lang="en-US" sz="1600" dirty="0"/>
              <a:t>A</a:t>
            </a:r>
            <a:endParaRPr lang="en-US" sz="1600" baseline="30000" dirty="0"/>
          </a:p>
        </p:txBody>
      </p:sp>
      <p:sp>
        <p:nvSpPr>
          <p:cNvPr id="16" name="TextBox 15">
            <a:extLst>
              <a:ext uri="{FF2B5EF4-FFF2-40B4-BE49-F238E27FC236}">
                <a16:creationId xmlns:a16="http://schemas.microsoft.com/office/drawing/2014/main" id="{2C48281E-5D3F-44BF-8E41-018F08D4511D}"/>
              </a:ext>
            </a:extLst>
          </p:cNvPr>
          <p:cNvSpPr txBox="1"/>
          <p:nvPr/>
        </p:nvSpPr>
        <p:spPr>
          <a:xfrm>
            <a:off x="7887820" y="4281487"/>
            <a:ext cx="742753" cy="2308324"/>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w</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0| </a:t>
            </a:r>
          </a:p>
          <a:p>
            <a:r>
              <a:rPr lang="en-US" sz="1600" b="1" dirty="0">
                <a:latin typeface="Courier New" panose="02070309020205020404" pitchFamily="49" charset="0"/>
                <a:cs typeface="Courier New" panose="02070309020205020404" pitchFamily="49" charset="0"/>
              </a:rPr>
              <a:t>1| </a:t>
            </a:r>
          </a:p>
          <a:p>
            <a:r>
              <a:rPr lang="en-US" sz="1600" b="1" dirty="0">
                <a:latin typeface="Courier New" panose="02070309020205020404" pitchFamily="49" charset="0"/>
                <a:cs typeface="Courier New" panose="02070309020205020404" pitchFamily="49" charset="0"/>
              </a:rPr>
              <a:t>2| t </a:t>
            </a:r>
          </a:p>
          <a:p>
            <a:r>
              <a:rPr lang="en-US" sz="1600" b="1" dirty="0">
                <a:latin typeface="Courier New" panose="02070309020205020404" pitchFamily="49" charset="0"/>
                <a:cs typeface="Courier New" panose="02070309020205020404" pitchFamily="49" charset="0"/>
              </a:rPr>
              <a:t>3| t</a:t>
            </a:r>
          </a:p>
          <a:p>
            <a:r>
              <a:rPr lang="en-US" sz="1600" b="1" dirty="0">
                <a:latin typeface="Courier New" panose="02070309020205020404" pitchFamily="49" charset="0"/>
                <a:cs typeface="Courier New" panose="02070309020205020404" pitchFamily="49" charset="0"/>
              </a:rPr>
              <a:t>4| t </a:t>
            </a:r>
          </a:p>
          <a:p>
            <a:r>
              <a:rPr lang="en-US" sz="1600" b="1" dirty="0">
                <a:latin typeface="Courier New" panose="02070309020205020404" pitchFamily="49" charset="0"/>
                <a:cs typeface="Courier New" panose="02070309020205020404" pitchFamily="49" charset="0"/>
              </a:rPr>
              <a:t>5|</a:t>
            </a:r>
          </a:p>
          <a:p>
            <a:r>
              <a:rPr lang="en-US" sz="1600" b="1" dirty="0">
                <a:latin typeface="Courier New" panose="02070309020205020404" pitchFamily="49" charset="0"/>
                <a:cs typeface="Courier New" panose="02070309020205020404" pitchFamily="49" charset="0"/>
              </a:rPr>
              <a:t>6|</a:t>
            </a:r>
          </a:p>
        </p:txBody>
      </p:sp>
      <p:sp>
        <p:nvSpPr>
          <p:cNvPr id="17" name="TextBox 16">
            <a:extLst>
              <a:ext uri="{FF2B5EF4-FFF2-40B4-BE49-F238E27FC236}">
                <a16:creationId xmlns:a16="http://schemas.microsoft.com/office/drawing/2014/main" id="{E8A1E536-1758-49EC-A49F-738F854AD854}"/>
              </a:ext>
            </a:extLst>
          </p:cNvPr>
          <p:cNvSpPr txBox="1"/>
          <p:nvPr/>
        </p:nvSpPr>
        <p:spPr>
          <a:xfrm>
            <a:off x="6406834" y="4281487"/>
            <a:ext cx="742753" cy="2308324"/>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u</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0| </a:t>
            </a:r>
          </a:p>
          <a:p>
            <a:r>
              <a:rPr lang="en-US" sz="1600" b="1" dirty="0">
                <a:latin typeface="Courier New" panose="02070309020205020404" pitchFamily="49" charset="0"/>
                <a:cs typeface="Courier New" panose="02070309020205020404" pitchFamily="49" charset="0"/>
              </a:rPr>
              <a:t>1| </a:t>
            </a:r>
          </a:p>
          <a:p>
            <a:r>
              <a:rPr lang="en-US" sz="1600" b="1" dirty="0">
                <a:latin typeface="Courier New" panose="02070309020205020404" pitchFamily="49" charset="0"/>
                <a:cs typeface="Courier New" panose="02070309020205020404" pitchFamily="49" charset="0"/>
              </a:rPr>
              <a:t>2|</a:t>
            </a:r>
          </a:p>
          <a:p>
            <a:r>
              <a:rPr lang="en-US" sz="1600" b="1" dirty="0">
                <a:latin typeface="Courier New" panose="02070309020205020404" pitchFamily="49" charset="0"/>
                <a:cs typeface="Courier New" panose="02070309020205020404" pitchFamily="49" charset="0"/>
              </a:rPr>
              <a:t>3|   </a:t>
            </a:r>
          </a:p>
          <a:p>
            <a:r>
              <a:rPr lang="en-US" sz="1600" b="1" dirty="0">
                <a:latin typeface="Courier New" panose="02070309020205020404" pitchFamily="49" charset="0"/>
                <a:cs typeface="Courier New" panose="02070309020205020404" pitchFamily="49" charset="0"/>
              </a:rPr>
              <a:t>4| </a:t>
            </a:r>
          </a:p>
          <a:p>
            <a:r>
              <a:rPr lang="en-US" sz="1600" b="1" dirty="0">
                <a:latin typeface="Courier New" panose="02070309020205020404" pitchFamily="49" charset="0"/>
                <a:cs typeface="Courier New" panose="02070309020205020404" pitchFamily="49" charset="0"/>
              </a:rPr>
              <a:t>5|   </a:t>
            </a:r>
          </a:p>
          <a:p>
            <a:r>
              <a:rPr lang="en-US" sz="1600" b="1" dirty="0">
                <a:latin typeface="Courier New" panose="02070309020205020404" pitchFamily="49" charset="0"/>
                <a:cs typeface="Courier New" panose="02070309020205020404" pitchFamily="49" charset="0"/>
              </a:rPr>
              <a:t>6| t </a:t>
            </a:r>
          </a:p>
        </p:txBody>
      </p:sp>
    </p:spTree>
    <p:extLst>
      <p:ext uri="{BB962C8B-B14F-4D97-AF65-F5344CB8AC3E}">
        <p14:creationId xmlns:p14="http://schemas.microsoft.com/office/powerpoint/2010/main" val="312822649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A22E5C1-A685-D44F-A1CF-B4C07694BFAD}"/>
              </a:ext>
            </a:extLst>
          </p:cNvPr>
          <p:cNvPicPr>
            <a:picLocks noGrp="1" noChangeAspect="1"/>
          </p:cNvPicPr>
          <p:nvPr>
            <p:ph idx="1"/>
          </p:nvPr>
        </p:nvPicPr>
        <p:blipFill>
          <a:blip r:embed="rId3"/>
          <a:stretch>
            <a:fillRect/>
          </a:stretch>
        </p:blipFill>
        <p:spPr>
          <a:xfrm>
            <a:off x="0" y="848154"/>
            <a:ext cx="9115079" cy="4865576"/>
          </a:xfrm>
          <a:prstGeom prst="rect">
            <a:avLst/>
          </a:prstGeom>
        </p:spPr>
      </p:pic>
      <p:sp>
        <p:nvSpPr>
          <p:cNvPr id="4" name="Slide Number Placeholder 3">
            <a:extLst>
              <a:ext uri="{FF2B5EF4-FFF2-40B4-BE49-F238E27FC236}">
                <a16:creationId xmlns:a16="http://schemas.microsoft.com/office/drawing/2014/main" id="{DA15A5D4-16D8-8543-8B63-03A2E28FEC1E}"/>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18</a:t>
            </a:fld>
            <a:endParaRPr lang="en-US" dirty="0">
              <a:solidFill>
                <a:srgbClr val="000000"/>
              </a:solidFill>
              <a:ea typeface="ＭＳ Ｐゴシック" pitchFamily="34" charset="-128"/>
            </a:endParaRPr>
          </a:p>
        </p:txBody>
      </p:sp>
      <p:sp>
        <p:nvSpPr>
          <p:cNvPr id="2" name="TextBox 1">
            <a:extLst>
              <a:ext uri="{FF2B5EF4-FFF2-40B4-BE49-F238E27FC236}">
                <a16:creationId xmlns:a16="http://schemas.microsoft.com/office/drawing/2014/main" id="{441994CD-84A2-9740-B578-7D57CB29E068}"/>
              </a:ext>
            </a:extLst>
          </p:cNvPr>
          <p:cNvSpPr txBox="1"/>
          <p:nvPr/>
        </p:nvSpPr>
        <p:spPr>
          <a:xfrm>
            <a:off x="461962" y="6243836"/>
            <a:ext cx="8474075" cy="307777"/>
          </a:xfrm>
          <a:prstGeom prst="rect">
            <a:avLst/>
          </a:prstGeom>
          <a:noFill/>
        </p:spPr>
        <p:txBody>
          <a:bodyPr wrap="square" rtlCol="0">
            <a:spAutoFit/>
          </a:bodyPr>
          <a:lstStyle/>
          <a:p>
            <a:r>
              <a:rPr lang="en-US" sz="1400" dirty="0" err="1"/>
              <a:t>Pygraphblas</a:t>
            </a:r>
            <a:r>
              <a:rPr lang="en-US" sz="1400" dirty="0"/>
              <a:t> Documentation at:  </a:t>
            </a:r>
            <a:r>
              <a:rPr lang="en-US" sz="1400" dirty="0">
                <a:hlinkClick r:id="rId4"/>
              </a:rPr>
              <a:t>https://graphegon.github.io/pygraphblas/pygraphblas/index.html</a:t>
            </a:r>
            <a:endParaRPr lang="en-US" sz="1400" dirty="0"/>
          </a:p>
        </p:txBody>
      </p:sp>
    </p:spTree>
    <p:extLst>
      <p:ext uri="{BB962C8B-B14F-4D97-AF65-F5344CB8AC3E}">
        <p14:creationId xmlns:p14="http://schemas.microsoft.com/office/powerpoint/2010/main" val="408078870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dirty="0">
              <a:solidFill>
                <a:prstClr val="white"/>
              </a:solidFill>
              <a:latin typeface="Calibri" panose="020F0502020204030204"/>
            </a:endParaRPr>
          </a:p>
        </p:txBody>
      </p:sp>
      <p:sp>
        <p:nvSpPr>
          <p:cNvPr id="1029"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666998"/>
            <a:ext cx="1370729" cy="1032742"/>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dirty="0">
              <a:solidFill>
                <a:prstClr val="white"/>
              </a:solidFill>
              <a:latin typeface="Calibri" panose="020F0502020204030204"/>
            </a:endParaRPr>
          </a:p>
        </p:txBody>
      </p:sp>
      <p:sp>
        <p:nvSpPr>
          <p:cNvPr id="1030"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1" y="1173860"/>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sp>
        <p:nvSpPr>
          <p:cNvPr id="1031"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2" y="134860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3" y="857250"/>
            <a:ext cx="2126518" cy="1110628"/>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fontAlgn="auto">
              <a:spcBef>
                <a:spcPts val="0"/>
              </a:spcBef>
              <a:spcAft>
                <a:spcPts val="0"/>
              </a:spcAft>
            </a:pPr>
            <a:endParaRPr lang="en-US" sz="1350" dirty="0">
              <a:solidFill>
                <a:prstClr val="white"/>
              </a:solidFill>
              <a:latin typeface="Calibri" panose="020F0502020204030204"/>
            </a:endParaRPr>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5443876"/>
            <a:ext cx="1120885" cy="556874"/>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pic>
        <p:nvPicPr>
          <p:cNvPr id="1026" name="Picture 2" descr="Cloud Pathfinder for IBM Cloud: Find your pathway to &lt;?php echo e(config(' ibm.name-cloud')); ?&gt;, fast.">
            <a:extLst>
              <a:ext uri="{FF2B5EF4-FFF2-40B4-BE49-F238E27FC236}">
                <a16:creationId xmlns:a16="http://schemas.microsoft.com/office/drawing/2014/main" id="{F4A299A4-B3E5-46F7-86C5-76A0FFE483C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60918" y="1568017"/>
            <a:ext cx="5629089" cy="281454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1" y="5697108"/>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grpSp>
        <p:nvGrpSpPr>
          <p:cNvPr id="7" name="Group 6">
            <a:extLst>
              <a:ext uri="{FF2B5EF4-FFF2-40B4-BE49-F238E27FC236}">
                <a16:creationId xmlns:a16="http://schemas.microsoft.com/office/drawing/2014/main" id="{CDCA8361-16CC-480E-8414-4F370C06FF92}"/>
              </a:ext>
            </a:extLst>
          </p:cNvPr>
          <p:cNvGrpSpPr/>
          <p:nvPr/>
        </p:nvGrpSpPr>
        <p:grpSpPr>
          <a:xfrm>
            <a:off x="1456250" y="920317"/>
            <a:ext cx="5727850" cy="1300793"/>
            <a:chOff x="3764945" y="3648767"/>
            <a:chExt cx="7637132" cy="1734390"/>
          </a:xfrm>
        </p:grpSpPr>
        <p:sp>
          <p:nvSpPr>
            <p:cNvPr id="4" name="TextBox 3">
              <a:extLst>
                <a:ext uri="{FF2B5EF4-FFF2-40B4-BE49-F238E27FC236}">
                  <a16:creationId xmlns:a16="http://schemas.microsoft.com/office/drawing/2014/main" id="{C002BE09-0A05-4A94-B2B3-C49B95EDCE3B}"/>
                </a:ext>
              </a:extLst>
            </p:cNvPr>
            <p:cNvSpPr txBox="1"/>
            <p:nvPr/>
          </p:nvSpPr>
          <p:spPr>
            <a:xfrm>
              <a:off x="3764945" y="4285129"/>
              <a:ext cx="7637132" cy="492442"/>
            </a:xfrm>
            <a:prstGeom prst="rect">
              <a:avLst/>
            </a:prstGeom>
            <a:noFill/>
          </p:spPr>
          <p:txBody>
            <a:bodyPr wrap="none" rtlCol="0">
              <a:spAutoFit/>
            </a:bodyPr>
            <a:lstStyle/>
            <a:p>
              <a:pPr defTabSz="685800" fontAlgn="auto">
                <a:spcBef>
                  <a:spcPts val="0"/>
                </a:spcBef>
                <a:spcAft>
                  <a:spcPts val="0"/>
                </a:spcAft>
              </a:pPr>
              <a:r>
                <a:rPr lang="en-US" i="1" dirty="0">
                  <a:solidFill>
                    <a:srgbClr val="0070C0"/>
                  </a:solidFill>
                  <a:latin typeface="Calibri" panose="020F0502020204030204"/>
                  <a:cs typeface="+mn-cs"/>
                </a:rPr>
                <a:t>Your personalized 			 container powered by</a:t>
              </a:r>
            </a:p>
          </p:txBody>
        </p:sp>
        <p:pic>
          <p:nvPicPr>
            <p:cNvPr id="6" name="Picture 6" descr="How to install Docker on Ubuntu ? | by KarthiKeyan Shanmugam | Medium">
              <a:extLst>
                <a:ext uri="{FF2B5EF4-FFF2-40B4-BE49-F238E27FC236}">
                  <a16:creationId xmlns:a16="http://schemas.microsoft.com/office/drawing/2014/main" id="{9FD27DFB-5922-4F23-B724-BBCBEBEA37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0470" y="3648767"/>
              <a:ext cx="2030505" cy="173439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46B8DA40-072B-4E64-A188-F944885149D4}"/>
              </a:ext>
            </a:extLst>
          </p:cNvPr>
          <p:cNvSpPr txBox="1"/>
          <p:nvPr/>
        </p:nvSpPr>
        <p:spPr>
          <a:xfrm>
            <a:off x="475356" y="6171178"/>
            <a:ext cx="8389244" cy="461665"/>
          </a:xfrm>
          <a:prstGeom prst="rect">
            <a:avLst/>
          </a:prstGeom>
          <a:noFill/>
        </p:spPr>
        <p:txBody>
          <a:bodyPr wrap="square" rtlCol="0">
            <a:spAutoFit/>
          </a:bodyPr>
          <a:lstStyle/>
          <a:p>
            <a:r>
              <a:rPr lang="en-US" sz="1200" dirty="0"/>
              <a:t>“You log into the cloud by </a:t>
            </a:r>
            <a:r>
              <a:rPr lang="en-US" sz="1200" dirty="0" err="1"/>
              <a:t>ssh</a:t>
            </a:r>
            <a:r>
              <a:rPr lang="en-US" sz="1200" dirty="0"/>
              <a:t> and magic happens that causes little people floating in the cloud to create an account for you that runs on fairy dust and makes a container float up from the ether to respond to your every whim.”</a:t>
            </a:r>
          </a:p>
        </p:txBody>
      </p:sp>
      <p:sp>
        <p:nvSpPr>
          <p:cNvPr id="3" name="Rectangle 2">
            <a:extLst>
              <a:ext uri="{FF2B5EF4-FFF2-40B4-BE49-F238E27FC236}">
                <a16:creationId xmlns:a16="http://schemas.microsoft.com/office/drawing/2014/main" id="{D537E36A-4DD2-49F4-A303-6279AC4CC62A}"/>
              </a:ext>
            </a:extLst>
          </p:cNvPr>
          <p:cNvSpPr/>
          <p:nvPr/>
        </p:nvSpPr>
        <p:spPr>
          <a:xfrm>
            <a:off x="2286000" y="6657945"/>
            <a:ext cx="4572000" cy="200055"/>
          </a:xfrm>
          <a:prstGeom prst="rect">
            <a:avLst/>
          </a:prstGeom>
        </p:spPr>
        <p:txBody>
          <a:bodyPr>
            <a:spAutoFit/>
          </a:bodyPr>
          <a:lstStyle/>
          <a:p>
            <a:pPr algn="ctr"/>
            <a:r>
              <a:rPr lang="en-US" sz="700" dirty="0">
                <a:solidFill>
                  <a:schemeClr val="bg1">
                    <a:lumMod val="65000"/>
                  </a:schemeClr>
                </a:solidFill>
              </a:rPr>
              <a:t>[Distribution Statement A] Approved for public release and unlimited distribution.</a:t>
            </a:r>
          </a:p>
        </p:txBody>
      </p:sp>
    </p:spTree>
    <p:extLst>
      <p:ext uri="{BB962C8B-B14F-4D97-AF65-F5344CB8AC3E}">
        <p14:creationId xmlns:p14="http://schemas.microsoft.com/office/powerpoint/2010/main" val="11296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7308" y="671877"/>
            <a:ext cx="7854809" cy="5590204"/>
          </a:xfrm>
        </p:spPr>
        <p:txBody>
          <a:bodyPr/>
          <a:lstStyle/>
          <a:p>
            <a:pPr marL="0" indent="0">
              <a:spcBef>
                <a:spcPts val="800"/>
              </a:spcBef>
              <a:buNone/>
            </a:pPr>
            <a:r>
              <a:rPr lang="en-US" sz="1200" dirty="0"/>
              <a:t>Copyright 2021 Carnegie Mellon University and Timothy G. Mattson.</a:t>
            </a:r>
          </a:p>
          <a:p>
            <a:pPr marL="0" indent="0">
              <a:spcBef>
                <a:spcPts val="800"/>
              </a:spcBef>
              <a:buNone/>
            </a:pPr>
            <a:r>
              <a:rPr lang="en-US" sz="1200" dirty="0"/>
              <a:t>This material is based upon work funded and supported by the Department of Defense under Contract No. FA8702-15-D-0002 with Carnegie Mellon University for the operation of the Software Engineering Institute, a federally funded research and development center.</a:t>
            </a:r>
          </a:p>
          <a:p>
            <a:pPr marL="0" indent="0">
              <a:spcBef>
                <a:spcPts val="800"/>
              </a:spcBef>
              <a:buNone/>
            </a:pPr>
            <a:r>
              <a:rPr lang="en-US" sz="1200" dirty="0"/>
              <a:t>The view, opinions, and/or findings contained in this material are those of the author(s) and should not be construed as an official Government position, policy, or decision, unless designated by other documentation. </a:t>
            </a:r>
          </a:p>
          <a:p>
            <a:pPr marL="0" indent="0">
              <a:spcBef>
                <a:spcPts val="800"/>
              </a:spcBef>
              <a:buNone/>
            </a:pPr>
            <a:r>
              <a:rPr lang="en-US" sz="1200" dirty="0"/>
              <a:t>References herein to any specific commercial product, process, or service by trade name, trade mark, manufacturer, or otherwise, does not necessarily constitute or imply its endorsement, recommendation, or favoring by Carnegie Mellon University or its Software Engineering Institute.</a:t>
            </a:r>
          </a:p>
          <a:p>
            <a:pPr marL="0" indent="0">
              <a:spcBef>
                <a:spcPts val="800"/>
              </a:spcBef>
              <a:buNone/>
            </a:pPr>
            <a:r>
              <a:rPr lang="en-US" sz="1200" dirty="0"/>
              <a:t>NO WARRANTY. THIS CARNEGIE MELLON UNIVERSITY AND SOFTWARE ENGINEERING INSTITUTE MATERIAL IS FURNISHED ON AN "AS-IS" BASIS. CARNEGIE MELLON UNIVERSITY MAKES NO WARRANTIES OF ANY KIND, EITHER EXPRESSED OR IMPLIED, AS TO ANY MATTER INCLUDING, BUT NOT LIMITED TO, WARRANTY OF FITNESS FOR PURPOSE OR MERCHANTABILITY, EXCLUSIVITY, OR RESULTS OBTAINED FROM USE OF THE MATERIAL. CARNEGIE MELLON UNIVERSITY DOES NOT MAKE ANY WARRANTY OF ANY KIND WITH RESPECT TO FREEDOM FROM PATENT, TRADEMARK, OR COPYRIGHT INFRINGEMENT.</a:t>
            </a:r>
          </a:p>
          <a:p>
            <a:pPr marL="0" indent="0">
              <a:spcBef>
                <a:spcPts val="800"/>
              </a:spcBef>
              <a:buNone/>
            </a:pPr>
            <a:r>
              <a:rPr lang="en-US" sz="1200" dirty="0"/>
              <a:t>[DISTRIBUTION STATEMENT A] This material has been approved for public release and unlimited distribution.  Please see Copyright notice for non-US Government use and distribution.</a:t>
            </a:r>
          </a:p>
          <a:p>
            <a:pPr marL="0" indent="0">
              <a:spcBef>
                <a:spcPts val="800"/>
              </a:spcBef>
              <a:buNone/>
            </a:pPr>
            <a:r>
              <a:rPr lang="en-US" sz="1200" dirty="0"/>
              <a:t>This material may be reproduced in its entirety, without modification, and freely distributed in written or electronic form without requesting formal permission. Permission is required for any other use.  Requests for permission should be directed to the Software Engineering Institute at permission@sei.cmu.edu.</a:t>
            </a:r>
          </a:p>
          <a:p>
            <a:pPr marL="0" indent="0">
              <a:spcBef>
                <a:spcPts val="800"/>
              </a:spcBef>
              <a:buNone/>
            </a:pPr>
            <a:r>
              <a:rPr lang="en-US" sz="1200" dirty="0"/>
              <a:t>DM21-0192</a:t>
            </a:r>
            <a:endParaRPr lang="en-US" sz="900" dirty="0"/>
          </a:p>
        </p:txBody>
      </p:sp>
      <p:sp>
        <p:nvSpPr>
          <p:cNvPr id="4" name="Slide Number Placeholder 3"/>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2</a:t>
            </a:fld>
            <a:endParaRPr lang="en-US" dirty="0">
              <a:solidFill>
                <a:srgbClr val="000000"/>
              </a:solidFill>
              <a:ea typeface="ＭＳ Ｐゴシック" pitchFamily="34" charset="-128"/>
            </a:endParaRPr>
          </a:p>
        </p:txBody>
      </p:sp>
    </p:spTree>
    <p:extLst>
      <p:ext uri="{BB962C8B-B14F-4D97-AF65-F5344CB8AC3E}">
        <p14:creationId xmlns:p14="http://schemas.microsoft.com/office/powerpoint/2010/main" val="82963118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1A8A3-58D4-594E-B6DB-1D19D833FCBA}"/>
              </a:ext>
            </a:extLst>
          </p:cNvPr>
          <p:cNvSpPr>
            <a:spLocks noGrp="1"/>
          </p:cNvSpPr>
          <p:nvPr>
            <p:ph type="title"/>
          </p:nvPr>
        </p:nvSpPr>
        <p:spPr>
          <a:xfrm>
            <a:off x="166688" y="192088"/>
            <a:ext cx="8742534" cy="623887"/>
          </a:xfrm>
        </p:spPr>
        <p:txBody>
          <a:bodyPr/>
          <a:lstStyle/>
          <a:p>
            <a:r>
              <a:rPr lang="en-US" dirty="0" err="1"/>
              <a:t>GraphBLAS</a:t>
            </a:r>
            <a:r>
              <a:rPr lang="en-US" dirty="0"/>
              <a:t> in the cloud: </a:t>
            </a:r>
            <a:r>
              <a:rPr lang="en-US" sz="2400" dirty="0"/>
              <a:t>Setting up your session</a:t>
            </a:r>
          </a:p>
        </p:txBody>
      </p:sp>
      <p:sp>
        <p:nvSpPr>
          <p:cNvPr id="3" name="Content Placeholder 2">
            <a:extLst>
              <a:ext uri="{FF2B5EF4-FFF2-40B4-BE49-F238E27FC236}">
                <a16:creationId xmlns:a16="http://schemas.microsoft.com/office/drawing/2014/main" id="{8A6B5BC0-A26F-424D-9D9D-064DDA342071}"/>
              </a:ext>
            </a:extLst>
          </p:cNvPr>
          <p:cNvSpPr>
            <a:spLocks noGrp="1"/>
          </p:cNvSpPr>
          <p:nvPr>
            <p:ph idx="1"/>
          </p:nvPr>
        </p:nvSpPr>
        <p:spPr>
          <a:xfrm>
            <a:off x="231079" y="911497"/>
            <a:ext cx="4871226" cy="623887"/>
          </a:xfrm>
        </p:spPr>
        <p:txBody>
          <a:bodyPr/>
          <a:lstStyle/>
          <a:p>
            <a:r>
              <a:rPr lang="en-US" sz="1600" dirty="0"/>
              <a:t>SSH into the host `</a:t>
            </a:r>
            <a:r>
              <a:rPr lang="en-US" sz="1600" dirty="0">
                <a:hlinkClick r:id="rId3" tooltip="http://graphblas.tk"/>
              </a:rPr>
              <a:t>graphblas.tk</a:t>
            </a:r>
            <a:r>
              <a:rPr lang="en-US" sz="1600" dirty="0"/>
              <a:t>` with the username `user` and password `graphblastutorial2021`.  </a:t>
            </a:r>
            <a:br>
              <a:rPr lang="en-US" sz="1600" dirty="0"/>
            </a:br>
            <a:endParaRPr lang="en-US" sz="1600" dirty="0"/>
          </a:p>
        </p:txBody>
      </p:sp>
      <p:sp>
        <p:nvSpPr>
          <p:cNvPr id="4" name="Slide Number Placeholder 3">
            <a:extLst>
              <a:ext uri="{FF2B5EF4-FFF2-40B4-BE49-F238E27FC236}">
                <a16:creationId xmlns:a16="http://schemas.microsoft.com/office/drawing/2014/main" id="{995CA74C-0C85-1641-9531-FC45A93C5009}"/>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20</a:t>
            </a:fld>
            <a:endParaRPr lang="en-US" dirty="0">
              <a:solidFill>
                <a:srgbClr val="000000"/>
              </a:solidFill>
              <a:ea typeface="ＭＳ Ｐゴシック" pitchFamily="34" charset="-128"/>
            </a:endParaRPr>
          </a:p>
        </p:txBody>
      </p:sp>
      <p:sp>
        <p:nvSpPr>
          <p:cNvPr id="5" name="TextBox 4">
            <a:extLst>
              <a:ext uri="{FF2B5EF4-FFF2-40B4-BE49-F238E27FC236}">
                <a16:creationId xmlns:a16="http://schemas.microsoft.com/office/drawing/2014/main" id="{625DE9F6-2D09-0C4F-B140-851402498FF6}"/>
              </a:ext>
            </a:extLst>
          </p:cNvPr>
          <p:cNvSpPr txBox="1"/>
          <p:nvPr/>
        </p:nvSpPr>
        <p:spPr>
          <a:xfrm>
            <a:off x="257002" y="2156503"/>
            <a:ext cx="8742534" cy="2862322"/>
          </a:xfrm>
          <a:prstGeom prst="rect">
            <a:avLst/>
          </a:prstGeom>
          <a:solidFill>
            <a:srgbClr val="FFFFEB"/>
          </a:solidFill>
          <a:ln w="22225">
            <a:solidFill>
              <a:schemeClr val="tx1"/>
            </a:solidFill>
          </a:ln>
        </p:spPr>
        <p:txBody>
          <a:bodyPr wrap="square" rtlCol="0">
            <a:spAutoFit/>
          </a:bodyPr>
          <a:lstStyle/>
          <a:p>
            <a:pPr marL="0" indent="0">
              <a:buNone/>
            </a:pPr>
            <a:r>
              <a:rPr lang="en-US" sz="1200" dirty="0"/>
              <a:t>[I 21:42:32.806 </a:t>
            </a:r>
            <a:r>
              <a:rPr lang="en-US" sz="1200" dirty="0" err="1"/>
              <a:t>NotebookApp</a:t>
            </a:r>
            <a:r>
              <a:rPr lang="en-US" sz="1200" dirty="0"/>
              <a:t>] Writing notebook server cookie secret to /home/</a:t>
            </a:r>
            <a:r>
              <a:rPr lang="en-US" sz="1200" dirty="0" err="1"/>
              <a:t>jovyan</a:t>
            </a:r>
            <a:r>
              <a:rPr lang="en-US" sz="1200" dirty="0"/>
              <a:t>/.local/share/</a:t>
            </a:r>
            <a:r>
              <a:rPr lang="en-US" sz="1200" dirty="0" err="1"/>
              <a:t>jupyter</a:t>
            </a:r>
            <a:r>
              <a:rPr lang="en-US" sz="1200" dirty="0"/>
              <a:t>/runtime/</a:t>
            </a:r>
            <a:r>
              <a:rPr lang="en-US" sz="1200" dirty="0" err="1"/>
              <a:t>notebook_cookie_secret</a:t>
            </a:r>
            <a:endParaRPr lang="en-US" sz="1200" dirty="0"/>
          </a:p>
          <a:p>
            <a:pPr marL="0" indent="0">
              <a:buNone/>
            </a:pPr>
            <a:r>
              <a:rPr lang="en-US" sz="1200" dirty="0"/>
              <a:t>[I 21:42:33.440 </a:t>
            </a:r>
            <a:r>
              <a:rPr lang="en-US" sz="1200" dirty="0" err="1"/>
              <a:t>NotebookApp</a:t>
            </a:r>
            <a:r>
              <a:rPr lang="en-US" sz="1200" dirty="0"/>
              <a:t>] </a:t>
            </a:r>
            <a:r>
              <a:rPr lang="en-US" sz="1200" dirty="0" err="1"/>
              <a:t>JupyterLab</a:t>
            </a:r>
            <a:r>
              <a:rPr lang="en-US" sz="1200" dirty="0"/>
              <a:t> extension loaded from /opt/</a:t>
            </a:r>
            <a:r>
              <a:rPr lang="en-US" sz="1200" dirty="0" err="1"/>
              <a:t>conda</a:t>
            </a:r>
            <a:r>
              <a:rPr lang="en-US" sz="1200" dirty="0"/>
              <a:t>/lib/python3.8/site-packages/</a:t>
            </a:r>
            <a:r>
              <a:rPr lang="en-US" sz="1200" dirty="0" err="1"/>
              <a:t>jupyterlab</a:t>
            </a:r>
            <a:endParaRPr lang="en-US" sz="1200" dirty="0"/>
          </a:p>
          <a:p>
            <a:pPr marL="0" indent="0">
              <a:buNone/>
            </a:pPr>
            <a:r>
              <a:rPr lang="en-US" sz="1200" dirty="0"/>
              <a:t>[I 21:42:33.440 </a:t>
            </a:r>
            <a:r>
              <a:rPr lang="en-US" sz="1200" dirty="0" err="1"/>
              <a:t>NotebookApp</a:t>
            </a:r>
            <a:r>
              <a:rPr lang="en-US" sz="1200" dirty="0"/>
              <a:t>] </a:t>
            </a:r>
            <a:r>
              <a:rPr lang="en-US" sz="1200" dirty="0" err="1"/>
              <a:t>JupyterLab</a:t>
            </a:r>
            <a:r>
              <a:rPr lang="en-US" sz="1200" dirty="0"/>
              <a:t> application directory is /opt/</a:t>
            </a:r>
            <a:r>
              <a:rPr lang="en-US" sz="1200" dirty="0" err="1"/>
              <a:t>conda</a:t>
            </a:r>
            <a:r>
              <a:rPr lang="en-US" sz="1200" dirty="0"/>
              <a:t>/share/</a:t>
            </a:r>
            <a:r>
              <a:rPr lang="en-US" sz="1200" dirty="0" err="1"/>
              <a:t>jupyter</a:t>
            </a:r>
            <a:r>
              <a:rPr lang="en-US" sz="1200" dirty="0"/>
              <a:t>/lab</a:t>
            </a:r>
          </a:p>
          <a:p>
            <a:pPr marL="0" indent="0">
              <a:buNone/>
            </a:pPr>
            <a:r>
              <a:rPr lang="en-US" sz="1200" dirty="0"/>
              <a:t>[I 21:42:33.443 </a:t>
            </a:r>
            <a:r>
              <a:rPr lang="en-US" sz="1200" dirty="0" err="1"/>
              <a:t>NotebookApp</a:t>
            </a:r>
            <a:r>
              <a:rPr lang="en-US" sz="1200" dirty="0"/>
              <a:t>] Serving notebooks from local directory: /home/</a:t>
            </a:r>
            <a:r>
              <a:rPr lang="en-US" sz="1200" dirty="0" err="1"/>
              <a:t>jovyan</a:t>
            </a:r>
            <a:r>
              <a:rPr lang="en-US" sz="1200" dirty="0"/>
              <a:t>/ICS21-Tutorial</a:t>
            </a:r>
          </a:p>
          <a:p>
            <a:pPr marL="0" indent="0">
              <a:buNone/>
            </a:pPr>
            <a:r>
              <a:rPr lang="en-US" sz="1200" dirty="0"/>
              <a:t>[I 21:42:33.443 </a:t>
            </a:r>
            <a:r>
              <a:rPr lang="en-US" sz="1200" dirty="0" err="1"/>
              <a:t>NotebookApp</a:t>
            </a:r>
            <a:r>
              <a:rPr lang="en-US" sz="1200" dirty="0"/>
              <a:t>] </a:t>
            </a:r>
            <a:r>
              <a:rPr lang="en-US" sz="1200" dirty="0" err="1"/>
              <a:t>Jupyter</a:t>
            </a:r>
            <a:r>
              <a:rPr lang="en-US" sz="1200" dirty="0"/>
              <a:t> Notebook 6.1.6 is running at:</a:t>
            </a:r>
          </a:p>
          <a:p>
            <a:pPr marL="0" indent="0">
              <a:buNone/>
            </a:pPr>
            <a:r>
              <a:rPr lang="en-US" sz="1200" dirty="0"/>
              <a:t>...</a:t>
            </a:r>
          </a:p>
          <a:p>
            <a:pPr marL="0" indent="0">
              <a:buNone/>
            </a:pPr>
            <a:r>
              <a:rPr lang="en-US" sz="1200" dirty="0"/>
              <a:t>Your Docker container should now be ready at:</a:t>
            </a:r>
          </a:p>
          <a:p>
            <a:pPr marL="0" indent="0">
              <a:buNone/>
            </a:pPr>
            <a:r>
              <a:rPr lang="en-US" sz="1200" dirty="0"/>
              <a:t>=====</a:t>
            </a:r>
            <a:endParaRPr lang="en-US" sz="1200" b="1" dirty="0"/>
          </a:p>
          <a:p>
            <a:pPr marL="0" indent="0">
              <a:buNone/>
            </a:pPr>
            <a:r>
              <a:rPr lang="en-US" sz="1200" dirty="0"/>
              <a:t>        </a:t>
            </a:r>
            <a:r>
              <a:rPr lang="en-US" sz="1200" b="1" dirty="0">
                <a:solidFill>
                  <a:srgbClr val="C00000"/>
                </a:solidFill>
              </a:rPr>
              <a:t>http://graphblas.tk</a:t>
            </a:r>
            <a:r>
              <a:rPr lang="en-US" sz="1200" b="1" dirty="0"/>
              <a:t>:98765/?token=1234567890abcdef1234567890abcdef1234567890abcdef</a:t>
            </a:r>
          </a:p>
          <a:p>
            <a:pPr marL="0" indent="0">
              <a:buNone/>
            </a:pPr>
            <a:r>
              <a:rPr lang="en-US" sz="1200" dirty="0"/>
              <a:t>=====</a:t>
            </a:r>
          </a:p>
          <a:p>
            <a:pPr marL="0" indent="0">
              <a:buNone/>
            </a:pPr>
            <a:r>
              <a:rPr lang="en-US" sz="1200" b="1" dirty="0"/>
              <a:t>****SAVE THIS URL!**** </a:t>
            </a:r>
            <a:r>
              <a:rPr lang="en-US" sz="1200" dirty="0"/>
              <a:t>You will also need it for Day 2 of the tutorial.</a:t>
            </a:r>
          </a:p>
          <a:p>
            <a:pPr marL="0" indent="0">
              <a:buNone/>
            </a:pPr>
            <a:endParaRPr lang="en-US" sz="1200" dirty="0"/>
          </a:p>
          <a:p>
            <a:pPr marL="0" indent="0">
              <a:buNone/>
            </a:pPr>
            <a:r>
              <a:rPr lang="en-US" sz="1200" dirty="0"/>
              <a:t>If you do not see a URL, or there otherwise appears to be an error, please alert the tutorial staff.</a:t>
            </a:r>
          </a:p>
          <a:p>
            <a:pPr marL="0" indent="0">
              <a:buNone/>
            </a:pPr>
            <a:r>
              <a:rPr lang="en-US" sz="1200" dirty="0"/>
              <a:t>Connection to graphblas.tk closed.</a:t>
            </a:r>
          </a:p>
        </p:txBody>
      </p:sp>
      <p:sp>
        <p:nvSpPr>
          <p:cNvPr id="6" name="Content Placeholder 2">
            <a:extLst>
              <a:ext uri="{FF2B5EF4-FFF2-40B4-BE49-F238E27FC236}">
                <a16:creationId xmlns:a16="http://schemas.microsoft.com/office/drawing/2014/main" id="{F1258F71-C874-854A-884D-C9CB43CF5908}"/>
              </a:ext>
            </a:extLst>
          </p:cNvPr>
          <p:cNvSpPr txBox="1">
            <a:spLocks/>
          </p:cNvSpPr>
          <p:nvPr/>
        </p:nvSpPr>
        <p:spPr bwMode="auto">
          <a:xfrm>
            <a:off x="257002" y="5211085"/>
            <a:ext cx="8507757" cy="153654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1600" kern="0" dirty="0"/>
              <a:t>To access the notebook, open this file in a browser (Chrome or Firefox recommended):</a:t>
            </a:r>
          </a:p>
          <a:p>
            <a:pPr marL="0" indent="0">
              <a:buNone/>
            </a:pPr>
            <a:r>
              <a:rPr lang="en-US" sz="1600" kern="0" dirty="0"/>
              <a:t>            </a:t>
            </a:r>
            <a:r>
              <a:rPr lang="en-US" sz="1600" kern="0" dirty="0">
                <a:hlinkClick r:id="rId4" tooltip="file:///home/jovyan/.local/share/jupyter/runtime/nbserver-7-open.html"/>
              </a:rPr>
              <a:t>file:///home/jovyan/.local/share/jupyter/runtime/nbserver-7-open.html</a:t>
            </a:r>
            <a:endParaRPr lang="en-US" sz="1600" kern="0" dirty="0"/>
          </a:p>
          <a:p>
            <a:r>
              <a:rPr lang="en-US" sz="1600" kern="0" dirty="0"/>
              <a:t>Or copy and paste the </a:t>
            </a:r>
            <a:r>
              <a:rPr lang="en-US" sz="1600" b="1" kern="0" dirty="0"/>
              <a:t>graphblas.tk URL</a:t>
            </a:r>
            <a:r>
              <a:rPr lang="en-US" sz="1600" kern="0" dirty="0"/>
              <a:t> (above) into your browser.  This will open up a Jupyter Notebook running inside a Docker container created just for you in the IBM cloud.</a:t>
            </a:r>
          </a:p>
          <a:p>
            <a:r>
              <a:rPr lang="en-US" sz="1600" b="1" u="sng" kern="0" dirty="0"/>
              <a:t>Bookmark or save your URL</a:t>
            </a:r>
            <a:r>
              <a:rPr lang="en-US" sz="1600" b="1" kern="0" dirty="0"/>
              <a:t>.</a:t>
            </a:r>
            <a:r>
              <a:rPr lang="en-US" sz="1600" kern="0" dirty="0"/>
              <a:t>  You can reconnect to same instance throughout class.</a:t>
            </a:r>
          </a:p>
        </p:txBody>
      </p:sp>
      <p:sp>
        <p:nvSpPr>
          <p:cNvPr id="7" name="Content Placeholder 2">
            <a:extLst>
              <a:ext uri="{FF2B5EF4-FFF2-40B4-BE49-F238E27FC236}">
                <a16:creationId xmlns:a16="http://schemas.microsoft.com/office/drawing/2014/main" id="{10236AC1-E6C1-B74C-8AD5-254164462BCA}"/>
              </a:ext>
            </a:extLst>
          </p:cNvPr>
          <p:cNvSpPr txBox="1">
            <a:spLocks/>
          </p:cNvSpPr>
          <p:nvPr/>
        </p:nvSpPr>
        <p:spPr bwMode="auto">
          <a:xfrm>
            <a:off x="231078" y="1668600"/>
            <a:ext cx="8742534" cy="38870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1600" kern="0" dirty="0"/>
              <a:t>You should see output similar to the following:</a:t>
            </a:r>
            <a:br>
              <a:rPr lang="en-US" sz="1600" kern="0" dirty="0"/>
            </a:br>
            <a:endParaRPr lang="en-US" sz="1600" kern="0" dirty="0"/>
          </a:p>
        </p:txBody>
      </p:sp>
      <p:sp>
        <p:nvSpPr>
          <p:cNvPr id="9" name="TextBox 8">
            <a:extLst>
              <a:ext uri="{FF2B5EF4-FFF2-40B4-BE49-F238E27FC236}">
                <a16:creationId xmlns:a16="http://schemas.microsoft.com/office/drawing/2014/main" id="{83ACBDBB-7752-5946-9FAC-199A4A568E6C}"/>
              </a:ext>
            </a:extLst>
          </p:cNvPr>
          <p:cNvSpPr txBox="1"/>
          <p:nvPr/>
        </p:nvSpPr>
        <p:spPr>
          <a:xfrm>
            <a:off x="5369317" y="984750"/>
            <a:ext cx="3358758" cy="523220"/>
          </a:xfrm>
          <a:prstGeom prst="rect">
            <a:avLst/>
          </a:prstGeom>
          <a:solidFill>
            <a:srgbClr val="FFFFEB"/>
          </a:solidFill>
          <a:ln w="22225">
            <a:solidFill>
              <a:schemeClr val="tx1"/>
            </a:solidFill>
          </a:ln>
        </p:spPr>
        <p:txBody>
          <a:bodyPr wrap="square" rtlCol="0">
            <a:spAutoFit/>
          </a:bodyPr>
          <a:lstStyle/>
          <a:p>
            <a:r>
              <a:rPr lang="en-US" sz="1400" dirty="0"/>
              <a:t>$ </a:t>
            </a:r>
            <a:r>
              <a:rPr lang="en-US" sz="1400" dirty="0" err="1"/>
              <a:t>ssh</a:t>
            </a:r>
            <a:r>
              <a:rPr lang="en-US" sz="1400" dirty="0"/>
              <a:t> </a:t>
            </a:r>
            <a:r>
              <a:rPr lang="en-US" sz="1400" dirty="0">
                <a:hlinkClick r:id="rId5">
                  <a:extLst>
                    <a:ext uri="{A12FA001-AC4F-418D-AE19-62706E023703}">
                      <ahyp:hlinkClr xmlns:ahyp="http://schemas.microsoft.com/office/drawing/2018/hyperlinkcolor" val="tx"/>
                    </a:ext>
                  </a:extLst>
                </a:hlinkClick>
              </a:rPr>
              <a:t>user@graphblas.tk</a:t>
            </a:r>
            <a:endParaRPr lang="en-US" sz="1400" dirty="0"/>
          </a:p>
          <a:p>
            <a:r>
              <a:rPr lang="en-US" sz="1400" dirty="0" err="1">
                <a:hlinkClick r:id="rId5" tooltip="mailto:user@graphblas.tk">
                  <a:extLst>
                    <a:ext uri="{A12FA001-AC4F-418D-AE19-62706E023703}">
                      <ahyp:hlinkClr xmlns:ahyp="http://schemas.microsoft.com/office/drawing/2018/hyperlinkcolor" val="tx"/>
                    </a:ext>
                  </a:extLst>
                </a:hlinkClick>
              </a:rPr>
              <a:t>user@graphblas.tk</a:t>
            </a:r>
            <a:r>
              <a:rPr lang="en-US" sz="1400" dirty="0" err="1"/>
              <a:t>'s</a:t>
            </a:r>
            <a:r>
              <a:rPr lang="en-US" sz="1400" dirty="0"/>
              <a:t> password: </a:t>
            </a:r>
          </a:p>
        </p:txBody>
      </p:sp>
    </p:spTree>
    <p:extLst>
      <p:ext uri="{BB962C8B-B14F-4D97-AF65-F5344CB8AC3E}">
        <p14:creationId xmlns:p14="http://schemas.microsoft.com/office/powerpoint/2010/main" val="44550937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92D1E-4403-5541-82E3-25E1A2ED72EC}"/>
              </a:ext>
            </a:extLst>
          </p:cNvPr>
          <p:cNvSpPr>
            <a:spLocks noGrp="1"/>
          </p:cNvSpPr>
          <p:nvPr>
            <p:ph type="title"/>
          </p:nvPr>
        </p:nvSpPr>
        <p:spPr>
          <a:xfrm>
            <a:off x="166688" y="192088"/>
            <a:ext cx="8561387" cy="889000"/>
          </a:xfrm>
        </p:spPr>
        <p:txBody>
          <a:bodyPr/>
          <a:lstStyle/>
          <a:p>
            <a:r>
              <a:rPr lang="en-US" dirty="0"/>
              <a:t>Exercise 1: Running a </a:t>
            </a:r>
            <a:r>
              <a:rPr lang="en-US" dirty="0" err="1"/>
              <a:t>GraphBLAS</a:t>
            </a:r>
            <a:r>
              <a:rPr lang="en-US" dirty="0"/>
              <a:t> program</a:t>
            </a:r>
          </a:p>
        </p:txBody>
      </p:sp>
      <p:sp>
        <p:nvSpPr>
          <p:cNvPr id="3" name="Content Placeholder 2">
            <a:extLst>
              <a:ext uri="{FF2B5EF4-FFF2-40B4-BE49-F238E27FC236}">
                <a16:creationId xmlns:a16="http://schemas.microsoft.com/office/drawing/2014/main" id="{DC2C0766-662D-0042-8ECC-79EC11B8176C}"/>
              </a:ext>
            </a:extLst>
          </p:cNvPr>
          <p:cNvSpPr>
            <a:spLocks noGrp="1"/>
          </p:cNvSpPr>
          <p:nvPr>
            <p:ph idx="1"/>
          </p:nvPr>
        </p:nvSpPr>
        <p:spPr>
          <a:xfrm>
            <a:off x="453231" y="1081088"/>
            <a:ext cx="8237537" cy="5319712"/>
          </a:xfrm>
        </p:spPr>
        <p:txBody>
          <a:bodyPr/>
          <a:lstStyle/>
          <a:p>
            <a:r>
              <a:rPr lang="en-US" sz="2000" dirty="0"/>
              <a:t>Launch the GraphBLAS container in the cloud</a:t>
            </a:r>
          </a:p>
          <a:p>
            <a:pPr marL="339725" lvl="1" indent="0">
              <a:buNone/>
            </a:pPr>
            <a:r>
              <a:rPr lang="en-US" dirty="0"/>
              <a:t>    </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ssh</a:t>
            </a:r>
            <a:r>
              <a:rPr lang="en-US" sz="1800" b="1" dirty="0">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hlinkClick r:id="rId3">
                  <a:extLst>
                    <a:ext uri="{A12FA001-AC4F-418D-AE19-62706E023703}">
                      <ahyp:hlinkClr xmlns:ahyp="http://schemas.microsoft.com/office/drawing/2018/hyperlinkcolor" val="tx"/>
                    </a:ext>
                  </a:extLst>
                </a:hlinkClick>
              </a:rPr>
              <a:t>user@graphblas.tk</a:t>
            </a:r>
            <a:endParaRPr lang="en-US" b="1" dirty="0">
              <a:latin typeface="Courier New" panose="02070309020205020404" pitchFamily="49" charset="0"/>
              <a:cs typeface="Courier New" panose="02070309020205020404" pitchFamily="49" charset="0"/>
            </a:endParaRPr>
          </a:p>
          <a:p>
            <a:pPr marL="0" indent="0">
              <a:buNone/>
            </a:pPr>
            <a:endParaRPr lang="en-US" sz="2000" dirty="0"/>
          </a:p>
          <a:p>
            <a:r>
              <a:rPr lang="en-US" sz="2000" dirty="0"/>
              <a:t>It will ask for a password</a:t>
            </a:r>
          </a:p>
          <a:p>
            <a:pPr marL="339725" lvl="1" indent="0">
              <a:buNone/>
            </a:pPr>
            <a:r>
              <a:rPr lang="en-US" dirty="0"/>
              <a:t>    </a:t>
            </a:r>
            <a:r>
              <a:rPr lang="en-US" sz="1800" b="1" dirty="0">
                <a:latin typeface="Courier New" panose="02070309020205020404" pitchFamily="49" charset="0"/>
                <a:cs typeface="Courier New" panose="02070309020205020404" pitchFamily="49" charset="0"/>
              </a:rPr>
              <a:t>    graphblastutorial2021</a:t>
            </a:r>
          </a:p>
          <a:p>
            <a:endParaRPr lang="en-US" sz="2000" dirty="0"/>
          </a:p>
          <a:p>
            <a:r>
              <a:rPr lang="en-US" sz="2000" dirty="0"/>
              <a:t>Cut-and-paste the returned URL in your browser (Save this URL so you can reconnect to the container later).</a:t>
            </a:r>
          </a:p>
          <a:p>
            <a:endParaRPr lang="en-US" sz="2000" dirty="0"/>
          </a:p>
          <a:p>
            <a:r>
              <a:rPr lang="en-US" sz="2000" dirty="0"/>
              <a:t>Launch the </a:t>
            </a:r>
            <a:r>
              <a:rPr lang="en-US" sz="2000" dirty="0" err="1"/>
              <a:t>AnalyzeGraph</a:t>
            </a:r>
            <a:r>
              <a:rPr lang="en-US" sz="2000" dirty="0"/>
              <a:t> notebook and run-all from the cells menu to find the “2-hop” neighborhood of one author in the HPEC papers graph and then perform PageRank and draw a visualization of this reduced neighborhood [</a:t>
            </a:r>
            <a:r>
              <a:rPr lang="en-US" sz="2000" i="1" dirty="0"/>
              <a:t>this visualization </a:t>
            </a:r>
            <a:r>
              <a:rPr lang="en-US" sz="2000" b="1" i="1" dirty="0"/>
              <a:t>could take a while </a:t>
            </a:r>
            <a:r>
              <a:rPr lang="en-US" sz="2000" i="1" dirty="0"/>
              <a:t>to render</a:t>
            </a:r>
            <a:r>
              <a:rPr lang="en-US" sz="2000" dirty="0"/>
              <a:t>].</a:t>
            </a:r>
          </a:p>
          <a:p>
            <a:endParaRPr lang="en-US" sz="2000" dirty="0"/>
          </a:p>
          <a:p>
            <a:r>
              <a:rPr lang="en-US" sz="2000" dirty="0"/>
              <a:t>If all goes well, we will have confirmed that everything is working … that you have container you can access through Jupyter notebook.</a:t>
            </a:r>
          </a:p>
        </p:txBody>
      </p:sp>
      <p:sp>
        <p:nvSpPr>
          <p:cNvPr id="4" name="Slide Number Placeholder 3">
            <a:extLst>
              <a:ext uri="{FF2B5EF4-FFF2-40B4-BE49-F238E27FC236}">
                <a16:creationId xmlns:a16="http://schemas.microsoft.com/office/drawing/2014/main" id="{1B9693AF-0E20-7F4A-8777-81030999971D}"/>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21</a:t>
            </a:fld>
            <a:endParaRPr lang="en-US" dirty="0">
              <a:solidFill>
                <a:srgbClr val="000000"/>
              </a:solidFill>
              <a:ea typeface="ＭＳ Ｐゴシック" pitchFamily="34" charset="-128"/>
            </a:endParaRPr>
          </a:p>
        </p:txBody>
      </p:sp>
      <p:pic>
        <p:nvPicPr>
          <p:cNvPr id="6" name="Picture 5">
            <a:extLst>
              <a:ext uri="{FF2B5EF4-FFF2-40B4-BE49-F238E27FC236}">
                <a16:creationId xmlns:a16="http://schemas.microsoft.com/office/drawing/2014/main" id="{84DBE12E-4E63-4FB0-B5EF-D9D3DBD99269}"/>
              </a:ext>
            </a:extLst>
          </p:cNvPr>
          <p:cNvPicPr>
            <a:picLocks noChangeAspect="1"/>
          </p:cNvPicPr>
          <p:nvPr/>
        </p:nvPicPr>
        <p:blipFill>
          <a:blip r:embed="rId4"/>
          <a:stretch>
            <a:fillRect/>
          </a:stretch>
        </p:blipFill>
        <p:spPr>
          <a:xfrm>
            <a:off x="6254114" y="760414"/>
            <a:ext cx="2473961" cy="2419348"/>
          </a:xfrm>
          <a:prstGeom prst="rect">
            <a:avLst/>
          </a:prstGeom>
          <a:ln>
            <a:solidFill>
              <a:schemeClr val="tx1"/>
            </a:solidFill>
          </a:ln>
        </p:spPr>
      </p:pic>
    </p:spTree>
    <p:extLst>
      <p:ext uri="{BB962C8B-B14F-4D97-AF65-F5344CB8AC3E}">
        <p14:creationId xmlns:p14="http://schemas.microsoft.com/office/powerpoint/2010/main" val="115654576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8" y="192088"/>
            <a:ext cx="8977312" cy="543481"/>
          </a:xfrm>
        </p:spPr>
        <p:txBody>
          <a:bodyPr/>
          <a:lstStyle/>
          <a:p>
            <a:r>
              <a:rPr lang="en-US" sz="2800" dirty="0"/>
              <a:t>HPEC Authors Dataset</a:t>
            </a:r>
          </a:p>
        </p:txBody>
      </p:sp>
      <p:sp>
        <p:nvSpPr>
          <p:cNvPr id="3" name="Content Placeholder 2"/>
          <p:cNvSpPr>
            <a:spLocks noGrp="1"/>
          </p:cNvSpPr>
          <p:nvPr>
            <p:ph idx="1"/>
          </p:nvPr>
        </p:nvSpPr>
        <p:spPr>
          <a:xfrm>
            <a:off x="235624" y="2514599"/>
            <a:ext cx="8492451" cy="3480215"/>
          </a:xfrm>
        </p:spPr>
        <p:txBody>
          <a:bodyPr/>
          <a:lstStyle/>
          <a:p>
            <a:r>
              <a:rPr lang="en-US" sz="2000" dirty="0"/>
              <a:t>Graph (undirected):</a:t>
            </a:r>
          </a:p>
          <a:p>
            <a:pPr lvl="1"/>
            <a:r>
              <a:rPr lang="en-US" sz="1800" dirty="0"/>
              <a:t>1,747 vertices (unique authors)</a:t>
            </a:r>
          </a:p>
          <a:p>
            <a:pPr lvl="1"/>
            <a:r>
              <a:rPr lang="en-US" sz="1800" dirty="0"/>
              <a:t>10,072 edges (coauthor count)</a:t>
            </a:r>
          </a:p>
          <a:p>
            <a:pPr lvl="1"/>
            <a:endParaRPr lang="en-US" sz="1800" dirty="0"/>
          </a:p>
          <a:p>
            <a:r>
              <a:rPr lang="en-US" sz="2000" dirty="0"/>
              <a:t>Data directory contains index tables containing the mapping between vertex ID and author name, the raw publication data, and python scripts to perform various queries</a:t>
            </a:r>
          </a:p>
        </p:txBody>
      </p:sp>
      <p:sp>
        <p:nvSpPr>
          <p:cNvPr id="4" name="Slide Number Placeholder 3"/>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22</a:t>
            </a:fld>
            <a:endParaRPr lang="en-US" dirty="0">
              <a:solidFill>
                <a:srgbClr val="000000"/>
              </a:solidFill>
              <a:ea typeface="ＭＳ Ｐゴシック" pitchFamily="34" charset="-128"/>
            </a:endParaRPr>
          </a:p>
        </p:txBody>
      </p:sp>
      <p:sp>
        <p:nvSpPr>
          <p:cNvPr id="43" name="Content Placeholder 2">
            <a:extLst>
              <a:ext uri="{FF2B5EF4-FFF2-40B4-BE49-F238E27FC236}">
                <a16:creationId xmlns:a16="http://schemas.microsoft.com/office/drawing/2014/main" id="{62A09C94-88B8-484E-9EDF-6276FB0B3E95}"/>
              </a:ext>
            </a:extLst>
          </p:cNvPr>
          <p:cNvSpPr txBox="1">
            <a:spLocks/>
          </p:cNvSpPr>
          <p:nvPr/>
        </p:nvSpPr>
        <p:spPr bwMode="auto">
          <a:xfrm>
            <a:off x="235163" y="883310"/>
            <a:ext cx="5886237" cy="163128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kern="0" dirty="0"/>
              <a:t>Data represents all pairs of HPEC* authors that have coauthored papers.  The edge value represents how many papers the pair have coauthored.</a:t>
            </a:r>
          </a:p>
          <a:p>
            <a:pPr marL="0" indent="0">
              <a:buFontTx/>
              <a:buNone/>
            </a:pPr>
            <a:endParaRPr lang="en-US" kern="0" dirty="0"/>
          </a:p>
          <a:p>
            <a:pPr marL="0" indent="0">
              <a:buFontTx/>
              <a:buNone/>
            </a:pPr>
            <a:endParaRPr lang="en-US" kern="0" dirty="0"/>
          </a:p>
        </p:txBody>
      </p:sp>
      <p:pic>
        <p:nvPicPr>
          <p:cNvPr id="40" name="Picture 39">
            <a:extLst>
              <a:ext uri="{FF2B5EF4-FFF2-40B4-BE49-F238E27FC236}">
                <a16:creationId xmlns:a16="http://schemas.microsoft.com/office/drawing/2014/main" id="{400B948B-2685-B14E-84A5-9DBCAF679D3F}"/>
              </a:ext>
            </a:extLst>
          </p:cNvPr>
          <p:cNvPicPr>
            <a:picLocks noChangeAspect="1"/>
          </p:cNvPicPr>
          <p:nvPr/>
        </p:nvPicPr>
        <p:blipFill>
          <a:blip r:embed="rId3"/>
          <a:stretch>
            <a:fillRect/>
          </a:stretch>
        </p:blipFill>
        <p:spPr>
          <a:xfrm>
            <a:off x="6254114" y="760414"/>
            <a:ext cx="2473961" cy="2419348"/>
          </a:xfrm>
          <a:prstGeom prst="rect">
            <a:avLst/>
          </a:prstGeom>
          <a:ln>
            <a:solidFill>
              <a:schemeClr val="tx1"/>
            </a:solidFill>
          </a:ln>
        </p:spPr>
      </p:pic>
      <p:sp>
        <p:nvSpPr>
          <p:cNvPr id="5" name="TextBox 4">
            <a:extLst>
              <a:ext uri="{FF2B5EF4-FFF2-40B4-BE49-F238E27FC236}">
                <a16:creationId xmlns:a16="http://schemas.microsoft.com/office/drawing/2014/main" id="{F835223D-0778-0646-B9E9-8D6ADA3781B9}"/>
              </a:ext>
            </a:extLst>
          </p:cNvPr>
          <p:cNvSpPr txBox="1"/>
          <p:nvPr/>
        </p:nvSpPr>
        <p:spPr>
          <a:xfrm>
            <a:off x="377951" y="6081137"/>
            <a:ext cx="6695949" cy="584775"/>
          </a:xfrm>
          <a:prstGeom prst="rect">
            <a:avLst/>
          </a:prstGeom>
          <a:noFill/>
        </p:spPr>
        <p:txBody>
          <a:bodyPr wrap="square" rtlCol="0">
            <a:spAutoFit/>
          </a:bodyPr>
          <a:lstStyle/>
          <a:p>
            <a:r>
              <a:rPr lang="en-US" dirty="0"/>
              <a:t>*</a:t>
            </a:r>
            <a:r>
              <a:rPr lang="en-US" sz="1400" dirty="0"/>
              <a:t>HPEC: IEEE High Performance Extreme Computing Conference.  A conference held each September in Waltham MA where many Graph People gather each year.</a:t>
            </a:r>
          </a:p>
        </p:txBody>
      </p:sp>
    </p:spTree>
    <p:extLst>
      <p:ext uri="{BB962C8B-B14F-4D97-AF65-F5344CB8AC3E}">
        <p14:creationId xmlns:p14="http://schemas.microsoft.com/office/powerpoint/2010/main" val="69846665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12AD5-5C38-214A-94C4-7AC5438B0A79}"/>
              </a:ext>
            </a:extLst>
          </p:cNvPr>
          <p:cNvSpPr>
            <a:spLocks noGrp="1"/>
          </p:cNvSpPr>
          <p:nvPr>
            <p:ph type="title"/>
          </p:nvPr>
        </p:nvSpPr>
        <p:spPr>
          <a:xfrm>
            <a:off x="166688" y="192088"/>
            <a:ext cx="8977312" cy="889000"/>
          </a:xfrm>
        </p:spPr>
        <p:txBody>
          <a:bodyPr/>
          <a:lstStyle/>
          <a:p>
            <a:r>
              <a:rPr lang="en-US" dirty="0"/>
              <a:t>The </a:t>
            </a:r>
            <a:r>
              <a:rPr lang="en-US" dirty="0" err="1"/>
              <a:t>jupyter</a:t>
            </a:r>
            <a:r>
              <a:rPr lang="en-US" dirty="0"/>
              <a:t> session exposed by the container</a:t>
            </a:r>
          </a:p>
        </p:txBody>
      </p:sp>
      <p:sp>
        <p:nvSpPr>
          <p:cNvPr id="4" name="Slide Number Placeholder 3">
            <a:extLst>
              <a:ext uri="{FF2B5EF4-FFF2-40B4-BE49-F238E27FC236}">
                <a16:creationId xmlns:a16="http://schemas.microsoft.com/office/drawing/2014/main" id="{0D618F06-A735-004C-B3A0-0FBD072BCE79}"/>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23</a:t>
            </a:fld>
            <a:endParaRPr lang="en-US" dirty="0">
              <a:solidFill>
                <a:srgbClr val="000000"/>
              </a:solidFill>
              <a:ea typeface="ＭＳ Ｐゴシック" pitchFamily="34" charset="-128"/>
            </a:endParaRPr>
          </a:p>
        </p:txBody>
      </p:sp>
      <p:pic>
        <p:nvPicPr>
          <p:cNvPr id="8" name="Picture 7" descr="Graphical user interface, text, application, email&#10;&#10;Description automatically generated">
            <a:extLst>
              <a:ext uri="{FF2B5EF4-FFF2-40B4-BE49-F238E27FC236}">
                <a16:creationId xmlns:a16="http://schemas.microsoft.com/office/drawing/2014/main" id="{83534B21-1F86-724C-AE7E-9264331C30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23950"/>
            <a:ext cx="9144000" cy="5945562"/>
          </a:xfrm>
          <a:prstGeom prst="rect">
            <a:avLst/>
          </a:prstGeom>
        </p:spPr>
      </p:pic>
    </p:spTree>
    <p:extLst>
      <p:ext uri="{BB962C8B-B14F-4D97-AF65-F5344CB8AC3E}">
        <p14:creationId xmlns:p14="http://schemas.microsoft.com/office/powerpoint/2010/main" val="407798286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12AD5-5C38-214A-94C4-7AC5438B0A79}"/>
              </a:ext>
            </a:extLst>
          </p:cNvPr>
          <p:cNvSpPr>
            <a:spLocks noGrp="1"/>
          </p:cNvSpPr>
          <p:nvPr>
            <p:ph type="title"/>
          </p:nvPr>
        </p:nvSpPr>
        <p:spPr/>
        <p:txBody>
          <a:bodyPr/>
          <a:lstStyle/>
          <a:p>
            <a:r>
              <a:rPr lang="en-US" dirty="0"/>
              <a:t>The </a:t>
            </a:r>
            <a:r>
              <a:rPr lang="en-US" dirty="0" err="1"/>
              <a:t>AnalyzeGraph</a:t>
            </a:r>
            <a:r>
              <a:rPr lang="en-US" dirty="0"/>
              <a:t> Notebook</a:t>
            </a:r>
          </a:p>
        </p:txBody>
      </p:sp>
      <p:sp>
        <p:nvSpPr>
          <p:cNvPr id="4" name="Slide Number Placeholder 3">
            <a:extLst>
              <a:ext uri="{FF2B5EF4-FFF2-40B4-BE49-F238E27FC236}">
                <a16:creationId xmlns:a16="http://schemas.microsoft.com/office/drawing/2014/main" id="{0D618F06-A735-004C-B3A0-0FBD072BCE79}"/>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24</a:t>
            </a:fld>
            <a:endParaRPr lang="en-US" dirty="0">
              <a:solidFill>
                <a:srgbClr val="000000"/>
              </a:solidFill>
              <a:ea typeface="ＭＳ Ｐゴシック" pitchFamily="34" charset="-128"/>
            </a:endParaRPr>
          </a:p>
        </p:txBody>
      </p:sp>
      <p:pic>
        <p:nvPicPr>
          <p:cNvPr id="10" name="Picture 9" descr="Graphical user interface, text, application, email&#10;&#10;Description automatically generated">
            <a:extLst>
              <a:ext uri="{FF2B5EF4-FFF2-40B4-BE49-F238E27FC236}">
                <a16:creationId xmlns:a16="http://schemas.microsoft.com/office/drawing/2014/main" id="{55411682-D43D-104D-85DE-9EB9F06204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017" y="687735"/>
            <a:ext cx="7391945" cy="6072843"/>
          </a:xfrm>
          <a:prstGeom prst="rect">
            <a:avLst/>
          </a:prstGeom>
        </p:spPr>
      </p:pic>
    </p:spTree>
    <p:extLst>
      <p:ext uri="{BB962C8B-B14F-4D97-AF65-F5344CB8AC3E}">
        <p14:creationId xmlns:p14="http://schemas.microsoft.com/office/powerpoint/2010/main" val="218488250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12AD5-5C38-214A-94C4-7AC5438B0A79}"/>
              </a:ext>
            </a:extLst>
          </p:cNvPr>
          <p:cNvSpPr>
            <a:spLocks noGrp="1"/>
          </p:cNvSpPr>
          <p:nvPr>
            <p:ph type="title"/>
          </p:nvPr>
        </p:nvSpPr>
        <p:spPr/>
        <p:txBody>
          <a:bodyPr/>
          <a:lstStyle/>
          <a:p>
            <a:r>
              <a:rPr lang="en-US" dirty="0"/>
              <a:t>Run all the cells in the notebook</a:t>
            </a:r>
          </a:p>
        </p:txBody>
      </p:sp>
      <p:sp>
        <p:nvSpPr>
          <p:cNvPr id="4" name="Slide Number Placeholder 3">
            <a:extLst>
              <a:ext uri="{FF2B5EF4-FFF2-40B4-BE49-F238E27FC236}">
                <a16:creationId xmlns:a16="http://schemas.microsoft.com/office/drawing/2014/main" id="{0D618F06-A735-004C-B3A0-0FBD072BCE79}"/>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25</a:t>
            </a:fld>
            <a:endParaRPr lang="en-US" dirty="0">
              <a:solidFill>
                <a:srgbClr val="000000"/>
              </a:solidFill>
              <a:ea typeface="ＭＳ Ｐゴシック" pitchFamily="34" charset="-128"/>
            </a:endParaRPr>
          </a:p>
        </p:txBody>
      </p:sp>
      <p:pic>
        <p:nvPicPr>
          <p:cNvPr id="12" name="Picture 11" descr="Graphical user interface, text, application&#10;&#10;Description automatically generated">
            <a:extLst>
              <a:ext uri="{FF2B5EF4-FFF2-40B4-BE49-F238E27FC236}">
                <a16:creationId xmlns:a16="http://schemas.microsoft.com/office/drawing/2014/main" id="{FA5CA1CC-1E79-4242-9E44-50FA967447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941" y="779107"/>
            <a:ext cx="7294027" cy="6001106"/>
          </a:xfrm>
          <a:prstGeom prst="rect">
            <a:avLst/>
          </a:prstGeom>
        </p:spPr>
      </p:pic>
      <p:sp>
        <p:nvSpPr>
          <p:cNvPr id="3" name="Oval 2">
            <a:extLst>
              <a:ext uri="{FF2B5EF4-FFF2-40B4-BE49-F238E27FC236}">
                <a16:creationId xmlns:a16="http://schemas.microsoft.com/office/drawing/2014/main" id="{792C29BB-5192-5140-9D4C-F3EF048A6E88}"/>
              </a:ext>
            </a:extLst>
          </p:cNvPr>
          <p:cNvSpPr/>
          <p:nvPr/>
        </p:nvSpPr>
        <p:spPr bwMode="auto">
          <a:xfrm>
            <a:off x="2817970" y="2713878"/>
            <a:ext cx="1106311" cy="225777"/>
          </a:xfrm>
          <a:prstGeom prst="ellipse">
            <a:avLst/>
          </a:prstGeom>
          <a:noFill/>
          <a:ln w="19050" cap="flat" cmpd="sng" algn="ctr">
            <a:solidFill>
              <a:srgbClr val="C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1" name="Oval 10">
            <a:extLst>
              <a:ext uri="{FF2B5EF4-FFF2-40B4-BE49-F238E27FC236}">
                <a16:creationId xmlns:a16="http://schemas.microsoft.com/office/drawing/2014/main" id="{59D7B8F9-A3EB-CA48-AADD-73C49FB492BF}"/>
              </a:ext>
            </a:extLst>
          </p:cNvPr>
          <p:cNvSpPr/>
          <p:nvPr/>
        </p:nvSpPr>
        <p:spPr bwMode="auto">
          <a:xfrm>
            <a:off x="2929100" y="1841039"/>
            <a:ext cx="541867" cy="225777"/>
          </a:xfrm>
          <a:prstGeom prst="ellipse">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393951670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12AD5-5C38-214A-94C4-7AC5438B0A79}"/>
              </a:ext>
            </a:extLst>
          </p:cNvPr>
          <p:cNvSpPr>
            <a:spLocks noGrp="1"/>
          </p:cNvSpPr>
          <p:nvPr>
            <p:ph type="title"/>
          </p:nvPr>
        </p:nvSpPr>
        <p:spPr/>
        <p:txBody>
          <a:bodyPr/>
          <a:lstStyle/>
          <a:p>
            <a:r>
              <a:rPr lang="en-US" dirty="0"/>
              <a:t>The result (after a few minutes)</a:t>
            </a:r>
          </a:p>
        </p:txBody>
      </p:sp>
      <p:sp>
        <p:nvSpPr>
          <p:cNvPr id="4" name="Slide Number Placeholder 3">
            <a:extLst>
              <a:ext uri="{FF2B5EF4-FFF2-40B4-BE49-F238E27FC236}">
                <a16:creationId xmlns:a16="http://schemas.microsoft.com/office/drawing/2014/main" id="{0D618F06-A735-004C-B3A0-0FBD072BCE79}"/>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26</a:t>
            </a:fld>
            <a:endParaRPr lang="en-US" dirty="0">
              <a:solidFill>
                <a:srgbClr val="000000"/>
              </a:solidFill>
              <a:ea typeface="ＭＳ Ｐゴシック" pitchFamily="34" charset="-128"/>
            </a:endParaRPr>
          </a:p>
        </p:txBody>
      </p:sp>
      <p:pic>
        <p:nvPicPr>
          <p:cNvPr id="6" name="Picture 5" descr="Graphical user interface&#10;&#10;Description automatically generated">
            <a:extLst>
              <a:ext uri="{FF2B5EF4-FFF2-40B4-BE49-F238E27FC236}">
                <a16:creationId xmlns:a16="http://schemas.microsoft.com/office/drawing/2014/main" id="{11196B37-AC27-4746-88BD-FAE8378A8F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806" y="778975"/>
            <a:ext cx="7388588" cy="6013780"/>
          </a:xfrm>
          <a:prstGeom prst="rect">
            <a:avLst/>
          </a:prstGeom>
        </p:spPr>
      </p:pic>
      <p:sp>
        <p:nvSpPr>
          <p:cNvPr id="15" name="TextBox 14">
            <a:extLst>
              <a:ext uri="{FF2B5EF4-FFF2-40B4-BE49-F238E27FC236}">
                <a16:creationId xmlns:a16="http://schemas.microsoft.com/office/drawing/2014/main" id="{99DD71D7-4674-9F41-81BA-5250C1B61B6F}"/>
              </a:ext>
            </a:extLst>
          </p:cNvPr>
          <p:cNvSpPr txBox="1"/>
          <p:nvPr/>
        </p:nvSpPr>
        <p:spPr>
          <a:xfrm>
            <a:off x="271432" y="4520288"/>
            <a:ext cx="2125780" cy="2031325"/>
          </a:xfrm>
          <a:prstGeom prst="rect">
            <a:avLst/>
          </a:prstGeom>
          <a:solidFill>
            <a:srgbClr val="FFFFEB"/>
          </a:solidFill>
          <a:ln w="25400">
            <a:solidFill>
              <a:srgbClr val="C00000"/>
            </a:solidFill>
          </a:ln>
        </p:spPr>
        <p:txBody>
          <a:bodyPr wrap="square" rtlCol="0">
            <a:spAutoFit/>
          </a:bodyPr>
          <a:lstStyle/>
          <a:p>
            <a:pPr algn="ctr"/>
            <a:r>
              <a:rPr lang="en-US" dirty="0"/>
              <a:t>Subset of graph of coauthors: vertices are authors, edges connect authors who’ve published HPEC papers together</a:t>
            </a:r>
          </a:p>
        </p:txBody>
      </p:sp>
    </p:spTree>
    <p:extLst>
      <p:ext uri="{BB962C8B-B14F-4D97-AF65-F5344CB8AC3E}">
        <p14:creationId xmlns:p14="http://schemas.microsoft.com/office/powerpoint/2010/main" val="357572694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8B1E-D375-3640-BC0A-705E4FF525E5}"/>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1F6FFE55-2A71-0F4C-85A6-109EFB0B6B3A}"/>
              </a:ext>
            </a:extLst>
          </p:cNvPr>
          <p:cNvSpPr>
            <a:spLocks noGrp="1"/>
          </p:cNvSpPr>
          <p:nvPr>
            <p:ph idx="1"/>
          </p:nvPr>
        </p:nvSpPr>
        <p:spPr>
          <a:xfrm>
            <a:off x="778342" y="1141413"/>
            <a:ext cx="8157839" cy="4840287"/>
          </a:xfrm>
        </p:spPr>
        <p:txBody>
          <a:bodyPr/>
          <a:lstStyle/>
          <a:p>
            <a:r>
              <a:rPr lang="en-US" dirty="0"/>
              <a:t>Graphs and Linear Algebra</a:t>
            </a:r>
          </a:p>
          <a:p>
            <a:r>
              <a:rPr lang="en-US" dirty="0"/>
              <a:t>The </a:t>
            </a:r>
            <a:r>
              <a:rPr lang="en-US" dirty="0" err="1"/>
              <a:t>GraphBLAS</a:t>
            </a:r>
            <a:r>
              <a:rPr lang="en-US" dirty="0"/>
              <a:t> API and Adjacency Matrices</a:t>
            </a:r>
          </a:p>
          <a:p>
            <a:r>
              <a:rPr lang="en-US" dirty="0" err="1"/>
              <a:t>GraphBLAS</a:t>
            </a:r>
            <a:r>
              <a:rPr lang="en-US" dirty="0"/>
              <a:t> Operations</a:t>
            </a:r>
          </a:p>
          <a:p>
            <a:r>
              <a:rPr lang="en-US" dirty="0" err="1"/>
              <a:t>Pygraphblas</a:t>
            </a:r>
            <a:r>
              <a:rPr lang="en-US" dirty="0"/>
              <a:t> and modifying the behavior of operations.</a:t>
            </a:r>
          </a:p>
          <a:p>
            <a:r>
              <a:rPr lang="en-US" dirty="0"/>
              <a:t>Graph Algorithms expressed with </a:t>
            </a:r>
            <a:r>
              <a:rPr lang="en-US" dirty="0" err="1"/>
              <a:t>GraphBLAS</a:t>
            </a:r>
            <a:endParaRPr lang="en-US" dirty="0"/>
          </a:p>
          <a:p>
            <a:pPr lvl="1"/>
            <a:r>
              <a:rPr lang="en-US" dirty="0"/>
              <a:t>Breadth-First Traversal</a:t>
            </a:r>
          </a:p>
          <a:p>
            <a:pPr lvl="1"/>
            <a:r>
              <a:rPr lang="en-US" dirty="0"/>
              <a:t>Connected Components</a:t>
            </a:r>
          </a:p>
          <a:p>
            <a:pPr lvl="1"/>
            <a:r>
              <a:rPr lang="en-US" dirty="0"/>
              <a:t>Triangle Counting</a:t>
            </a:r>
          </a:p>
          <a:p>
            <a:pPr lvl="1"/>
            <a:r>
              <a:rPr lang="en-US" dirty="0"/>
              <a:t>PageRank</a:t>
            </a:r>
          </a:p>
        </p:txBody>
      </p:sp>
      <p:sp>
        <p:nvSpPr>
          <p:cNvPr id="4" name="Slide Number Placeholder 3">
            <a:extLst>
              <a:ext uri="{FF2B5EF4-FFF2-40B4-BE49-F238E27FC236}">
                <a16:creationId xmlns:a16="http://schemas.microsoft.com/office/drawing/2014/main" id="{47A0324B-610E-A749-B17A-8FD7E6D791BD}"/>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27</a:t>
            </a:fld>
            <a:endParaRPr lang="en-US" dirty="0">
              <a:solidFill>
                <a:srgbClr val="000000"/>
              </a:solidFill>
              <a:ea typeface="ＭＳ Ｐゴシック" pitchFamily="34" charset="-128"/>
            </a:endParaRPr>
          </a:p>
        </p:txBody>
      </p:sp>
      <p:sp>
        <p:nvSpPr>
          <p:cNvPr id="5" name="Right Arrow 4">
            <a:extLst>
              <a:ext uri="{FF2B5EF4-FFF2-40B4-BE49-F238E27FC236}">
                <a16:creationId xmlns:a16="http://schemas.microsoft.com/office/drawing/2014/main" id="{8D529648-ED84-2A44-9090-39261BC0CCCB}"/>
              </a:ext>
            </a:extLst>
          </p:cNvPr>
          <p:cNvSpPr/>
          <p:nvPr/>
        </p:nvSpPr>
        <p:spPr bwMode="auto">
          <a:xfrm>
            <a:off x="182730" y="1594812"/>
            <a:ext cx="497305" cy="346659"/>
          </a:xfrm>
          <a:prstGeom prst="rightArrow">
            <a:avLst/>
          </a:prstGeom>
          <a:solidFill>
            <a:srgbClr val="7030A0"/>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65074983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8" y="192088"/>
            <a:ext cx="8561387" cy="889000"/>
          </a:xfrm>
        </p:spPr>
        <p:txBody>
          <a:bodyPr/>
          <a:lstStyle/>
          <a:p>
            <a:r>
              <a:rPr lang="en-US" dirty="0"/>
              <a:t>The </a:t>
            </a:r>
            <a:r>
              <a:rPr lang="en-US" dirty="0" err="1"/>
              <a:t>GraphBLAS</a:t>
            </a:r>
            <a:r>
              <a:rPr lang="en-US" dirty="0"/>
              <a:t> API: </a:t>
            </a:r>
            <a:br>
              <a:rPr lang="en-US" dirty="0"/>
            </a:br>
            <a:r>
              <a:rPr lang="en-US" sz="2400" dirty="0"/>
              <a:t>Maps Math Spec onto the C programming language</a:t>
            </a:r>
          </a:p>
        </p:txBody>
      </p:sp>
      <p:sp>
        <p:nvSpPr>
          <p:cNvPr id="3" name="Content Placeholder 2"/>
          <p:cNvSpPr>
            <a:spLocks noGrp="1"/>
          </p:cNvSpPr>
          <p:nvPr>
            <p:ph idx="1"/>
          </p:nvPr>
        </p:nvSpPr>
        <p:spPr>
          <a:xfrm>
            <a:off x="218941" y="2777704"/>
            <a:ext cx="8706117" cy="2585330"/>
          </a:xfrm>
        </p:spPr>
        <p:txBody>
          <a:bodyPr/>
          <a:lstStyle/>
          <a:p>
            <a:r>
              <a:rPr lang="en-US" sz="1800" b="1" dirty="0"/>
              <a:t>Method</a:t>
            </a:r>
            <a:r>
              <a:rPr lang="en-US" sz="1800" dirty="0"/>
              <a:t>: Any function that manipulates a GraphBLAS opaque object.</a:t>
            </a:r>
          </a:p>
          <a:p>
            <a:endParaRPr lang="en-US" sz="1800" dirty="0"/>
          </a:p>
          <a:p>
            <a:r>
              <a:rPr lang="en-US" sz="1800" b="1" dirty="0"/>
              <a:t>Domain</a:t>
            </a:r>
            <a:r>
              <a:rPr lang="en-US" sz="1800" dirty="0"/>
              <a:t>: the set of available values used for the elements of matrices, the elements of vectors, and when defining operators. </a:t>
            </a:r>
          </a:p>
          <a:p>
            <a:pPr lvl="1"/>
            <a:r>
              <a:rPr lang="en-US" sz="1800" dirty="0"/>
              <a:t>Examples are </a:t>
            </a:r>
            <a:r>
              <a:rPr lang="en-US" sz="1800" b="1" dirty="0">
                <a:latin typeface="Courier New" panose="02070309020205020404" pitchFamily="49" charset="0"/>
                <a:cs typeface="Courier New" panose="02070309020205020404" pitchFamily="49" charset="0"/>
              </a:rPr>
              <a:t>GrB_UINT64, GrB_INT32, </a:t>
            </a:r>
            <a:r>
              <a:rPr lang="en-US" sz="1800" b="1" dirty="0" err="1">
                <a:latin typeface="Courier New" panose="02070309020205020404" pitchFamily="49" charset="0"/>
                <a:cs typeface="Courier New" panose="02070309020205020404" pitchFamily="49" charset="0"/>
              </a:rPr>
              <a:t>GrB_BOOL</a:t>
            </a:r>
            <a:r>
              <a:rPr lang="en-US" sz="1800" b="1" dirty="0">
                <a:latin typeface="Courier New" panose="02070309020205020404" pitchFamily="49" charset="0"/>
                <a:cs typeface="Courier New" panose="02070309020205020404" pitchFamily="49" charset="0"/>
              </a:rPr>
              <a:t>, GrB_FP32</a:t>
            </a:r>
          </a:p>
          <a:p>
            <a:endParaRPr lang="en-US" sz="1800" dirty="0"/>
          </a:p>
          <a:p>
            <a:r>
              <a:rPr lang="en-US" sz="1800" b="1" dirty="0"/>
              <a:t>Operation</a:t>
            </a:r>
            <a:r>
              <a:rPr lang="en-US" sz="1800" dirty="0"/>
              <a:t>: a method that corresponds to an operation defined in the GraphBLAS math spec. </a:t>
            </a:r>
            <a:r>
              <a:rPr lang="en-US" sz="1800" dirty="0">
                <a:hlinkClick r:id="rId3"/>
              </a:rPr>
              <a:t>http://www.mit.edu/~kepner/GraphBLAS/GraphBLAS-Math-release.pdf</a:t>
            </a:r>
            <a:r>
              <a:rPr lang="en-US" sz="1800" dirty="0"/>
              <a:t> </a:t>
            </a:r>
          </a:p>
        </p:txBody>
      </p:sp>
      <p:sp>
        <p:nvSpPr>
          <p:cNvPr id="4" name="Slide Number Placeholder 3"/>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28</a:t>
            </a:fld>
            <a:endParaRPr lang="en-US" dirty="0">
              <a:solidFill>
                <a:srgbClr val="000000"/>
              </a:solidFill>
              <a:ea typeface="ＭＳ Ｐゴシック" pitchFamily="34" charset="-128"/>
            </a:endParaRPr>
          </a:p>
        </p:txBody>
      </p:sp>
      <p:sp>
        <p:nvSpPr>
          <p:cNvPr id="5" name="Content Placeholder 2">
            <a:extLst>
              <a:ext uri="{FF2B5EF4-FFF2-40B4-BE49-F238E27FC236}">
                <a16:creationId xmlns:a16="http://schemas.microsoft.com/office/drawing/2014/main" id="{C9312E6F-3F4B-1B48-A5C3-0A62506534DE}"/>
              </a:ext>
            </a:extLst>
          </p:cNvPr>
          <p:cNvSpPr txBox="1">
            <a:spLocks/>
          </p:cNvSpPr>
          <p:nvPr/>
        </p:nvSpPr>
        <p:spPr bwMode="auto">
          <a:xfrm>
            <a:off x="166688" y="1238925"/>
            <a:ext cx="8706117" cy="63503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1800" b="1" kern="0" dirty="0"/>
              <a:t>Opaque object</a:t>
            </a:r>
            <a:r>
              <a:rPr lang="en-US" sz="1800" kern="0" dirty="0"/>
              <a:t>: An object manipulated strictly through the </a:t>
            </a:r>
            <a:r>
              <a:rPr lang="en-US" sz="1800" kern="0" dirty="0" err="1"/>
              <a:t>GraphBLAS</a:t>
            </a:r>
            <a:r>
              <a:rPr lang="en-US" sz="1800" kern="0" dirty="0"/>
              <a:t> API whose implementation is not defined by the </a:t>
            </a:r>
            <a:r>
              <a:rPr lang="en-US" sz="1800" kern="0" dirty="0" err="1"/>
              <a:t>GraphBLAS</a:t>
            </a:r>
            <a:r>
              <a:rPr lang="en-US" sz="1800" kern="0" dirty="0"/>
              <a:t> specification.</a:t>
            </a:r>
          </a:p>
        </p:txBody>
      </p:sp>
      <p:graphicFrame>
        <p:nvGraphicFramePr>
          <p:cNvPr id="6" name="Table 5">
            <a:extLst>
              <a:ext uri="{FF2B5EF4-FFF2-40B4-BE49-F238E27FC236}">
                <a16:creationId xmlns:a16="http://schemas.microsoft.com/office/drawing/2014/main" id="{5ADD48CE-2EE1-264F-9E76-1EF75397FD54}"/>
              </a:ext>
            </a:extLst>
          </p:cNvPr>
          <p:cNvGraphicFramePr>
            <a:graphicFrameLocks noGrp="1"/>
          </p:cNvGraphicFramePr>
          <p:nvPr>
            <p:extLst>
              <p:ext uri="{D42A27DB-BD31-4B8C-83A1-F6EECF244321}">
                <p14:modId xmlns:p14="http://schemas.microsoft.com/office/powerpoint/2010/main" val="526842601"/>
              </p:ext>
            </p:extLst>
          </p:nvPr>
        </p:nvGraphicFramePr>
        <p:xfrm>
          <a:off x="271195" y="1896327"/>
          <a:ext cx="8769349" cy="753040"/>
        </p:xfrm>
        <a:graphic>
          <a:graphicData uri="http://schemas.openxmlformats.org/drawingml/2006/table">
            <a:tbl>
              <a:tblPr firstRow="1" bandRow="1">
                <a:tableStyleId>{F5AB1C69-6EDB-4FF4-983F-18BD219EF322}</a:tableStyleId>
              </a:tblPr>
              <a:tblGrid>
                <a:gridCol w="2020449">
                  <a:extLst>
                    <a:ext uri="{9D8B030D-6E8A-4147-A177-3AD203B41FA5}">
                      <a16:colId xmlns:a16="http://schemas.microsoft.com/office/drawing/2014/main" val="397577680"/>
                    </a:ext>
                  </a:extLst>
                </a:gridCol>
                <a:gridCol w="6748900">
                  <a:extLst>
                    <a:ext uri="{9D8B030D-6E8A-4147-A177-3AD203B41FA5}">
                      <a16:colId xmlns:a16="http://schemas.microsoft.com/office/drawing/2014/main" val="127543163"/>
                    </a:ext>
                  </a:extLst>
                </a:gridCol>
              </a:tblGrid>
              <a:tr h="382200">
                <a:tc>
                  <a:txBody>
                    <a:bodyPr/>
                    <a:lstStyle/>
                    <a:p>
                      <a:pPr marL="0" algn="l" defTabSz="914400" rtl="0" eaLnBrk="1" latinLnBrk="0" hangingPunct="1"/>
                      <a:r>
                        <a:rPr lang="en-US" sz="1600" b="1" kern="1200" dirty="0" err="1">
                          <a:solidFill>
                            <a:schemeClr val="tx1"/>
                          </a:solidFill>
                          <a:latin typeface="Courier New" panose="02070309020205020404" pitchFamily="49" charset="0"/>
                          <a:ea typeface="+mn-ea"/>
                          <a:cs typeface="Courier New" panose="02070309020205020404" pitchFamily="49" charset="0"/>
                        </a:rPr>
                        <a:t>GrB_Matrix</a:t>
                      </a:r>
                      <a:endParaRPr lang="en-US" sz="1600" b="1" kern="1200" dirty="0">
                        <a:solidFill>
                          <a:schemeClr val="tx1"/>
                        </a:solidFill>
                        <a:latin typeface="Courier New" panose="02070309020205020404" pitchFamily="49" charset="0"/>
                        <a:ea typeface="+mn-ea"/>
                        <a:cs typeface="Courier New" panose="02070309020205020404" pitchFamily="49"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latin typeface="+mn-lt"/>
                          <a:ea typeface="+mn-ea"/>
                          <a:cs typeface="+mn-cs"/>
                          <a:sym typeface="Wingdings" pitchFamily="2" charset="2"/>
                        </a:rPr>
                        <a:t>  </a:t>
                      </a:r>
                      <a:r>
                        <a:rPr lang="en-US" b="0" dirty="0">
                          <a:solidFill>
                            <a:schemeClr val="tx1"/>
                          </a:solidFill>
                          <a:sym typeface="Wingdings" pitchFamily="2" charset="2"/>
                        </a:rPr>
                        <a:t>A 2D sparse array, row indices, column indices and values</a:t>
                      </a:r>
                      <a:endParaRPr lang="en-US" b="0" dirty="0">
                        <a:solidFill>
                          <a:schemeClr val="tx1"/>
                        </a:solidFill>
                      </a:endParaRPr>
                    </a:p>
                  </a:txBody>
                  <a:tcPr/>
                </a:tc>
                <a:extLst>
                  <a:ext uri="{0D108BD9-81ED-4DB2-BD59-A6C34878D82A}">
                    <a16:rowId xmlns:a16="http://schemas.microsoft.com/office/drawing/2014/main" val="810424559"/>
                  </a:ext>
                </a:extLst>
              </a:tr>
              <a:tr h="370840">
                <a:tc>
                  <a:txBody>
                    <a:bodyPr/>
                    <a:lstStyle/>
                    <a:p>
                      <a:pPr marL="0" algn="l" defTabSz="914400" rtl="0" eaLnBrk="1" latinLnBrk="0" hangingPunct="1"/>
                      <a:r>
                        <a:rPr lang="en-US" sz="1600" b="1" kern="1200" dirty="0" err="1">
                          <a:solidFill>
                            <a:schemeClr val="tx1"/>
                          </a:solidFill>
                          <a:latin typeface="Courier New" panose="02070309020205020404" pitchFamily="49" charset="0"/>
                          <a:ea typeface="+mn-ea"/>
                          <a:cs typeface="Courier New" panose="02070309020205020404" pitchFamily="49" charset="0"/>
                        </a:rPr>
                        <a:t>GrB_Vector</a:t>
                      </a:r>
                      <a:endParaRPr lang="en-US" sz="1600" b="1" kern="1200" dirty="0">
                        <a:solidFill>
                          <a:schemeClr val="tx1"/>
                        </a:solidFill>
                        <a:latin typeface="Courier New" panose="02070309020205020404" pitchFamily="49" charset="0"/>
                        <a:ea typeface="+mn-ea"/>
                        <a:cs typeface="Courier New" panose="02070309020205020404" pitchFamily="49"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latin typeface="+mn-lt"/>
                          <a:ea typeface="+mn-ea"/>
                          <a:cs typeface="+mn-cs"/>
                          <a:sym typeface="Wingdings" pitchFamily="2" charset="2"/>
                        </a:rPr>
                        <a:t>  </a:t>
                      </a:r>
                      <a:r>
                        <a:rPr lang="en-US" dirty="0">
                          <a:sym typeface="Wingdings" pitchFamily="2" charset="2"/>
                        </a:rPr>
                        <a:t>A 1D sparse array</a:t>
                      </a:r>
                      <a:endParaRPr lang="en-US" dirty="0">
                        <a:solidFill>
                          <a:schemeClr val="tx1"/>
                        </a:solidFill>
                      </a:endParaRPr>
                    </a:p>
                  </a:txBody>
                  <a:tcPr/>
                </a:tc>
                <a:extLst>
                  <a:ext uri="{0D108BD9-81ED-4DB2-BD59-A6C34878D82A}">
                    <a16:rowId xmlns:a16="http://schemas.microsoft.com/office/drawing/2014/main" val="768915276"/>
                  </a:ext>
                </a:extLst>
              </a:tr>
            </a:tbl>
          </a:graphicData>
        </a:graphic>
      </p:graphicFrame>
      <p:sp>
        <p:nvSpPr>
          <p:cNvPr id="8" name="Rectangle 7">
            <a:extLst>
              <a:ext uri="{FF2B5EF4-FFF2-40B4-BE49-F238E27FC236}">
                <a16:creationId xmlns:a16="http://schemas.microsoft.com/office/drawing/2014/main" id="{E7B0FCA7-2101-3147-BBBD-D569ED3793B3}"/>
              </a:ext>
            </a:extLst>
          </p:cNvPr>
          <p:cNvSpPr/>
          <p:nvPr/>
        </p:nvSpPr>
        <p:spPr>
          <a:xfrm>
            <a:off x="389467" y="5801602"/>
            <a:ext cx="8651077" cy="338554"/>
          </a:xfrm>
          <a:prstGeom prst="rect">
            <a:avLst/>
          </a:prstGeom>
        </p:spPr>
        <p:txBody>
          <a:bodyPr wrap="square">
            <a:spAutoFit/>
          </a:bodyPr>
          <a:lstStyle/>
          <a:p>
            <a:pPr marL="0" indent="0">
              <a:buNone/>
            </a:pPr>
            <a:r>
              <a:rPr lang="en-US" sz="1600" b="1" dirty="0" err="1">
                <a:latin typeface="Courier New" panose="02070309020205020404" pitchFamily="49" charset="0"/>
                <a:cs typeface="Courier New" panose="02070309020205020404" pitchFamily="49" charset="0"/>
              </a:rPr>
              <a:t>GrB_mxv</a:t>
            </a:r>
            <a:r>
              <a:rPr lang="en-US" sz="1600" b="1" dirty="0">
                <a:latin typeface="Courier New" panose="02070309020205020404" pitchFamily="49" charset="0"/>
                <a:cs typeface="Courier New" panose="02070309020205020404" pitchFamily="49" charset="0"/>
              </a:rPr>
              <a:t>(w, </a:t>
            </a:r>
            <a:r>
              <a:rPr lang="en-US" sz="1600" b="1" dirty="0" err="1">
                <a:latin typeface="Courier New" panose="02070309020205020404" pitchFamily="49" charset="0"/>
                <a:cs typeface="Courier New" panose="02070309020205020404" pitchFamily="49" charset="0"/>
              </a:rPr>
              <a:t>GrB_NULL</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GrB_NULL</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GrB_LOR_LAND_BOOL</a:t>
            </a:r>
            <a:r>
              <a:rPr lang="en-US" sz="1600" b="1" dirty="0">
                <a:latin typeface="Courier New" panose="02070309020205020404" pitchFamily="49" charset="0"/>
                <a:cs typeface="Courier New" panose="02070309020205020404" pitchFamily="49" charset="0"/>
              </a:rPr>
              <a:t>, A, v, </a:t>
            </a:r>
            <a:r>
              <a:rPr lang="en-US" sz="1600" b="1" dirty="0" err="1">
                <a:latin typeface="Courier New" panose="02070309020205020404" pitchFamily="49" charset="0"/>
                <a:cs typeface="Courier New" panose="02070309020205020404" pitchFamily="49" charset="0"/>
              </a:rPr>
              <a:t>GrB_NULL</a:t>
            </a:r>
            <a:r>
              <a:rPr lang="en-US" sz="1600" b="1" dirty="0">
                <a:latin typeface="Courier New" panose="02070309020205020404" pitchFamily="49" charset="0"/>
                <a:cs typeface="Courier New" panose="02070309020205020404" pitchFamily="49" charset="0"/>
              </a:rPr>
              <a:t>);</a:t>
            </a:r>
          </a:p>
        </p:txBody>
      </p:sp>
      <p:sp>
        <p:nvSpPr>
          <p:cNvPr id="9" name="Rectangle 8">
            <a:extLst>
              <a:ext uri="{FF2B5EF4-FFF2-40B4-BE49-F238E27FC236}">
                <a16:creationId xmlns:a16="http://schemas.microsoft.com/office/drawing/2014/main" id="{4925305B-77E3-C548-A95F-9E0F592062F3}"/>
              </a:ext>
            </a:extLst>
          </p:cNvPr>
          <p:cNvSpPr/>
          <p:nvPr/>
        </p:nvSpPr>
        <p:spPr>
          <a:xfrm>
            <a:off x="389467" y="6213059"/>
            <a:ext cx="8555120" cy="338554"/>
          </a:xfrm>
          <a:prstGeom prst="rect">
            <a:avLst/>
          </a:prstGeom>
        </p:spPr>
        <p:txBody>
          <a:bodyPr wrap="square">
            <a:spAutoFit/>
          </a:bodyPr>
          <a:lstStyle/>
          <a:p>
            <a:pPr marL="0" lvl="1"/>
            <a:r>
              <a:rPr lang="en-US" sz="1600" b="1" dirty="0" err="1">
                <a:latin typeface="Courier New" panose="02070309020205020404" pitchFamily="49" charset="0"/>
                <a:cs typeface="Courier New" panose="02070309020205020404" pitchFamily="49" charset="0"/>
              </a:rPr>
              <a:t>GrB_eWiseAdd</a:t>
            </a:r>
            <a:r>
              <a:rPr lang="en-US" sz="1600" b="1" dirty="0">
                <a:latin typeface="Courier New" panose="02070309020205020404" pitchFamily="49" charset="0"/>
                <a:cs typeface="Courier New" panose="02070309020205020404" pitchFamily="49" charset="0"/>
              </a:rPr>
              <a:t>(C, </a:t>
            </a:r>
            <a:r>
              <a:rPr lang="en-US" sz="1600" b="1" dirty="0" err="1">
                <a:latin typeface="Courier New" panose="02070309020205020404" pitchFamily="49" charset="0"/>
                <a:cs typeface="Courier New" panose="02070309020205020404" pitchFamily="49" charset="0"/>
              </a:rPr>
              <a:t>GrB_NULL</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GrB_NULL</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GrB_LOR</a:t>
            </a:r>
            <a:r>
              <a:rPr lang="en-US" sz="1600" b="1" dirty="0">
                <a:latin typeface="Courier New" panose="02070309020205020404" pitchFamily="49" charset="0"/>
                <a:cs typeface="Courier New" panose="02070309020205020404" pitchFamily="49" charset="0"/>
              </a:rPr>
              <a:t>, A, B, </a:t>
            </a:r>
            <a:r>
              <a:rPr lang="en-US" sz="1600" b="1" dirty="0" err="1">
                <a:latin typeface="Courier New" panose="02070309020205020404" pitchFamily="49" charset="0"/>
                <a:cs typeface="Courier New" panose="02070309020205020404" pitchFamily="49" charset="0"/>
              </a:rPr>
              <a:t>GrB_NULL</a:t>
            </a:r>
            <a:r>
              <a:rPr lang="en-US" sz="1600" b="1" dirty="0">
                <a:latin typeface="Courier New" panose="02070309020205020404" pitchFamily="49" charset="0"/>
                <a:cs typeface="Courier New" panose="02070309020205020404" pitchFamily="49" charset="0"/>
              </a:rPr>
              <a:t>);</a:t>
            </a:r>
          </a:p>
        </p:txBody>
      </p:sp>
      <p:sp>
        <p:nvSpPr>
          <p:cNvPr id="11" name="Rectangle 10">
            <a:extLst>
              <a:ext uri="{FF2B5EF4-FFF2-40B4-BE49-F238E27FC236}">
                <a16:creationId xmlns:a16="http://schemas.microsoft.com/office/drawing/2014/main" id="{EC636384-9ECC-2347-815C-1D6E5DA3755A}"/>
              </a:ext>
            </a:extLst>
          </p:cNvPr>
          <p:cNvSpPr/>
          <p:nvPr/>
        </p:nvSpPr>
        <p:spPr>
          <a:xfrm>
            <a:off x="389466" y="5399485"/>
            <a:ext cx="8651077" cy="338554"/>
          </a:xfrm>
          <a:prstGeom prst="rect">
            <a:avLst/>
          </a:prstGeom>
        </p:spPr>
        <p:txBody>
          <a:bodyPr wrap="square">
            <a:spAutoFit/>
          </a:bodyPr>
          <a:lstStyle/>
          <a:p>
            <a:pPr marL="0" indent="0">
              <a:buNone/>
            </a:pPr>
            <a:r>
              <a:rPr lang="en-US" sz="1600" b="1" dirty="0" err="1">
                <a:latin typeface="Courier New" panose="02070309020205020404" pitchFamily="49" charset="0"/>
                <a:cs typeface="Courier New" panose="02070309020205020404" pitchFamily="49" charset="0"/>
              </a:rPr>
              <a:t>GrB_mxv</a:t>
            </a:r>
            <a:r>
              <a:rPr lang="en-US" sz="1600" b="1" dirty="0">
                <a:latin typeface="Courier New" panose="02070309020205020404" pitchFamily="49" charset="0"/>
                <a:cs typeface="Courier New" panose="02070309020205020404" pitchFamily="49" charset="0"/>
              </a:rPr>
              <a:t>(C, </a:t>
            </a:r>
            <a:r>
              <a:rPr lang="en-US" sz="1600" b="1" dirty="0" err="1">
                <a:latin typeface="Courier New" panose="02070309020205020404" pitchFamily="49" charset="0"/>
                <a:cs typeface="Courier New" panose="02070309020205020404" pitchFamily="49" charset="0"/>
              </a:rPr>
              <a:t>GrB_NULL</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GrB_NULL</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GrB_LOR_LAND_BOOL</a:t>
            </a:r>
            <a:r>
              <a:rPr lang="en-US" sz="1600" b="1" dirty="0">
                <a:latin typeface="Courier New" panose="02070309020205020404" pitchFamily="49" charset="0"/>
                <a:cs typeface="Courier New" panose="02070309020205020404" pitchFamily="49" charset="0"/>
              </a:rPr>
              <a:t>, A, B, </a:t>
            </a:r>
            <a:r>
              <a:rPr lang="en-US" sz="1600" b="1" dirty="0" err="1">
                <a:latin typeface="Courier New" panose="02070309020205020404" pitchFamily="49" charset="0"/>
                <a:cs typeface="Courier New" panose="02070309020205020404" pitchFamily="49" charset="0"/>
              </a:rPr>
              <a:t>GrB_NULL</a:t>
            </a:r>
            <a:r>
              <a:rPr lang="en-US" sz="16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77008686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8" y="192088"/>
            <a:ext cx="8561387" cy="889000"/>
          </a:xfrm>
        </p:spPr>
        <p:txBody>
          <a:bodyPr/>
          <a:lstStyle/>
          <a:p>
            <a:r>
              <a:rPr lang="en-US" dirty="0"/>
              <a:t>The </a:t>
            </a:r>
            <a:r>
              <a:rPr lang="en-US" dirty="0" err="1"/>
              <a:t>GraphBLAS</a:t>
            </a:r>
            <a:r>
              <a:rPr lang="en-US" dirty="0"/>
              <a:t> API:  </a:t>
            </a:r>
            <a:r>
              <a:rPr lang="en-US" dirty="0" err="1"/>
              <a:t>pygraphblas</a:t>
            </a:r>
            <a:br>
              <a:rPr lang="en-US" dirty="0"/>
            </a:br>
            <a:r>
              <a:rPr lang="en-US" sz="2400" dirty="0"/>
              <a:t>Maps the C API onto Python</a:t>
            </a:r>
          </a:p>
        </p:txBody>
      </p:sp>
      <p:sp>
        <p:nvSpPr>
          <p:cNvPr id="3" name="Content Placeholder 2"/>
          <p:cNvSpPr>
            <a:spLocks noGrp="1"/>
          </p:cNvSpPr>
          <p:nvPr>
            <p:ph idx="1"/>
          </p:nvPr>
        </p:nvSpPr>
        <p:spPr>
          <a:xfrm>
            <a:off x="218941" y="2777704"/>
            <a:ext cx="8706117" cy="2585330"/>
          </a:xfrm>
        </p:spPr>
        <p:txBody>
          <a:bodyPr/>
          <a:lstStyle/>
          <a:p>
            <a:r>
              <a:rPr lang="en-US" sz="1800" b="1" dirty="0"/>
              <a:t>Method</a:t>
            </a:r>
            <a:r>
              <a:rPr lang="en-US" sz="1800" dirty="0"/>
              <a:t>: Any function that manipulates a GraphBLAS opaque object.</a:t>
            </a:r>
          </a:p>
          <a:p>
            <a:endParaRPr lang="en-US" sz="1800" dirty="0"/>
          </a:p>
          <a:p>
            <a:r>
              <a:rPr lang="en-US" sz="1800" b="1" dirty="0"/>
              <a:t>Domain</a:t>
            </a:r>
            <a:r>
              <a:rPr lang="en-US" sz="1800" dirty="0"/>
              <a:t>: the set of available values used for the elements of matrices, the elements of vectors, and when defining operators. </a:t>
            </a:r>
          </a:p>
          <a:p>
            <a:pPr lvl="1"/>
            <a:r>
              <a:rPr lang="en-US" sz="1800" dirty="0"/>
              <a:t>Examples are  </a:t>
            </a:r>
            <a:r>
              <a:rPr lang="en-US" sz="1800" b="1" dirty="0">
                <a:latin typeface="Courier New" panose="02070309020205020404" pitchFamily="49" charset="0"/>
                <a:cs typeface="Courier New" panose="02070309020205020404" pitchFamily="49" charset="0"/>
              </a:rPr>
              <a:t>UINT64, INT32, BOOL, FP32</a:t>
            </a:r>
          </a:p>
          <a:p>
            <a:endParaRPr lang="en-US" sz="1800" dirty="0"/>
          </a:p>
          <a:p>
            <a:r>
              <a:rPr lang="en-US" sz="1800" b="1" dirty="0"/>
              <a:t>Operation</a:t>
            </a:r>
            <a:r>
              <a:rPr lang="en-US" sz="1800" dirty="0"/>
              <a:t>: a method that corresponds to an operation defined in the GraphBLAS math spec. </a:t>
            </a:r>
            <a:r>
              <a:rPr lang="en-US" sz="1800" dirty="0">
                <a:hlinkClick r:id="rId3"/>
              </a:rPr>
              <a:t>http://www.mit.edu/~kepner/GraphBLAS/GraphBLAS-Math-release.pdf</a:t>
            </a:r>
            <a:r>
              <a:rPr lang="en-US" sz="1800" dirty="0"/>
              <a:t> </a:t>
            </a:r>
          </a:p>
        </p:txBody>
      </p:sp>
      <p:sp>
        <p:nvSpPr>
          <p:cNvPr id="4" name="Slide Number Placeholder 3"/>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29</a:t>
            </a:fld>
            <a:endParaRPr lang="en-US" dirty="0">
              <a:solidFill>
                <a:srgbClr val="000000"/>
              </a:solidFill>
              <a:ea typeface="ＭＳ Ｐゴシック" pitchFamily="34" charset="-128"/>
            </a:endParaRPr>
          </a:p>
        </p:txBody>
      </p:sp>
      <p:sp>
        <p:nvSpPr>
          <p:cNvPr id="5" name="Content Placeholder 2">
            <a:extLst>
              <a:ext uri="{FF2B5EF4-FFF2-40B4-BE49-F238E27FC236}">
                <a16:creationId xmlns:a16="http://schemas.microsoft.com/office/drawing/2014/main" id="{C9312E6F-3F4B-1B48-A5C3-0A62506534DE}"/>
              </a:ext>
            </a:extLst>
          </p:cNvPr>
          <p:cNvSpPr txBox="1">
            <a:spLocks/>
          </p:cNvSpPr>
          <p:nvPr/>
        </p:nvSpPr>
        <p:spPr bwMode="auto">
          <a:xfrm>
            <a:off x="166688" y="1238925"/>
            <a:ext cx="8706117" cy="63503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1800" b="1" kern="0" dirty="0"/>
              <a:t>Opaque object</a:t>
            </a:r>
            <a:r>
              <a:rPr lang="en-US" sz="1800" kern="0" dirty="0"/>
              <a:t>: An object manipulated strictly through the </a:t>
            </a:r>
            <a:r>
              <a:rPr lang="en-US" sz="1800" kern="0" dirty="0" err="1"/>
              <a:t>GraphBLAS</a:t>
            </a:r>
            <a:r>
              <a:rPr lang="en-US" sz="1800" kern="0" dirty="0"/>
              <a:t> API whose implementation is not defined by the </a:t>
            </a:r>
            <a:r>
              <a:rPr lang="en-US" sz="1800" kern="0" dirty="0" err="1"/>
              <a:t>GraphBLAS</a:t>
            </a:r>
            <a:r>
              <a:rPr lang="en-US" sz="1800" kern="0" dirty="0"/>
              <a:t> specification.</a:t>
            </a:r>
          </a:p>
        </p:txBody>
      </p:sp>
      <p:graphicFrame>
        <p:nvGraphicFramePr>
          <p:cNvPr id="10" name="Table 9">
            <a:extLst>
              <a:ext uri="{FF2B5EF4-FFF2-40B4-BE49-F238E27FC236}">
                <a16:creationId xmlns:a16="http://schemas.microsoft.com/office/drawing/2014/main" id="{12E1F978-FC4F-394E-8D17-0A3E8508A678}"/>
              </a:ext>
            </a:extLst>
          </p:cNvPr>
          <p:cNvGraphicFramePr>
            <a:graphicFrameLocks noGrp="1"/>
          </p:cNvGraphicFramePr>
          <p:nvPr/>
        </p:nvGraphicFramePr>
        <p:xfrm>
          <a:off x="271195" y="1896327"/>
          <a:ext cx="8769349" cy="753040"/>
        </p:xfrm>
        <a:graphic>
          <a:graphicData uri="http://schemas.openxmlformats.org/drawingml/2006/table">
            <a:tbl>
              <a:tblPr firstRow="1" bandRow="1">
                <a:tableStyleId>{F5AB1C69-6EDB-4FF4-983F-18BD219EF322}</a:tableStyleId>
              </a:tblPr>
              <a:tblGrid>
                <a:gridCol w="1820156">
                  <a:extLst>
                    <a:ext uri="{9D8B030D-6E8A-4147-A177-3AD203B41FA5}">
                      <a16:colId xmlns:a16="http://schemas.microsoft.com/office/drawing/2014/main" val="397577680"/>
                    </a:ext>
                  </a:extLst>
                </a:gridCol>
                <a:gridCol w="6949193">
                  <a:extLst>
                    <a:ext uri="{9D8B030D-6E8A-4147-A177-3AD203B41FA5}">
                      <a16:colId xmlns:a16="http://schemas.microsoft.com/office/drawing/2014/main" val="127543163"/>
                    </a:ext>
                  </a:extLst>
                </a:gridCol>
              </a:tblGrid>
              <a:tr h="382200">
                <a:tc>
                  <a:txBody>
                    <a:bodyPr/>
                    <a:lstStyle/>
                    <a:p>
                      <a:pPr marL="0" algn="l" defTabSz="914400" rtl="0" eaLnBrk="1" latinLnBrk="0" hangingPunct="1"/>
                      <a:r>
                        <a:rPr lang="en-US" sz="1600" b="1" kern="1200" dirty="0" err="1">
                          <a:solidFill>
                            <a:schemeClr val="tx1"/>
                          </a:solidFill>
                          <a:latin typeface="Courier New" panose="02070309020205020404" pitchFamily="49" charset="0"/>
                          <a:ea typeface="+mn-ea"/>
                          <a:cs typeface="Courier New" panose="02070309020205020404" pitchFamily="49" charset="0"/>
                        </a:rPr>
                        <a:t>Matrix.sparse</a:t>
                      </a:r>
                      <a:endParaRPr lang="en-US" sz="1600" b="1" kern="1200" dirty="0">
                        <a:solidFill>
                          <a:schemeClr val="tx1"/>
                        </a:solidFill>
                        <a:latin typeface="Courier New" panose="02070309020205020404" pitchFamily="49" charset="0"/>
                        <a:ea typeface="+mn-ea"/>
                        <a:cs typeface="Courier New" panose="02070309020205020404" pitchFamily="49"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latin typeface="+mn-lt"/>
                          <a:ea typeface="+mn-ea"/>
                          <a:cs typeface="+mn-cs"/>
                          <a:sym typeface="Wingdings" pitchFamily="2" charset="2"/>
                        </a:rPr>
                        <a:t>  </a:t>
                      </a:r>
                      <a:r>
                        <a:rPr lang="en-US" b="0" dirty="0">
                          <a:solidFill>
                            <a:schemeClr val="tx1"/>
                          </a:solidFill>
                          <a:sym typeface="Wingdings" pitchFamily="2" charset="2"/>
                        </a:rPr>
                        <a:t>A 2D sparse array, row indices, column indices and values</a:t>
                      </a:r>
                      <a:endParaRPr lang="en-US" b="0" dirty="0">
                        <a:solidFill>
                          <a:schemeClr val="tx1"/>
                        </a:solidFill>
                      </a:endParaRPr>
                    </a:p>
                  </a:txBody>
                  <a:tcPr/>
                </a:tc>
                <a:extLst>
                  <a:ext uri="{0D108BD9-81ED-4DB2-BD59-A6C34878D82A}">
                    <a16:rowId xmlns:a16="http://schemas.microsoft.com/office/drawing/2014/main" val="810424559"/>
                  </a:ext>
                </a:extLst>
              </a:tr>
              <a:tr h="370840">
                <a:tc>
                  <a:txBody>
                    <a:bodyPr/>
                    <a:lstStyle/>
                    <a:p>
                      <a:pPr marL="0" algn="l" defTabSz="914400" rtl="0" eaLnBrk="1" latinLnBrk="0" hangingPunct="1"/>
                      <a:r>
                        <a:rPr lang="en-US" sz="1600" b="1" kern="1200" dirty="0" err="1">
                          <a:solidFill>
                            <a:schemeClr val="tx1"/>
                          </a:solidFill>
                          <a:latin typeface="Courier New" panose="02070309020205020404" pitchFamily="49" charset="0"/>
                          <a:ea typeface="+mn-ea"/>
                          <a:cs typeface="Courier New" panose="02070309020205020404" pitchFamily="49" charset="0"/>
                        </a:rPr>
                        <a:t>Vector.sparse</a:t>
                      </a:r>
                      <a:endParaRPr lang="en-US" sz="1600" b="1" kern="1200" dirty="0">
                        <a:solidFill>
                          <a:schemeClr val="tx1"/>
                        </a:solidFill>
                        <a:latin typeface="Courier New" panose="02070309020205020404" pitchFamily="49" charset="0"/>
                        <a:ea typeface="+mn-ea"/>
                        <a:cs typeface="Courier New" panose="02070309020205020404" pitchFamily="49"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latin typeface="+mn-lt"/>
                          <a:ea typeface="+mn-ea"/>
                          <a:cs typeface="+mn-cs"/>
                          <a:sym typeface="Wingdings" pitchFamily="2" charset="2"/>
                        </a:rPr>
                        <a:t>  </a:t>
                      </a:r>
                      <a:r>
                        <a:rPr lang="en-US" dirty="0">
                          <a:sym typeface="Wingdings" pitchFamily="2" charset="2"/>
                        </a:rPr>
                        <a:t>A 1D sparse array</a:t>
                      </a:r>
                      <a:endParaRPr lang="en-US" dirty="0">
                        <a:solidFill>
                          <a:schemeClr val="tx1"/>
                        </a:solidFill>
                      </a:endParaRPr>
                    </a:p>
                  </a:txBody>
                  <a:tcPr/>
                </a:tc>
                <a:extLst>
                  <a:ext uri="{0D108BD9-81ED-4DB2-BD59-A6C34878D82A}">
                    <a16:rowId xmlns:a16="http://schemas.microsoft.com/office/drawing/2014/main" val="768915276"/>
                  </a:ext>
                </a:extLst>
              </a:tr>
            </a:tbl>
          </a:graphicData>
        </a:graphic>
      </p:graphicFrame>
      <p:graphicFrame>
        <p:nvGraphicFramePr>
          <p:cNvPr id="12" name="Table 11">
            <a:extLst>
              <a:ext uri="{FF2B5EF4-FFF2-40B4-BE49-F238E27FC236}">
                <a16:creationId xmlns:a16="http://schemas.microsoft.com/office/drawing/2014/main" id="{2C115F15-9187-5C4E-B4EA-9B19F728152A}"/>
              </a:ext>
            </a:extLst>
          </p:cNvPr>
          <p:cNvGraphicFramePr>
            <a:graphicFrameLocks noGrp="1"/>
          </p:cNvGraphicFramePr>
          <p:nvPr>
            <p:extLst>
              <p:ext uri="{D42A27DB-BD31-4B8C-83A1-F6EECF244321}">
                <p14:modId xmlns:p14="http://schemas.microsoft.com/office/powerpoint/2010/main" val="1619651774"/>
              </p:ext>
            </p:extLst>
          </p:nvPr>
        </p:nvGraphicFramePr>
        <p:xfrm>
          <a:off x="271195" y="5619075"/>
          <a:ext cx="8769349" cy="1123880"/>
        </p:xfrm>
        <a:graphic>
          <a:graphicData uri="http://schemas.openxmlformats.org/drawingml/2006/table">
            <a:tbl>
              <a:tblPr firstRow="1" bandRow="1">
                <a:tableStyleId>{F5AB1C69-6EDB-4FF4-983F-18BD219EF322}</a:tableStyleId>
              </a:tblPr>
              <a:tblGrid>
                <a:gridCol w="2268805">
                  <a:extLst>
                    <a:ext uri="{9D8B030D-6E8A-4147-A177-3AD203B41FA5}">
                      <a16:colId xmlns:a16="http://schemas.microsoft.com/office/drawing/2014/main" val="397577680"/>
                    </a:ext>
                  </a:extLst>
                </a:gridCol>
                <a:gridCol w="1546578">
                  <a:extLst>
                    <a:ext uri="{9D8B030D-6E8A-4147-A177-3AD203B41FA5}">
                      <a16:colId xmlns:a16="http://schemas.microsoft.com/office/drawing/2014/main" val="2741346879"/>
                    </a:ext>
                  </a:extLst>
                </a:gridCol>
                <a:gridCol w="4953966">
                  <a:extLst>
                    <a:ext uri="{9D8B030D-6E8A-4147-A177-3AD203B41FA5}">
                      <a16:colId xmlns:a16="http://schemas.microsoft.com/office/drawing/2014/main" val="127543163"/>
                    </a:ext>
                  </a:extLst>
                </a:gridCol>
              </a:tblGrid>
              <a:tr h="382200">
                <a:tc>
                  <a:txBody>
                    <a:bodyPr/>
                    <a:lstStyle/>
                    <a:p>
                      <a:pPr marL="0" algn="l" defTabSz="914400" rtl="0" eaLnBrk="1" latinLnBrk="0" hangingPunct="1"/>
                      <a:r>
                        <a:rPr lang="en-US" sz="1600" b="1" kern="1200" dirty="0">
                          <a:solidFill>
                            <a:schemeClr val="tx1"/>
                          </a:solidFill>
                          <a:latin typeface="Courier New" panose="02070309020205020404" pitchFamily="49" charset="0"/>
                          <a:ea typeface="+mn-ea"/>
                          <a:cs typeface="Courier New" panose="02070309020205020404" pitchFamily="49" charset="0"/>
                        </a:rPr>
                        <a:t>Matrix multiply</a:t>
                      </a:r>
                    </a:p>
                  </a:txBody>
                  <a:tcPr/>
                </a:tc>
                <a:tc>
                  <a:txBody>
                    <a:bodyPr/>
                    <a:lstStyle/>
                    <a:p>
                      <a:pPr marL="0" algn="l" defTabSz="914400" rtl="0" eaLnBrk="1" latinLnBrk="0" hangingPunct="1"/>
                      <a:r>
                        <a:rPr lang="en-US" sz="1600" b="1" kern="1200" dirty="0">
                          <a:solidFill>
                            <a:schemeClr val="tx1"/>
                          </a:solidFill>
                          <a:latin typeface="Courier New" panose="02070309020205020404" pitchFamily="49" charset="0"/>
                          <a:ea typeface="+mn-ea"/>
                          <a:cs typeface="Courier New" panose="02070309020205020404" pitchFamily="49" charset="0"/>
                        </a:rPr>
                        <a:t>C = A @ 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tx1"/>
                          </a:solidFill>
                          <a:latin typeface="Courier New" panose="02070309020205020404" pitchFamily="49" charset="0"/>
                          <a:ea typeface="+mn-ea"/>
                          <a:cs typeface="Courier New" panose="02070309020205020404" pitchFamily="49" charset="0"/>
                          <a:sym typeface="Wingdings" pitchFamily="2" charset="2"/>
                        </a:rPr>
                        <a:t>C = </a:t>
                      </a:r>
                      <a:r>
                        <a:rPr lang="en-US" sz="1600" b="1" kern="1200" dirty="0" err="1">
                          <a:solidFill>
                            <a:schemeClr val="tx1"/>
                          </a:solidFill>
                          <a:latin typeface="Courier New" panose="02070309020205020404" pitchFamily="49" charset="0"/>
                          <a:ea typeface="+mn-ea"/>
                          <a:cs typeface="Courier New" panose="02070309020205020404" pitchFamily="49" charset="0"/>
                          <a:sym typeface="Wingdings" pitchFamily="2" charset="2"/>
                        </a:rPr>
                        <a:t>A.mxm</a:t>
                      </a:r>
                      <a:r>
                        <a:rPr lang="en-US" sz="1600" b="1" kern="1200" dirty="0">
                          <a:solidFill>
                            <a:schemeClr val="tx1"/>
                          </a:solidFill>
                          <a:latin typeface="Courier New" panose="02070309020205020404" pitchFamily="49" charset="0"/>
                          <a:ea typeface="+mn-ea"/>
                          <a:cs typeface="Courier New" panose="02070309020205020404" pitchFamily="49" charset="0"/>
                          <a:sym typeface="Wingdings" pitchFamily="2" charset="2"/>
                        </a:rPr>
                        <a:t>(B)   or   </a:t>
                      </a:r>
                      <a:r>
                        <a:rPr lang="en-US" sz="1600" b="1" kern="1200" dirty="0" err="1">
                          <a:solidFill>
                            <a:schemeClr val="tx1"/>
                          </a:solidFill>
                          <a:latin typeface="Courier New" panose="02070309020205020404" pitchFamily="49" charset="0"/>
                          <a:ea typeface="+mn-ea"/>
                          <a:cs typeface="Courier New" panose="02070309020205020404" pitchFamily="49" charset="0"/>
                          <a:sym typeface="Wingdings" pitchFamily="2" charset="2"/>
                        </a:rPr>
                        <a:t>A.mxm</a:t>
                      </a:r>
                      <a:r>
                        <a:rPr lang="en-US" sz="1600" b="1" kern="1200" dirty="0">
                          <a:solidFill>
                            <a:schemeClr val="tx1"/>
                          </a:solidFill>
                          <a:latin typeface="Courier New" panose="02070309020205020404" pitchFamily="49" charset="0"/>
                          <a:ea typeface="+mn-ea"/>
                          <a:cs typeface="Courier New" panose="02070309020205020404" pitchFamily="49" charset="0"/>
                          <a:sym typeface="Wingdings" pitchFamily="2" charset="2"/>
                        </a:rPr>
                        <a:t>(B, out=C)</a:t>
                      </a:r>
                      <a:endParaRPr lang="en-US" sz="1600" b="1" kern="1200" dirty="0">
                        <a:solidFill>
                          <a:schemeClr val="tx1"/>
                        </a:solidFill>
                        <a:latin typeface="Courier New" panose="02070309020205020404" pitchFamily="49" charset="0"/>
                        <a:ea typeface="+mn-ea"/>
                        <a:cs typeface="Courier New" panose="02070309020205020404" pitchFamily="49" charset="0"/>
                      </a:endParaRPr>
                    </a:p>
                  </a:txBody>
                  <a:tcPr/>
                </a:tc>
                <a:extLst>
                  <a:ext uri="{0D108BD9-81ED-4DB2-BD59-A6C34878D82A}">
                    <a16:rowId xmlns:a16="http://schemas.microsoft.com/office/drawing/2014/main" val="810424559"/>
                  </a:ext>
                </a:extLst>
              </a:tr>
              <a:tr h="370840">
                <a:tc>
                  <a:txBody>
                    <a:bodyPr/>
                    <a:lstStyle/>
                    <a:p>
                      <a:pPr marL="0" algn="l" defTabSz="914400" rtl="0" eaLnBrk="1" latinLnBrk="0" hangingPunct="1"/>
                      <a:r>
                        <a:rPr lang="en-US" sz="1600" b="1" kern="1200" dirty="0">
                          <a:solidFill>
                            <a:schemeClr val="tx1"/>
                          </a:solidFill>
                          <a:latin typeface="Courier New" panose="02070309020205020404" pitchFamily="49" charset="0"/>
                          <a:ea typeface="+mn-ea"/>
                          <a:cs typeface="Courier New" panose="02070309020205020404" pitchFamily="49" charset="0"/>
                        </a:rPr>
                        <a:t>Matrix Vector</a:t>
                      </a:r>
                    </a:p>
                  </a:txBody>
                  <a:tcPr/>
                </a:tc>
                <a:tc>
                  <a:txBody>
                    <a:bodyPr/>
                    <a:lstStyle/>
                    <a:p>
                      <a:pPr marL="0" algn="l" defTabSz="914400" rtl="0" eaLnBrk="1" latinLnBrk="0" hangingPunct="1"/>
                      <a:r>
                        <a:rPr lang="en-US" sz="1600" b="1" kern="1200" dirty="0">
                          <a:solidFill>
                            <a:schemeClr val="tx1"/>
                          </a:solidFill>
                          <a:latin typeface="Courier New" panose="02070309020205020404" pitchFamily="49" charset="0"/>
                          <a:ea typeface="+mn-ea"/>
                          <a:cs typeface="Courier New" panose="02070309020205020404" pitchFamily="49" charset="0"/>
                        </a:rPr>
                        <a:t>w = A @ 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tx1"/>
                          </a:solidFill>
                          <a:latin typeface="Courier New" panose="02070309020205020404" pitchFamily="49" charset="0"/>
                          <a:ea typeface="+mn-ea"/>
                          <a:cs typeface="Courier New" panose="02070309020205020404" pitchFamily="49" charset="0"/>
                        </a:rPr>
                        <a:t>w = </a:t>
                      </a:r>
                      <a:r>
                        <a:rPr lang="en-US" sz="1600" b="1" kern="1200" dirty="0" err="1">
                          <a:solidFill>
                            <a:schemeClr val="tx1"/>
                          </a:solidFill>
                          <a:latin typeface="Courier New" panose="02070309020205020404" pitchFamily="49" charset="0"/>
                          <a:ea typeface="+mn-ea"/>
                          <a:cs typeface="Courier New" panose="02070309020205020404" pitchFamily="49" charset="0"/>
                        </a:rPr>
                        <a:t>A.mxv</a:t>
                      </a:r>
                      <a:r>
                        <a:rPr lang="en-US" sz="1600" b="1" kern="1200" dirty="0">
                          <a:solidFill>
                            <a:schemeClr val="tx1"/>
                          </a:solidFill>
                          <a:latin typeface="Courier New" panose="02070309020205020404" pitchFamily="49" charset="0"/>
                          <a:ea typeface="+mn-ea"/>
                          <a:cs typeface="Courier New" panose="02070309020205020404" pitchFamily="49" charset="0"/>
                        </a:rPr>
                        <a:t>(v)   or   </a:t>
                      </a:r>
                      <a:r>
                        <a:rPr lang="en-US" sz="1600" b="1" kern="1200" dirty="0" err="1">
                          <a:solidFill>
                            <a:schemeClr val="tx1"/>
                          </a:solidFill>
                          <a:latin typeface="Courier New" panose="02070309020205020404" pitchFamily="49" charset="0"/>
                          <a:ea typeface="+mn-ea"/>
                          <a:cs typeface="Courier New" panose="02070309020205020404" pitchFamily="49" charset="0"/>
                        </a:rPr>
                        <a:t>A.mxv</a:t>
                      </a:r>
                      <a:r>
                        <a:rPr lang="en-US" sz="1600" b="1" kern="1200" dirty="0">
                          <a:solidFill>
                            <a:schemeClr val="tx1"/>
                          </a:solidFill>
                          <a:latin typeface="Courier New" panose="02070309020205020404" pitchFamily="49" charset="0"/>
                          <a:ea typeface="+mn-ea"/>
                          <a:cs typeface="Courier New" panose="02070309020205020404" pitchFamily="49" charset="0"/>
                        </a:rPr>
                        <a:t>(v, out=w)</a:t>
                      </a:r>
                    </a:p>
                  </a:txBody>
                  <a:tcPr/>
                </a:tc>
                <a:extLst>
                  <a:ext uri="{0D108BD9-81ED-4DB2-BD59-A6C34878D82A}">
                    <a16:rowId xmlns:a16="http://schemas.microsoft.com/office/drawing/2014/main" val="1631870402"/>
                  </a:ext>
                </a:extLst>
              </a:tr>
              <a:tr h="370840">
                <a:tc>
                  <a:txBody>
                    <a:bodyPr/>
                    <a:lstStyle/>
                    <a:p>
                      <a:pPr marL="0" algn="l" defTabSz="914400" rtl="0" eaLnBrk="1" latinLnBrk="0" hangingPunct="1"/>
                      <a:r>
                        <a:rPr lang="en-US" sz="1600" b="1" kern="1200" dirty="0">
                          <a:solidFill>
                            <a:schemeClr val="tx1"/>
                          </a:solidFill>
                          <a:latin typeface="Courier New" panose="02070309020205020404" pitchFamily="49" charset="0"/>
                          <a:ea typeface="+mn-ea"/>
                          <a:cs typeface="Courier New" panose="02070309020205020404" pitchFamily="49" charset="0"/>
                        </a:rPr>
                        <a:t>Element-wise add  </a:t>
                      </a:r>
                    </a:p>
                  </a:txBody>
                  <a:tcPr/>
                </a:tc>
                <a:tc>
                  <a:txBody>
                    <a:bodyPr/>
                    <a:lstStyle/>
                    <a:p>
                      <a:pPr marL="0" algn="l" defTabSz="914400" rtl="0" eaLnBrk="1" latinLnBrk="0" hangingPunct="1"/>
                      <a:r>
                        <a:rPr lang="en-US" sz="1600" b="1" kern="1200" dirty="0">
                          <a:solidFill>
                            <a:schemeClr val="tx1"/>
                          </a:solidFill>
                          <a:latin typeface="Courier New" panose="02070309020205020404" pitchFamily="49" charset="0"/>
                          <a:ea typeface="+mn-ea"/>
                          <a:cs typeface="Courier New" panose="02070309020205020404" pitchFamily="49" charset="0"/>
                        </a:rPr>
                        <a:t>C = A + 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tx1"/>
                          </a:solidFill>
                          <a:latin typeface="Courier New" panose="02070309020205020404" pitchFamily="49" charset="0"/>
                          <a:ea typeface="+mn-ea"/>
                          <a:cs typeface="Courier New" panose="02070309020205020404" pitchFamily="49" charset="0"/>
                          <a:sym typeface="Wingdings" pitchFamily="2" charset="2"/>
                        </a:rPr>
                        <a:t>C = </a:t>
                      </a:r>
                      <a:r>
                        <a:rPr lang="en-US" sz="1600" b="1" kern="1200" dirty="0" err="1">
                          <a:solidFill>
                            <a:schemeClr val="tx1"/>
                          </a:solidFill>
                          <a:latin typeface="Courier New" panose="02070309020205020404" pitchFamily="49" charset="0"/>
                          <a:ea typeface="+mn-ea"/>
                          <a:cs typeface="Courier New" panose="02070309020205020404" pitchFamily="49" charset="0"/>
                          <a:sym typeface="Wingdings" pitchFamily="2" charset="2"/>
                        </a:rPr>
                        <a:t>A.eadd</a:t>
                      </a:r>
                      <a:r>
                        <a:rPr lang="en-US" sz="1600" b="1" kern="1200" dirty="0">
                          <a:solidFill>
                            <a:schemeClr val="tx1"/>
                          </a:solidFill>
                          <a:latin typeface="Courier New" panose="02070309020205020404" pitchFamily="49" charset="0"/>
                          <a:ea typeface="+mn-ea"/>
                          <a:cs typeface="Courier New" panose="02070309020205020404" pitchFamily="49" charset="0"/>
                          <a:sym typeface="Wingdings" pitchFamily="2" charset="2"/>
                        </a:rPr>
                        <a:t>(B)  or   </a:t>
                      </a:r>
                      <a:r>
                        <a:rPr lang="en-US" sz="1600" b="1" kern="1200" dirty="0" err="1">
                          <a:solidFill>
                            <a:schemeClr val="tx1"/>
                          </a:solidFill>
                          <a:latin typeface="Courier New" panose="02070309020205020404" pitchFamily="49" charset="0"/>
                          <a:ea typeface="+mn-ea"/>
                          <a:cs typeface="Courier New" panose="02070309020205020404" pitchFamily="49" charset="0"/>
                          <a:sym typeface="Wingdings" pitchFamily="2" charset="2"/>
                        </a:rPr>
                        <a:t>A.eadd</a:t>
                      </a:r>
                      <a:r>
                        <a:rPr lang="en-US" sz="1600" b="1" kern="1200" dirty="0">
                          <a:solidFill>
                            <a:schemeClr val="tx1"/>
                          </a:solidFill>
                          <a:latin typeface="Courier New" panose="02070309020205020404" pitchFamily="49" charset="0"/>
                          <a:ea typeface="+mn-ea"/>
                          <a:cs typeface="Courier New" panose="02070309020205020404" pitchFamily="49" charset="0"/>
                          <a:sym typeface="Wingdings" pitchFamily="2" charset="2"/>
                        </a:rPr>
                        <a:t>(B, out=C)</a:t>
                      </a:r>
                      <a:endParaRPr lang="en-US" sz="1600" b="1" kern="1200" dirty="0">
                        <a:solidFill>
                          <a:schemeClr val="tx1"/>
                        </a:solidFill>
                        <a:latin typeface="Courier New" panose="02070309020205020404" pitchFamily="49" charset="0"/>
                        <a:ea typeface="+mn-ea"/>
                        <a:cs typeface="Courier New" panose="02070309020205020404" pitchFamily="49" charset="0"/>
                      </a:endParaRPr>
                    </a:p>
                  </a:txBody>
                  <a:tcPr/>
                </a:tc>
                <a:extLst>
                  <a:ext uri="{0D108BD9-81ED-4DB2-BD59-A6C34878D82A}">
                    <a16:rowId xmlns:a16="http://schemas.microsoft.com/office/drawing/2014/main" val="768915276"/>
                  </a:ext>
                </a:extLst>
              </a:tr>
            </a:tbl>
          </a:graphicData>
        </a:graphic>
      </p:graphicFrame>
    </p:spTree>
    <p:extLst>
      <p:ext uri="{BB962C8B-B14F-4D97-AF65-F5344CB8AC3E}">
        <p14:creationId xmlns:p14="http://schemas.microsoft.com/office/powerpoint/2010/main" val="421932994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8B1E-D375-3640-BC0A-705E4FF525E5}"/>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1F6FFE55-2A71-0F4C-85A6-109EFB0B6B3A}"/>
              </a:ext>
            </a:extLst>
          </p:cNvPr>
          <p:cNvSpPr>
            <a:spLocks noGrp="1"/>
          </p:cNvSpPr>
          <p:nvPr>
            <p:ph idx="1"/>
          </p:nvPr>
        </p:nvSpPr>
        <p:spPr>
          <a:xfrm>
            <a:off x="778342" y="1141413"/>
            <a:ext cx="8157839" cy="4840287"/>
          </a:xfrm>
        </p:spPr>
        <p:txBody>
          <a:bodyPr/>
          <a:lstStyle/>
          <a:p>
            <a:r>
              <a:rPr lang="en-US" dirty="0"/>
              <a:t>Graphs and Linear Algebra</a:t>
            </a:r>
          </a:p>
          <a:p>
            <a:r>
              <a:rPr lang="en-US" dirty="0"/>
              <a:t>The </a:t>
            </a:r>
            <a:r>
              <a:rPr lang="en-US" dirty="0" err="1"/>
              <a:t>GraphBLAS</a:t>
            </a:r>
            <a:r>
              <a:rPr lang="en-US" dirty="0"/>
              <a:t> API and Adjacency Matrices</a:t>
            </a:r>
          </a:p>
          <a:p>
            <a:r>
              <a:rPr lang="en-US" dirty="0" err="1"/>
              <a:t>GraphBLAS</a:t>
            </a:r>
            <a:r>
              <a:rPr lang="en-US" dirty="0"/>
              <a:t> Operations</a:t>
            </a:r>
          </a:p>
          <a:p>
            <a:r>
              <a:rPr lang="en-US" dirty="0" err="1"/>
              <a:t>Pygraphblas</a:t>
            </a:r>
            <a:r>
              <a:rPr lang="en-US" dirty="0"/>
              <a:t> and modifying the behavior of operations.</a:t>
            </a:r>
          </a:p>
          <a:p>
            <a:r>
              <a:rPr lang="en-US" dirty="0"/>
              <a:t>Graph Algorithms expressed with </a:t>
            </a:r>
            <a:r>
              <a:rPr lang="en-US" dirty="0" err="1"/>
              <a:t>GraphBLAS</a:t>
            </a:r>
            <a:endParaRPr lang="en-US" dirty="0"/>
          </a:p>
          <a:p>
            <a:pPr lvl="1"/>
            <a:r>
              <a:rPr lang="en-US" dirty="0"/>
              <a:t>Breadth-First Traversal</a:t>
            </a:r>
          </a:p>
          <a:p>
            <a:pPr lvl="1"/>
            <a:r>
              <a:rPr lang="en-US" dirty="0"/>
              <a:t>Connected Components</a:t>
            </a:r>
          </a:p>
          <a:p>
            <a:pPr lvl="1"/>
            <a:r>
              <a:rPr lang="en-US" dirty="0"/>
              <a:t>Triangle Counting</a:t>
            </a:r>
          </a:p>
          <a:p>
            <a:pPr lvl="1"/>
            <a:r>
              <a:rPr lang="en-US" dirty="0"/>
              <a:t>PageRank</a:t>
            </a:r>
          </a:p>
        </p:txBody>
      </p:sp>
      <p:sp>
        <p:nvSpPr>
          <p:cNvPr id="4" name="Slide Number Placeholder 3">
            <a:extLst>
              <a:ext uri="{FF2B5EF4-FFF2-40B4-BE49-F238E27FC236}">
                <a16:creationId xmlns:a16="http://schemas.microsoft.com/office/drawing/2014/main" id="{47A0324B-610E-A749-B17A-8FD7E6D791BD}"/>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3</a:t>
            </a:fld>
            <a:endParaRPr lang="en-US" dirty="0">
              <a:solidFill>
                <a:srgbClr val="000000"/>
              </a:solidFill>
              <a:ea typeface="ＭＳ Ｐゴシック" pitchFamily="34" charset="-128"/>
            </a:endParaRPr>
          </a:p>
        </p:txBody>
      </p:sp>
    </p:spTree>
    <p:extLst>
      <p:ext uri="{BB962C8B-B14F-4D97-AF65-F5344CB8AC3E}">
        <p14:creationId xmlns:p14="http://schemas.microsoft.com/office/powerpoint/2010/main" val="140896039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901BC-23E9-874C-A548-5F2021624C24}"/>
              </a:ext>
            </a:extLst>
          </p:cNvPr>
          <p:cNvSpPr>
            <a:spLocks noGrp="1"/>
          </p:cNvSpPr>
          <p:nvPr>
            <p:ph type="title"/>
          </p:nvPr>
        </p:nvSpPr>
        <p:spPr/>
        <p:txBody>
          <a:bodyPr/>
          <a:lstStyle/>
          <a:p>
            <a:r>
              <a:rPr lang="en-US" dirty="0" err="1"/>
              <a:t>GraphBLAS</a:t>
            </a:r>
            <a:r>
              <a:rPr lang="en-US" dirty="0"/>
              <a:t> Execution modes</a:t>
            </a:r>
          </a:p>
        </p:txBody>
      </p:sp>
      <p:sp>
        <p:nvSpPr>
          <p:cNvPr id="3" name="Content Placeholder 2">
            <a:extLst>
              <a:ext uri="{FF2B5EF4-FFF2-40B4-BE49-F238E27FC236}">
                <a16:creationId xmlns:a16="http://schemas.microsoft.com/office/drawing/2014/main" id="{03AEC01C-6429-FB41-B158-1FF39694F589}"/>
              </a:ext>
            </a:extLst>
          </p:cNvPr>
          <p:cNvSpPr>
            <a:spLocks noGrp="1"/>
          </p:cNvSpPr>
          <p:nvPr>
            <p:ph idx="1"/>
          </p:nvPr>
        </p:nvSpPr>
        <p:spPr>
          <a:xfrm>
            <a:off x="166688" y="738529"/>
            <a:ext cx="8802824" cy="2353917"/>
          </a:xfrm>
        </p:spPr>
        <p:txBody>
          <a:bodyPr/>
          <a:lstStyle/>
          <a:p>
            <a:r>
              <a:rPr lang="en-US" sz="2000" dirty="0"/>
              <a:t>A GraphBLAS program defines a DAG of operations.</a:t>
            </a:r>
          </a:p>
          <a:p>
            <a:r>
              <a:rPr lang="en-US" sz="2000" dirty="0"/>
              <a:t>Objects are defined by the sequence of GraphBLAS method calls, but the value of the object is not assured until a GraphBLAS method queries its state.</a:t>
            </a:r>
          </a:p>
          <a:p>
            <a:r>
              <a:rPr lang="en-US" sz="2000" dirty="0"/>
              <a:t>This gives an implementation flexibility to optimize the execution (fusing methods, replacing method sequences by more efficient ones, etc.)</a:t>
            </a:r>
          </a:p>
        </p:txBody>
      </p:sp>
      <p:sp>
        <p:nvSpPr>
          <p:cNvPr id="4" name="Slide Number Placeholder 3">
            <a:extLst>
              <a:ext uri="{FF2B5EF4-FFF2-40B4-BE49-F238E27FC236}">
                <a16:creationId xmlns:a16="http://schemas.microsoft.com/office/drawing/2014/main" id="{1E9F2501-A348-E147-BD4D-3542436A9223}"/>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30</a:t>
            </a:fld>
            <a:endParaRPr lang="en-US" dirty="0">
              <a:solidFill>
                <a:srgbClr val="000000"/>
              </a:solidFill>
              <a:ea typeface="ＭＳ Ｐゴシック" pitchFamily="34" charset="-128"/>
            </a:endParaRPr>
          </a:p>
        </p:txBody>
      </p:sp>
      <p:sp>
        <p:nvSpPr>
          <p:cNvPr id="5" name="TextBox 4">
            <a:extLst>
              <a:ext uri="{FF2B5EF4-FFF2-40B4-BE49-F238E27FC236}">
                <a16:creationId xmlns:a16="http://schemas.microsoft.com/office/drawing/2014/main" id="{A4255A16-9431-9D4C-B8EF-87D30986037B}"/>
              </a:ext>
            </a:extLst>
          </p:cNvPr>
          <p:cNvSpPr txBox="1"/>
          <p:nvPr/>
        </p:nvSpPr>
        <p:spPr>
          <a:xfrm>
            <a:off x="606767" y="3123224"/>
            <a:ext cx="2254360" cy="923330"/>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GrB_op1(A);</a:t>
            </a:r>
          </a:p>
          <a:p>
            <a:r>
              <a:rPr lang="en-US" b="1" dirty="0">
                <a:latin typeface="Courier New" panose="02070309020205020404" pitchFamily="49" charset="0"/>
                <a:cs typeface="Courier New" panose="02070309020205020404" pitchFamily="49" charset="0"/>
              </a:rPr>
              <a:t>GrB_op2(B);</a:t>
            </a:r>
          </a:p>
          <a:p>
            <a:r>
              <a:rPr lang="en-US" b="1" dirty="0">
                <a:latin typeface="Courier New" panose="02070309020205020404" pitchFamily="49" charset="0"/>
                <a:cs typeface="Courier New" panose="02070309020205020404" pitchFamily="49" charset="0"/>
              </a:rPr>
              <a:t>GrB_op3(C,A,B);</a:t>
            </a:r>
          </a:p>
        </p:txBody>
      </p:sp>
      <p:sp>
        <p:nvSpPr>
          <p:cNvPr id="6" name="TextBox 5">
            <a:extLst>
              <a:ext uri="{FF2B5EF4-FFF2-40B4-BE49-F238E27FC236}">
                <a16:creationId xmlns:a16="http://schemas.microsoft.com/office/drawing/2014/main" id="{9B2DADF4-103E-824D-928B-3C875E1F633D}"/>
              </a:ext>
            </a:extLst>
          </p:cNvPr>
          <p:cNvSpPr txBox="1"/>
          <p:nvPr/>
        </p:nvSpPr>
        <p:spPr>
          <a:xfrm>
            <a:off x="4277207" y="2907780"/>
            <a:ext cx="1574800" cy="338554"/>
          </a:xfrm>
          <a:prstGeom prst="rect">
            <a:avLst/>
          </a:prstGeom>
          <a:noFill/>
          <a:ln>
            <a:solidFill>
              <a:schemeClr val="tx1"/>
            </a:solidFill>
          </a:ln>
        </p:spPr>
        <p:txBody>
          <a:bodyPr wrap="square" rtlCol="0">
            <a:spAutoFit/>
          </a:bodyPr>
          <a:lstStyle/>
          <a:p>
            <a:r>
              <a:rPr lang="en-US" sz="1600" b="1" dirty="0">
                <a:latin typeface="Courier New" panose="02070309020205020404" pitchFamily="49" charset="0"/>
                <a:cs typeface="Courier New" panose="02070309020205020404" pitchFamily="49" charset="0"/>
              </a:rPr>
              <a:t>GrB_op1(A);</a:t>
            </a:r>
          </a:p>
        </p:txBody>
      </p:sp>
      <p:sp>
        <p:nvSpPr>
          <p:cNvPr id="7" name="TextBox 6">
            <a:extLst>
              <a:ext uri="{FF2B5EF4-FFF2-40B4-BE49-F238E27FC236}">
                <a16:creationId xmlns:a16="http://schemas.microsoft.com/office/drawing/2014/main" id="{957F5EC9-02E4-2341-9472-9FA90151EE9C}"/>
              </a:ext>
            </a:extLst>
          </p:cNvPr>
          <p:cNvSpPr txBox="1"/>
          <p:nvPr/>
        </p:nvSpPr>
        <p:spPr>
          <a:xfrm>
            <a:off x="6615044" y="2907780"/>
            <a:ext cx="1563185" cy="338554"/>
          </a:xfrm>
          <a:prstGeom prst="rect">
            <a:avLst/>
          </a:prstGeom>
          <a:noFill/>
          <a:ln>
            <a:solidFill>
              <a:schemeClr val="tx1"/>
            </a:solidFill>
          </a:ln>
        </p:spPr>
        <p:txBody>
          <a:bodyPr wrap="square" rtlCol="0">
            <a:spAutoFit/>
          </a:bodyPr>
          <a:lstStyle/>
          <a:p>
            <a:r>
              <a:rPr lang="en-US" sz="1600" b="1" dirty="0">
                <a:latin typeface="Courier New" panose="02070309020205020404" pitchFamily="49" charset="0"/>
                <a:cs typeface="Courier New" panose="02070309020205020404" pitchFamily="49" charset="0"/>
              </a:rPr>
              <a:t>GrB_op2(B);</a:t>
            </a:r>
          </a:p>
        </p:txBody>
      </p:sp>
      <p:sp>
        <p:nvSpPr>
          <p:cNvPr id="8" name="TextBox 7">
            <a:extLst>
              <a:ext uri="{FF2B5EF4-FFF2-40B4-BE49-F238E27FC236}">
                <a16:creationId xmlns:a16="http://schemas.microsoft.com/office/drawing/2014/main" id="{25FCA09B-E84E-4044-8BF0-3EA042157307}"/>
              </a:ext>
            </a:extLst>
          </p:cNvPr>
          <p:cNvSpPr txBox="1"/>
          <p:nvPr/>
        </p:nvSpPr>
        <p:spPr>
          <a:xfrm>
            <a:off x="5223496" y="3646444"/>
            <a:ext cx="2060881" cy="338554"/>
          </a:xfrm>
          <a:prstGeom prst="rect">
            <a:avLst/>
          </a:prstGeom>
          <a:noFill/>
          <a:ln>
            <a:solidFill>
              <a:schemeClr val="tx1"/>
            </a:solidFill>
          </a:ln>
        </p:spPr>
        <p:txBody>
          <a:bodyPr wrap="square" rtlCol="0">
            <a:spAutoFit/>
          </a:bodyPr>
          <a:lstStyle/>
          <a:p>
            <a:r>
              <a:rPr lang="en-US" sz="1600" b="1" dirty="0">
                <a:latin typeface="Courier New" panose="02070309020205020404" pitchFamily="49" charset="0"/>
                <a:cs typeface="Courier New" panose="02070309020205020404" pitchFamily="49" charset="0"/>
              </a:rPr>
              <a:t>GrB_op3(C,A,B);</a:t>
            </a:r>
          </a:p>
        </p:txBody>
      </p:sp>
      <p:cxnSp>
        <p:nvCxnSpPr>
          <p:cNvPr id="10" name="Straight Arrow Connector 9">
            <a:extLst>
              <a:ext uri="{FF2B5EF4-FFF2-40B4-BE49-F238E27FC236}">
                <a16:creationId xmlns:a16="http://schemas.microsoft.com/office/drawing/2014/main" id="{092287E7-E381-BE4A-A3F6-913AC1ACF1ED}"/>
              </a:ext>
            </a:extLst>
          </p:cNvPr>
          <p:cNvCxnSpPr>
            <a:stCxn id="6" idx="2"/>
          </p:cNvCxnSpPr>
          <p:nvPr/>
        </p:nvCxnSpPr>
        <p:spPr bwMode="auto">
          <a:xfrm>
            <a:off x="5064607" y="3246334"/>
            <a:ext cx="972636" cy="400110"/>
          </a:xfrm>
          <a:prstGeom prst="straightConnector1">
            <a:avLst/>
          </a:prstGeom>
          <a:noFill/>
          <a:ln w="28575" cap="flat" cmpd="sng" algn="ctr">
            <a:solidFill>
              <a:schemeClr val="tx1"/>
            </a:solidFill>
            <a:prstDash val="solid"/>
            <a:round/>
            <a:headEnd type="none" w="med" len="med"/>
            <a:tailEnd type="arrow" w="med" len="med"/>
          </a:ln>
          <a:effectLst/>
        </p:spPr>
      </p:cxnSp>
      <p:cxnSp>
        <p:nvCxnSpPr>
          <p:cNvPr id="11" name="Straight Arrow Connector 10">
            <a:extLst>
              <a:ext uri="{FF2B5EF4-FFF2-40B4-BE49-F238E27FC236}">
                <a16:creationId xmlns:a16="http://schemas.microsoft.com/office/drawing/2014/main" id="{F3958A5F-73E9-CB4B-8138-802592FDED69}"/>
              </a:ext>
            </a:extLst>
          </p:cNvPr>
          <p:cNvCxnSpPr>
            <a:cxnSpLocks/>
            <a:stCxn id="7" idx="2"/>
          </p:cNvCxnSpPr>
          <p:nvPr/>
        </p:nvCxnSpPr>
        <p:spPr bwMode="auto">
          <a:xfrm flipH="1">
            <a:off x="6488935" y="3246334"/>
            <a:ext cx="907702" cy="400110"/>
          </a:xfrm>
          <a:prstGeom prst="straightConnector1">
            <a:avLst/>
          </a:prstGeom>
          <a:noFill/>
          <a:ln w="28575" cap="flat" cmpd="sng" algn="ctr">
            <a:solidFill>
              <a:schemeClr val="tx1"/>
            </a:solidFill>
            <a:prstDash val="solid"/>
            <a:round/>
            <a:headEnd type="none" w="med" len="med"/>
            <a:tailEnd type="arrow" w="med" len="med"/>
          </a:ln>
          <a:effectLst/>
        </p:spPr>
      </p:cxnSp>
      <p:cxnSp>
        <p:nvCxnSpPr>
          <p:cNvPr id="19" name="Straight Connector 18">
            <a:extLst>
              <a:ext uri="{FF2B5EF4-FFF2-40B4-BE49-F238E27FC236}">
                <a16:creationId xmlns:a16="http://schemas.microsoft.com/office/drawing/2014/main" id="{05FF8D5C-C874-DA40-915B-1C6C80539A67}"/>
              </a:ext>
            </a:extLst>
          </p:cNvPr>
          <p:cNvCxnSpPr>
            <a:cxnSpLocks/>
          </p:cNvCxnSpPr>
          <p:nvPr/>
        </p:nvCxnSpPr>
        <p:spPr bwMode="auto">
          <a:xfrm>
            <a:off x="2923761" y="3525446"/>
            <a:ext cx="986182" cy="0"/>
          </a:xfrm>
          <a:prstGeom prst="line">
            <a:avLst/>
          </a:prstGeom>
          <a:noFill/>
          <a:ln w="34925" cap="flat" cmpd="sng" algn="ctr">
            <a:solidFill>
              <a:schemeClr val="tx1"/>
            </a:solidFill>
            <a:prstDash val="solid"/>
            <a:round/>
            <a:headEnd type="none" w="med" len="med"/>
            <a:tailEnd type="arrow" w="med" len="med"/>
          </a:ln>
          <a:effectLst/>
        </p:spPr>
      </p:cxnSp>
      <p:sp>
        <p:nvSpPr>
          <p:cNvPr id="21" name="Content Placeholder 2">
            <a:extLst>
              <a:ext uri="{FF2B5EF4-FFF2-40B4-BE49-F238E27FC236}">
                <a16:creationId xmlns:a16="http://schemas.microsoft.com/office/drawing/2014/main" id="{9049AB21-91AE-B54F-A9EC-1F4117F5C390}"/>
              </a:ext>
            </a:extLst>
          </p:cNvPr>
          <p:cNvSpPr txBox="1">
            <a:spLocks/>
          </p:cNvSpPr>
          <p:nvPr/>
        </p:nvSpPr>
        <p:spPr bwMode="auto">
          <a:xfrm>
            <a:off x="345316" y="4200442"/>
            <a:ext cx="8382759" cy="250505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kern="0" dirty="0"/>
              <a:t>An execution of a GraphBLAS program defines a context for the library.</a:t>
            </a:r>
          </a:p>
          <a:p>
            <a:r>
              <a:rPr lang="en-US" sz="2000" kern="0" dirty="0"/>
              <a:t>The execution runs in one of two modes:</a:t>
            </a:r>
          </a:p>
          <a:p>
            <a:pPr lvl="1"/>
            <a:r>
              <a:rPr lang="en-US" sz="1600" kern="0" dirty="0"/>
              <a:t>Blocking mode … executes methods in program order with each method completing before the next is called</a:t>
            </a:r>
          </a:p>
          <a:p>
            <a:pPr lvl="1"/>
            <a:r>
              <a:rPr lang="en-US" sz="1600" kern="0" dirty="0"/>
              <a:t>Non-Blocking mode … methods launched in order. Complete in any order consistent with the DAG.  Objects </a:t>
            </a:r>
            <a:r>
              <a:rPr lang="en-US" sz="1600" b="1" i="1" kern="0" dirty="0"/>
              <a:t>may</a:t>
            </a:r>
            <a:r>
              <a:rPr lang="en-US" sz="1600" kern="0" dirty="0"/>
              <a:t> not exit in fully defined state until queried. </a:t>
            </a:r>
          </a:p>
          <a:p>
            <a:r>
              <a:rPr lang="en-US" sz="2000" b="1" kern="0" dirty="0">
                <a:solidFill>
                  <a:srgbClr val="C00000"/>
                </a:solidFill>
              </a:rPr>
              <a:t>Pygraphblas uses non-blocking mode</a:t>
            </a:r>
          </a:p>
        </p:txBody>
      </p:sp>
    </p:spTree>
    <p:extLst>
      <p:ext uri="{BB962C8B-B14F-4D97-AF65-F5344CB8AC3E}">
        <p14:creationId xmlns:p14="http://schemas.microsoft.com/office/powerpoint/2010/main" val="393670969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92D1E-4403-5541-82E3-25E1A2ED72EC}"/>
              </a:ext>
            </a:extLst>
          </p:cNvPr>
          <p:cNvSpPr>
            <a:spLocks noGrp="1"/>
          </p:cNvSpPr>
          <p:nvPr>
            <p:ph type="title"/>
          </p:nvPr>
        </p:nvSpPr>
        <p:spPr>
          <a:xfrm>
            <a:off x="166688" y="192088"/>
            <a:ext cx="8561387" cy="889000"/>
          </a:xfrm>
        </p:spPr>
        <p:txBody>
          <a:bodyPr/>
          <a:lstStyle/>
          <a:p>
            <a:r>
              <a:rPr lang="en-US" dirty="0"/>
              <a:t>Creating a matrix</a:t>
            </a:r>
          </a:p>
        </p:txBody>
      </p:sp>
      <p:sp>
        <p:nvSpPr>
          <p:cNvPr id="3" name="Content Placeholder 2">
            <a:extLst>
              <a:ext uri="{FF2B5EF4-FFF2-40B4-BE49-F238E27FC236}">
                <a16:creationId xmlns:a16="http://schemas.microsoft.com/office/drawing/2014/main" id="{DC2C0766-662D-0042-8ECC-79EC11B8176C}"/>
              </a:ext>
            </a:extLst>
          </p:cNvPr>
          <p:cNvSpPr>
            <a:spLocks noGrp="1"/>
          </p:cNvSpPr>
          <p:nvPr>
            <p:ph idx="1"/>
          </p:nvPr>
        </p:nvSpPr>
        <p:spPr>
          <a:xfrm>
            <a:off x="415926" y="897406"/>
            <a:ext cx="8642616" cy="4840287"/>
          </a:xfrm>
        </p:spPr>
        <p:txBody>
          <a:bodyPr/>
          <a:lstStyle/>
          <a:p>
            <a:r>
              <a:rPr lang="en-US" dirty="0"/>
              <a:t>Matrices in real problems are imported into the program from a file or an external application.</a:t>
            </a:r>
          </a:p>
          <a:p>
            <a:endParaRPr lang="en-US" dirty="0"/>
          </a:p>
          <a:p>
            <a:r>
              <a:rPr lang="en-US" dirty="0"/>
              <a:t>We can build a matrix element by element</a:t>
            </a:r>
          </a:p>
          <a:p>
            <a:pPr lvl="1"/>
            <a:r>
              <a:rPr lang="en-US" dirty="0"/>
              <a:t>Import pygraphblas      </a:t>
            </a:r>
            <a:r>
              <a:rPr lang="en-US" sz="1400" dirty="0"/>
              <a:t>  </a:t>
            </a:r>
            <a:r>
              <a:rPr lang="en-US" dirty="0"/>
              <a:t>    </a:t>
            </a:r>
            <a:r>
              <a:rPr lang="en-US" sz="1800" b="1" dirty="0">
                <a:latin typeface="Courier New" panose="02070309020205020404" pitchFamily="49" charset="0"/>
                <a:cs typeface="Courier New" panose="02070309020205020404" pitchFamily="49" charset="0"/>
              </a:rPr>
              <a:t>import pygraphblas as grb</a:t>
            </a:r>
            <a:endParaRPr lang="en-US" b="1" dirty="0">
              <a:latin typeface="Courier New" panose="02070309020205020404" pitchFamily="49" charset="0"/>
              <a:cs typeface="Courier New" panose="02070309020205020404" pitchFamily="49" charset="0"/>
            </a:endParaRPr>
          </a:p>
          <a:p>
            <a:pPr lvl="1"/>
            <a:r>
              <a:rPr lang="en-US" dirty="0"/>
              <a:t>Set size of matrix               </a:t>
            </a:r>
            <a:r>
              <a:rPr lang="en-US" sz="1800" b="1" dirty="0">
                <a:latin typeface="Courier New" panose="02070309020205020404" pitchFamily="49" charset="0"/>
                <a:cs typeface="Courier New" panose="02070309020205020404" pitchFamily="49" charset="0"/>
              </a:rPr>
              <a:t>n = 3</a:t>
            </a:r>
          </a:p>
          <a:p>
            <a:pPr lvl="1"/>
            <a:r>
              <a:rPr lang="en-US" dirty="0">
                <a:sym typeface="Wingdings" pitchFamily="2" charset="2"/>
              </a:rPr>
              <a:t>Build a square matrix:        </a:t>
            </a:r>
            <a:r>
              <a:rPr lang="en-US" sz="1800" b="1" dirty="0">
                <a:latin typeface="Courier New" panose="02070309020205020404" pitchFamily="49" charset="0"/>
                <a:cs typeface="Courier New" panose="02070309020205020404" pitchFamily="49" charset="0"/>
                <a:sym typeface="Wingdings" pitchFamily="2" charset="2"/>
              </a:rPr>
              <a:t>A = </a:t>
            </a:r>
            <a:r>
              <a:rPr lang="en-US" sz="1800" b="1" dirty="0" err="1">
                <a:latin typeface="Courier New" panose="02070309020205020404" pitchFamily="49" charset="0"/>
                <a:cs typeface="Courier New" panose="02070309020205020404" pitchFamily="49" charset="0"/>
                <a:sym typeface="Wingdings" pitchFamily="2" charset="2"/>
              </a:rPr>
              <a:t>grb.Matrix.sparse</a:t>
            </a:r>
            <a:r>
              <a:rPr lang="en-US" sz="1800" b="1" dirty="0">
                <a:latin typeface="Courier New" panose="02070309020205020404" pitchFamily="49" charset="0"/>
                <a:cs typeface="Courier New" panose="02070309020205020404" pitchFamily="49" charset="0"/>
                <a:sym typeface="Wingdings" pitchFamily="2" charset="2"/>
              </a:rPr>
              <a:t>(grb.UINT64,n,n)</a:t>
            </a:r>
          </a:p>
          <a:p>
            <a:pPr lvl="1"/>
            <a:r>
              <a:rPr lang="en-US" dirty="0">
                <a:sym typeface="Wingdings" pitchFamily="2" charset="2"/>
              </a:rPr>
              <a:t>Set a value in the matrix    </a:t>
            </a:r>
            <a:r>
              <a:rPr lang="en-US" sz="1800" b="1" dirty="0">
                <a:latin typeface="Courier New" panose="02070309020205020404" pitchFamily="49" charset="0"/>
                <a:cs typeface="Courier New" panose="02070309020205020404" pitchFamily="49" charset="0"/>
                <a:sym typeface="Wingdings" pitchFamily="2" charset="2"/>
              </a:rPr>
              <a:t>A[1,2] = 4</a:t>
            </a:r>
          </a:p>
          <a:p>
            <a:pPr lvl="1"/>
            <a:r>
              <a:rPr lang="en-US" dirty="0">
                <a:sym typeface="Wingdings" pitchFamily="2" charset="2"/>
              </a:rPr>
              <a:t>Look at the matrix              </a:t>
            </a:r>
            <a:r>
              <a:rPr lang="en-US" sz="1800" b="1" dirty="0">
                <a:latin typeface="Courier New" panose="02070309020205020404" pitchFamily="49" charset="0"/>
                <a:cs typeface="Courier New" panose="02070309020205020404" pitchFamily="49" charset="0"/>
                <a:sym typeface="Wingdings" pitchFamily="2" charset="2"/>
              </a:rPr>
              <a:t>print(A)</a:t>
            </a:r>
            <a:endParaRPr lang="en-US" b="1" dirty="0">
              <a:latin typeface="Courier New" panose="02070309020205020404" pitchFamily="49" charset="0"/>
              <a:cs typeface="Courier New" panose="02070309020205020404" pitchFamily="49" charset="0"/>
            </a:endParaRPr>
          </a:p>
          <a:p>
            <a:pPr lvl="1"/>
            <a:endParaRPr lang="en-US" dirty="0"/>
          </a:p>
        </p:txBody>
      </p:sp>
      <p:sp>
        <p:nvSpPr>
          <p:cNvPr id="4" name="Slide Number Placeholder 3">
            <a:extLst>
              <a:ext uri="{FF2B5EF4-FFF2-40B4-BE49-F238E27FC236}">
                <a16:creationId xmlns:a16="http://schemas.microsoft.com/office/drawing/2014/main" id="{1B9693AF-0E20-7F4A-8777-81030999971D}"/>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31</a:t>
            </a:fld>
            <a:endParaRPr lang="en-US" dirty="0">
              <a:solidFill>
                <a:srgbClr val="000000"/>
              </a:solidFill>
              <a:ea typeface="ＭＳ Ｐゴシック" pitchFamily="34" charset="-128"/>
            </a:endParaRPr>
          </a:p>
        </p:txBody>
      </p:sp>
    </p:spTree>
    <p:extLst>
      <p:ext uri="{BB962C8B-B14F-4D97-AF65-F5344CB8AC3E}">
        <p14:creationId xmlns:p14="http://schemas.microsoft.com/office/powerpoint/2010/main" val="339138499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92D1E-4403-5541-82E3-25E1A2ED72EC}"/>
              </a:ext>
            </a:extLst>
          </p:cNvPr>
          <p:cNvSpPr>
            <a:spLocks noGrp="1"/>
          </p:cNvSpPr>
          <p:nvPr>
            <p:ph type="title"/>
          </p:nvPr>
        </p:nvSpPr>
        <p:spPr>
          <a:xfrm>
            <a:off x="166688" y="192088"/>
            <a:ext cx="8561387" cy="889000"/>
          </a:xfrm>
        </p:spPr>
        <p:txBody>
          <a:bodyPr/>
          <a:lstStyle/>
          <a:p>
            <a:r>
              <a:rPr lang="en-US" dirty="0"/>
              <a:t>Exercise 2: Your first </a:t>
            </a:r>
            <a:r>
              <a:rPr lang="en-US" dirty="0" err="1"/>
              <a:t>pygraphblas</a:t>
            </a:r>
            <a:r>
              <a:rPr lang="en-US" dirty="0"/>
              <a:t> program</a:t>
            </a:r>
          </a:p>
        </p:txBody>
      </p:sp>
      <p:sp>
        <p:nvSpPr>
          <p:cNvPr id="3" name="Content Placeholder 2">
            <a:extLst>
              <a:ext uri="{FF2B5EF4-FFF2-40B4-BE49-F238E27FC236}">
                <a16:creationId xmlns:a16="http://schemas.microsoft.com/office/drawing/2014/main" id="{DC2C0766-662D-0042-8ECC-79EC11B8176C}"/>
              </a:ext>
            </a:extLst>
          </p:cNvPr>
          <p:cNvSpPr>
            <a:spLocks noGrp="1"/>
          </p:cNvSpPr>
          <p:nvPr>
            <p:ph idx="1"/>
          </p:nvPr>
        </p:nvSpPr>
        <p:spPr>
          <a:xfrm>
            <a:off x="166609" y="1364498"/>
            <a:ext cx="2362102" cy="3021042"/>
          </a:xfrm>
        </p:spPr>
        <p:txBody>
          <a:bodyPr/>
          <a:lstStyle/>
          <a:p>
            <a:r>
              <a:rPr lang="en-US" sz="1800" dirty="0"/>
              <a:t>Open a new </a:t>
            </a:r>
            <a:r>
              <a:rPr lang="en-US" sz="1800" dirty="0" err="1"/>
              <a:t>jupyter</a:t>
            </a:r>
            <a:r>
              <a:rPr lang="en-US" sz="1800" dirty="0"/>
              <a:t> notebook with Python 3.</a:t>
            </a:r>
          </a:p>
          <a:p>
            <a:r>
              <a:rPr lang="en-US" sz="1800" dirty="0"/>
              <a:t>Create a matrix, set a few values, and print the result.</a:t>
            </a:r>
          </a:p>
          <a:p>
            <a:r>
              <a:rPr lang="en-US" sz="1800" dirty="0"/>
              <a:t>Play around to make sure you are comfortable with the environment</a:t>
            </a:r>
          </a:p>
          <a:p>
            <a:pPr marL="0" indent="0">
              <a:buNone/>
            </a:pPr>
            <a:endParaRPr lang="en-US" sz="1800" dirty="0">
              <a:latin typeface="Courier" pitchFamily="2" charset="0"/>
            </a:endParaRPr>
          </a:p>
        </p:txBody>
      </p:sp>
      <p:sp>
        <p:nvSpPr>
          <p:cNvPr id="4" name="Slide Number Placeholder 3">
            <a:extLst>
              <a:ext uri="{FF2B5EF4-FFF2-40B4-BE49-F238E27FC236}">
                <a16:creationId xmlns:a16="http://schemas.microsoft.com/office/drawing/2014/main" id="{1B9693AF-0E20-7F4A-8777-81030999971D}"/>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32</a:t>
            </a:fld>
            <a:endParaRPr lang="en-US" dirty="0">
              <a:solidFill>
                <a:srgbClr val="000000"/>
              </a:solidFill>
              <a:ea typeface="ＭＳ Ｐゴシック" pitchFamily="34" charset="-128"/>
            </a:endParaRPr>
          </a:p>
        </p:txBody>
      </p:sp>
      <p:pic>
        <p:nvPicPr>
          <p:cNvPr id="9" name="Picture 8" descr="Graphical user interface, text, application, email&#10;&#10;Description automatically generated">
            <a:extLst>
              <a:ext uri="{FF2B5EF4-FFF2-40B4-BE49-F238E27FC236}">
                <a16:creationId xmlns:a16="http://schemas.microsoft.com/office/drawing/2014/main" id="{98FCC7A7-0E41-8D47-B1AF-7E6D30D56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8711" y="728874"/>
            <a:ext cx="6584068" cy="4292291"/>
          </a:xfrm>
          <a:prstGeom prst="rect">
            <a:avLst/>
          </a:prstGeom>
        </p:spPr>
      </p:pic>
      <p:sp>
        <p:nvSpPr>
          <p:cNvPr id="10" name="Content Placeholder 2">
            <a:extLst>
              <a:ext uri="{FF2B5EF4-FFF2-40B4-BE49-F238E27FC236}">
                <a16:creationId xmlns:a16="http://schemas.microsoft.com/office/drawing/2014/main" id="{E51D4755-AB4C-E647-8D16-37A5FD590A9A}"/>
              </a:ext>
            </a:extLst>
          </p:cNvPr>
          <p:cNvSpPr txBox="1">
            <a:spLocks/>
          </p:cNvSpPr>
          <p:nvPr/>
        </p:nvSpPr>
        <p:spPr bwMode="auto">
          <a:xfrm>
            <a:off x="931492" y="5178751"/>
            <a:ext cx="8060108" cy="161912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indent="-11113">
              <a:buNone/>
            </a:pPr>
            <a:r>
              <a:rPr lang="en-US" sz="1800" b="1" kern="0" dirty="0">
                <a:latin typeface="Courier New" panose="02070309020205020404" pitchFamily="49" charset="0"/>
                <a:cs typeface="Courier New" panose="02070309020205020404" pitchFamily="49" charset="0"/>
              </a:rPr>
              <a:t>import pygraphblas as grb</a:t>
            </a:r>
          </a:p>
          <a:p>
            <a:pPr marL="0" indent="-11113">
              <a:buNone/>
            </a:pPr>
            <a:r>
              <a:rPr lang="en-US" sz="1800" b="1" kern="0" dirty="0">
                <a:latin typeface="Courier New" panose="02070309020205020404" pitchFamily="49" charset="0"/>
                <a:cs typeface="Courier New" panose="02070309020205020404" pitchFamily="49" charset="0"/>
              </a:rPr>
              <a:t>A = </a:t>
            </a:r>
            <a:r>
              <a:rPr lang="en-US" sz="1800" b="1" kern="0" dirty="0" err="1">
                <a:latin typeface="Courier New" panose="02070309020205020404" pitchFamily="49" charset="0"/>
                <a:cs typeface="Courier New" panose="02070309020205020404" pitchFamily="49" charset="0"/>
              </a:rPr>
              <a:t>grb.Matrix.sparse</a:t>
            </a:r>
            <a:r>
              <a:rPr lang="en-US" sz="1800" b="1" kern="0" dirty="0">
                <a:latin typeface="Courier New" panose="02070309020205020404" pitchFamily="49" charset="0"/>
                <a:cs typeface="Courier New" panose="02070309020205020404" pitchFamily="49" charset="0"/>
              </a:rPr>
              <a:t>(</a:t>
            </a:r>
            <a:r>
              <a:rPr lang="en-US" sz="1800" b="1" kern="0" dirty="0" err="1">
                <a:latin typeface="Courier New" panose="02070309020205020404" pitchFamily="49" charset="0"/>
                <a:cs typeface="Courier New" panose="02070309020205020404" pitchFamily="49" charset="0"/>
              </a:rPr>
              <a:t>grb.</a:t>
            </a:r>
            <a:r>
              <a:rPr lang="en-US" sz="1800" b="1" i="1" kern="0" dirty="0" err="1">
                <a:latin typeface="Courier New" panose="02070309020205020404" pitchFamily="49" charset="0"/>
                <a:cs typeface="Courier New" panose="02070309020205020404" pitchFamily="49" charset="0"/>
              </a:rPr>
              <a:t>type</a:t>
            </a:r>
            <a:r>
              <a:rPr lang="en-US" sz="1800" b="1" kern="0" dirty="0">
                <a:latin typeface="Courier New" panose="02070309020205020404" pitchFamily="49" charset="0"/>
                <a:cs typeface="Courier New" panose="02070309020205020404" pitchFamily="49" charset="0"/>
              </a:rPr>
              <a:t>, n, n) </a:t>
            </a:r>
          </a:p>
          <a:p>
            <a:pPr marL="0" indent="-11113">
              <a:buNone/>
            </a:pPr>
            <a:r>
              <a:rPr lang="en-US" sz="1800" b="1" kern="0" dirty="0">
                <a:latin typeface="Courier New" panose="02070309020205020404" pitchFamily="49" charset="0"/>
                <a:cs typeface="Courier New" panose="02070309020205020404" pitchFamily="49" charset="0"/>
              </a:rPr>
              <a:t>A[</a:t>
            </a:r>
            <a:r>
              <a:rPr lang="en-US" sz="1800" b="1" kern="0" dirty="0" err="1">
                <a:latin typeface="Courier New" panose="02070309020205020404" pitchFamily="49" charset="0"/>
                <a:cs typeface="Courier New" panose="02070309020205020404" pitchFamily="49" charset="0"/>
              </a:rPr>
              <a:t>row,col</a:t>
            </a:r>
            <a:r>
              <a:rPr lang="en-US" sz="1800" b="1" kern="0" dirty="0">
                <a:latin typeface="Courier New" panose="02070309020205020404" pitchFamily="49" charset="0"/>
                <a:cs typeface="Courier New" panose="02070309020205020404" pitchFamily="49" charset="0"/>
              </a:rPr>
              <a:t>] = </a:t>
            </a:r>
            <a:r>
              <a:rPr lang="en-US" sz="1800" b="1" kern="0" dirty="0" err="1">
                <a:latin typeface="Courier New" panose="02070309020205020404" pitchFamily="49" charset="0"/>
                <a:cs typeface="Courier New" panose="02070309020205020404" pitchFamily="49" charset="0"/>
              </a:rPr>
              <a:t>val</a:t>
            </a:r>
            <a:r>
              <a:rPr lang="en-US" sz="1800" b="1" kern="0" dirty="0">
                <a:latin typeface="Courier New" panose="02070309020205020404" pitchFamily="49" charset="0"/>
                <a:cs typeface="Courier New" panose="02070309020205020404" pitchFamily="49" charset="0"/>
              </a:rPr>
              <a:t> </a:t>
            </a:r>
          </a:p>
          <a:p>
            <a:pPr marL="0" indent="-11113">
              <a:buNone/>
            </a:pPr>
            <a:r>
              <a:rPr lang="en-US" sz="1800" kern="0" dirty="0">
                <a:latin typeface="Courier New" panose="02070309020205020404" pitchFamily="49" charset="0"/>
                <a:cs typeface="Courier New" panose="02070309020205020404" pitchFamily="49" charset="0"/>
              </a:rPr>
              <a:t>some common </a:t>
            </a:r>
            <a:r>
              <a:rPr lang="en-US" sz="1800" b="1" i="1" kern="0" dirty="0">
                <a:latin typeface="Courier New" panose="02070309020205020404" pitchFamily="49" charset="0"/>
                <a:cs typeface="Courier New" panose="02070309020205020404" pitchFamily="49" charset="0"/>
              </a:rPr>
              <a:t>types</a:t>
            </a:r>
            <a:r>
              <a:rPr lang="en-US" sz="1800" kern="0" dirty="0">
                <a:latin typeface="Courier New" panose="02070309020205020404" pitchFamily="49" charset="0"/>
                <a:cs typeface="Courier New" panose="02070309020205020404" pitchFamily="49" charset="0"/>
              </a:rPr>
              <a:t> are UINT64, BOOL, FP32, INT8, FP64</a:t>
            </a:r>
          </a:p>
          <a:p>
            <a:pPr marL="0" indent="-11113">
              <a:buNone/>
            </a:pPr>
            <a:r>
              <a:rPr lang="en-US" sz="1800" b="1" kern="0" dirty="0">
                <a:latin typeface="Courier New" panose="02070309020205020404" pitchFamily="49" charset="0"/>
                <a:cs typeface="Courier New" panose="02070309020205020404" pitchFamily="49" charset="0"/>
              </a:rPr>
              <a:t>print(A)</a:t>
            </a:r>
          </a:p>
          <a:p>
            <a:pPr marL="339725" lvl="1" indent="0">
              <a:buNone/>
            </a:pPr>
            <a:endParaRPr lang="en-US" sz="2400" kern="0" dirty="0"/>
          </a:p>
        </p:txBody>
      </p:sp>
      <p:sp>
        <p:nvSpPr>
          <p:cNvPr id="11" name="Oval 10">
            <a:extLst>
              <a:ext uri="{FF2B5EF4-FFF2-40B4-BE49-F238E27FC236}">
                <a16:creationId xmlns:a16="http://schemas.microsoft.com/office/drawing/2014/main" id="{10EF3621-9602-BE49-92AD-83AFA282A568}"/>
              </a:ext>
            </a:extLst>
          </p:cNvPr>
          <p:cNvSpPr/>
          <p:nvPr/>
        </p:nvSpPr>
        <p:spPr bwMode="auto">
          <a:xfrm>
            <a:off x="7405510" y="2458393"/>
            <a:ext cx="587024" cy="239393"/>
          </a:xfrm>
          <a:prstGeom prst="ellipse">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2" name="Oval 11">
            <a:extLst>
              <a:ext uri="{FF2B5EF4-FFF2-40B4-BE49-F238E27FC236}">
                <a16:creationId xmlns:a16="http://schemas.microsoft.com/office/drawing/2014/main" id="{85965968-697A-DE4F-9269-11AE5C7C2232}"/>
              </a:ext>
            </a:extLst>
          </p:cNvPr>
          <p:cNvSpPr/>
          <p:nvPr/>
        </p:nvSpPr>
        <p:spPr bwMode="auto">
          <a:xfrm>
            <a:off x="8132640" y="2135606"/>
            <a:ext cx="543012" cy="239393"/>
          </a:xfrm>
          <a:prstGeom prst="ellipse">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195642019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92D1E-4403-5541-82E3-25E1A2ED72EC}"/>
              </a:ext>
            </a:extLst>
          </p:cNvPr>
          <p:cNvSpPr>
            <a:spLocks noGrp="1"/>
          </p:cNvSpPr>
          <p:nvPr>
            <p:ph type="title"/>
          </p:nvPr>
        </p:nvSpPr>
        <p:spPr>
          <a:xfrm>
            <a:off x="166688" y="192088"/>
            <a:ext cx="8561387" cy="889000"/>
          </a:xfrm>
        </p:spPr>
        <p:txBody>
          <a:bodyPr/>
          <a:lstStyle/>
          <a:p>
            <a:r>
              <a:rPr lang="en-US" dirty="0"/>
              <a:t>Exercise 2: Your first </a:t>
            </a:r>
            <a:r>
              <a:rPr lang="en-US" dirty="0" err="1"/>
              <a:t>pygraphblas</a:t>
            </a:r>
            <a:r>
              <a:rPr lang="en-US" dirty="0"/>
              <a:t> program</a:t>
            </a:r>
          </a:p>
        </p:txBody>
      </p:sp>
      <p:sp>
        <p:nvSpPr>
          <p:cNvPr id="3" name="Content Placeholder 2">
            <a:extLst>
              <a:ext uri="{FF2B5EF4-FFF2-40B4-BE49-F238E27FC236}">
                <a16:creationId xmlns:a16="http://schemas.microsoft.com/office/drawing/2014/main" id="{DC2C0766-662D-0042-8ECC-79EC11B8176C}"/>
              </a:ext>
            </a:extLst>
          </p:cNvPr>
          <p:cNvSpPr>
            <a:spLocks noGrp="1"/>
          </p:cNvSpPr>
          <p:nvPr>
            <p:ph idx="1"/>
          </p:nvPr>
        </p:nvSpPr>
        <p:spPr>
          <a:xfrm>
            <a:off x="166609" y="1364498"/>
            <a:ext cx="2362102" cy="3021042"/>
          </a:xfrm>
        </p:spPr>
        <p:txBody>
          <a:bodyPr/>
          <a:lstStyle/>
          <a:p>
            <a:r>
              <a:rPr lang="en-US" sz="1800" dirty="0"/>
              <a:t>Open a new </a:t>
            </a:r>
            <a:r>
              <a:rPr lang="en-US" sz="1800" dirty="0" err="1"/>
              <a:t>jupyter</a:t>
            </a:r>
            <a:r>
              <a:rPr lang="en-US" sz="1800" dirty="0"/>
              <a:t> notebook with Python 3.</a:t>
            </a:r>
          </a:p>
          <a:p>
            <a:r>
              <a:rPr lang="en-US" sz="1800" dirty="0"/>
              <a:t>Create a matrix, set a few values, and print the result.</a:t>
            </a:r>
          </a:p>
          <a:p>
            <a:r>
              <a:rPr lang="en-US" sz="1800" dirty="0"/>
              <a:t>Play around to make sure you are comfortable with the environment</a:t>
            </a:r>
          </a:p>
          <a:p>
            <a:pPr marL="0" indent="0">
              <a:buNone/>
            </a:pPr>
            <a:endParaRPr lang="en-US" sz="1800" dirty="0">
              <a:latin typeface="Courier" pitchFamily="2" charset="0"/>
            </a:endParaRPr>
          </a:p>
        </p:txBody>
      </p:sp>
      <p:sp>
        <p:nvSpPr>
          <p:cNvPr id="4" name="Slide Number Placeholder 3">
            <a:extLst>
              <a:ext uri="{FF2B5EF4-FFF2-40B4-BE49-F238E27FC236}">
                <a16:creationId xmlns:a16="http://schemas.microsoft.com/office/drawing/2014/main" id="{1B9693AF-0E20-7F4A-8777-81030999971D}"/>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33</a:t>
            </a:fld>
            <a:endParaRPr lang="en-US" dirty="0">
              <a:solidFill>
                <a:srgbClr val="000000"/>
              </a:solidFill>
              <a:ea typeface="ＭＳ Ｐゴシック" pitchFamily="34" charset="-128"/>
            </a:endParaRPr>
          </a:p>
        </p:txBody>
      </p:sp>
      <p:pic>
        <p:nvPicPr>
          <p:cNvPr id="6" name="Picture 5" descr="A picture containing text&#10;&#10;Description automatically generated">
            <a:extLst>
              <a:ext uri="{FF2B5EF4-FFF2-40B4-BE49-F238E27FC236}">
                <a16:creationId xmlns:a16="http://schemas.microsoft.com/office/drawing/2014/main" id="{00002602-FF44-A144-A3EE-6BF135A663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9666" y="879235"/>
            <a:ext cx="6611825" cy="4292292"/>
          </a:xfrm>
          <a:prstGeom prst="rect">
            <a:avLst/>
          </a:prstGeom>
        </p:spPr>
      </p:pic>
      <p:sp>
        <p:nvSpPr>
          <p:cNvPr id="7" name="Content Placeholder 2">
            <a:extLst>
              <a:ext uri="{FF2B5EF4-FFF2-40B4-BE49-F238E27FC236}">
                <a16:creationId xmlns:a16="http://schemas.microsoft.com/office/drawing/2014/main" id="{FBAFB0FA-9014-471C-8B77-50D0DE809779}"/>
              </a:ext>
            </a:extLst>
          </p:cNvPr>
          <p:cNvSpPr txBox="1">
            <a:spLocks/>
          </p:cNvSpPr>
          <p:nvPr/>
        </p:nvSpPr>
        <p:spPr bwMode="auto">
          <a:xfrm>
            <a:off x="931492" y="5178751"/>
            <a:ext cx="7472654" cy="161912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indent="-11113">
              <a:buNone/>
            </a:pPr>
            <a:r>
              <a:rPr lang="en-US" sz="1800" b="1" kern="0" dirty="0">
                <a:latin typeface="Courier New" panose="02070309020205020404" pitchFamily="49" charset="0"/>
                <a:cs typeface="Courier New" panose="02070309020205020404" pitchFamily="49" charset="0"/>
              </a:rPr>
              <a:t>import pygraphblas as grb</a:t>
            </a:r>
          </a:p>
          <a:p>
            <a:pPr marL="0" indent="-11113">
              <a:buNone/>
            </a:pPr>
            <a:r>
              <a:rPr lang="en-US" sz="1800" b="1" kern="0" dirty="0">
                <a:latin typeface="Courier New" panose="02070309020205020404" pitchFamily="49" charset="0"/>
                <a:cs typeface="Courier New" panose="02070309020205020404" pitchFamily="49" charset="0"/>
              </a:rPr>
              <a:t>A = </a:t>
            </a:r>
            <a:r>
              <a:rPr lang="en-US" sz="1800" b="1" kern="0" dirty="0" err="1">
                <a:latin typeface="Courier New" panose="02070309020205020404" pitchFamily="49" charset="0"/>
                <a:cs typeface="Courier New" panose="02070309020205020404" pitchFamily="49" charset="0"/>
              </a:rPr>
              <a:t>grb.Matrix.sparse</a:t>
            </a:r>
            <a:r>
              <a:rPr lang="en-US" sz="1800" b="1" kern="0" dirty="0">
                <a:latin typeface="Courier New" panose="02070309020205020404" pitchFamily="49" charset="0"/>
                <a:cs typeface="Courier New" panose="02070309020205020404" pitchFamily="49" charset="0"/>
              </a:rPr>
              <a:t>(</a:t>
            </a:r>
            <a:r>
              <a:rPr lang="en-US" sz="1800" b="1" kern="0" dirty="0" err="1">
                <a:latin typeface="Courier New" panose="02070309020205020404" pitchFamily="49" charset="0"/>
                <a:cs typeface="Courier New" panose="02070309020205020404" pitchFamily="49" charset="0"/>
              </a:rPr>
              <a:t>grb.type</a:t>
            </a:r>
            <a:r>
              <a:rPr lang="en-US" sz="1800" b="1" kern="0" dirty="0">
                <a:latin typeface="Courier New" panose="02070309020205020404" pitchFamily="49" charset="0"/>
                <a:cs typeface="Courier New" panose="02070309020205020404" pitchFamily="49" charset="0"/>
              </a:rPr>
              <a:t>, n, n) </a:t>
            </a:r>
          </a:p>
          <a:p>
            <a:pPr marL="0" indent="-11113">
              <a:buNone/>
            </a:pPr>
            <a:r>
              <a:rPr lang="en-US" sz="1800" b="1" kern="0" dirty="0">
                <a:latin typeface="Courier New" panose="02070309020205020404" pitchFamily="49" charset="0"/>
                <a:cs typeface="Courier New" panose="02070309020205020404" pitchFamily="49" charset="0"/>
              </a:rPr>
              <a:t>A[</a:t>
            </a:r>
            <a:r>
              <a:rPr lang="en-US" sz="1800" b="1" kern="0" dirty="0" err="1">
                <a:latin typeface="Courier New" panose="02070309020205020404" pitchFamily="49" charset="0"/>
                <a:cs typeface="Courier New" panose="02070309020205020404" pitchFamily="49" charset="0"/>
              </a:rPr>
              <a:t>row,col</a:t>
            </a:r>
            <a:r>
              <a:rPr lang="en-US" sz="1800" b="1" kern="0" dirty="0">
                <a:latin typeface="Courier New" panose="02070309020205020404" pitchFamily="49" charset="0"/>
                <a:cs typeface="Courier New" panose="02070309020205020404" pitchFamily="49" charset="0"/>
              </a:rPr>
              <a:t>] = </a:t>
            </a:r>
            <a:r>
              <a:rPr lang="en-US" sz="1800" b="1" kern="0" dirty="0" err="1">
                <a:latin typeface="Courier New" panose="02070309020205020404" pitchFamily="49" charset="0"/>
                <a:cs typeface="Courier New" panose="02070309020205020404" pitchFamily="49" charset="0"/>
              </a:rPr>
              <a:t>val</a:t>
            </a:r>
            <a:r>
              <a:rPr lang="en-US" sz="1800" b="1" kern="0" dirty="0">
                <a:latin typeface="Courier New" panose="02070309020205020404" pitchFamily="49" charset="0"/>
                <a:cs typeface="Courier New" panose="02070309020205020404" pitchFamily="49" charset="0"/>
              </a:rPr>
              <a:t> </a:t>
            </a:r>
          </a:p>
          <a:p>
            <a:pPr marL="0" indent="-11113">
              <a:buNone/>
            </a:pPr>
            <a:r>
              <a:rPr lang="en-US" sz="1800" kern="0" dirty="0">
                <a:latin typeface="Courier New" panose="02070309020205020404" pitchFamily="49" charset="0"/>
                <a:cs typeface="Courier New" panose="02070309020205020404" pitchFamily="49" charset="0"/>
              </a:rPr>
              <a:t>some common </a:t>
            </a:r>
            <a:r>
              <a:rPr lang="en-US" sz="1800" b="1" i="1" kern="0" dirty="0">
                <a:latin typeface="Courier New" panose="02070309020205020404" pitchFamily="49" charset="0"/>
                <a:cs typeface="Courier New" panose="02070309020205020404" pitchFamily="49" charset="0"/>
              </a:rPr>
              <a:t>types</a:t>
            </a:r>
            <a:r>
              <a:rPr lang="en-US" sz="1800" kern="0" dirty="0">
                <a:latin typeface="Courier New" panose="02070309020205020404" pitchFamily="49" charset="0"/>
                <a:cs typeface="Courier New" panose="02070309020205020404" pitchFamily="49" charset="0"/>
              </a:rPr>
              <a:t> are UINT64, BOOL, FP32, INT8, FP64</a:t>
            </a:r>
          </a:p>
          <a:p>
            <a:pPr marL="0" indent="-11113">
              <a:buNone/>
            </a:pPr>
            <a:r>
              <a:rPr lang="en-US" sz="1800" b="1" kern="0" dirty="0">
                <a:latin typeface="Courier New" panose="02070309020205020404" pitchFamily="49" charset="0"/>
                <a:cs typeface="Courier New" panose="02070309020205020404" pitchFamily="49" charset="0"/>
              </a:rPr>
              <a:t>print(A)</a:t>
            </a:r>
          </a:p>
          <a:p>
            <a:pPr marL="339725" lvl="1" indent="0">
              <a:buNone/>
            </a:pPr>
            <a:endParaRPr lang="en-US" sz="2400" kern="0" dirty="0"/>
          </a:p>
        </p:txBody>
      </p:sp>
    </p:spTree>
    <p:extLst>
      <p:ext uri="{BB962C8B-B14F-4D97-AF65-F5344CB8AC3E}">
        <p14:creationId xmlns:p14="http://schemas.microsoft.com/office/powerpoint/2010/main" val="339033415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92D1E-4403-5541-82E3-25E1A2ED72EC}"/>
              </a:ext>
            </a:extLst>
          </p:cNvPr>
          <p:cNvSpPr>
            <a:spLocks noGrp="1"/>
          </p:cNvSpPr>
          <p:nvPr>
            <p:ph type="title"/>
          </p:nvPr>
        </p:nvSpPr>
        <p:spPr>
          <a:xfrm>
            <a:off x="166688" y="192088"/>
            <a:ext cx="8561387" cy="889000"/>
          </a:xfrm>
        </p:spPr>
        <p:txBody>
          <a:bodyPr/>
          <a:lstStyle/>
          <a:p>
            <a:r>
              <a:rPr lang="en-US" dirty="0"/>
              <a:t>Creating a matrix</a:t>
            </a:r>
          </a:p>
        </p:txBody>
      </p:sp>
      <p:sp>
        <p:nvSpPr>
          <p:cNvPr id="3" name="Content Placeholder 2">
            <a:extLst>
              <a:ext uri="{FF2B5EF4-FFF2-40B4-BE49-F238E27FC236}">
                <a16:creationId xmlns:a16="http://schemas.microsoft.com/office/drawing/2014/main" id="{DC2C0766-662D-0042-8ECC-79EC11B8176C}"/>
              </a:ext>
            </a:extLst>
          </p:cNvPr>
          <p:cNvSpPr>
            <a:spLocks noGrp="1"/>
          </p:cNvSpPr>
          <p:nvPr>
            <p:ph idx="1"/>
          </p:nvPr>
        </p:nvSpPr>
        <p:spPr>
          <a:xfrm>
            <a:off x="166688" y="897406"/>
            <a:ext cx="8810624" cy="5549114"/>
          </a:xfrm>
        </p:spPr>
        <p:txBody>
          <a:bodyPr/>
          <a:lstStyle/>
          <a:p>
            <a:r>
              <a:rPr lang="en-US" dirty="0"/>
              <a:t>Matrices in real problems are imported into the program from a file or an external application.</a:t>
            </a:r>
          </a:p>
          <a:p>
            <a:endParaRPr lang="en-US" dirty="0"/>
          </a:p>
          <a:p>
            <a:r>
              <a:rPr lang="en-US" dirty="0"/>
              <a:t>We can build Matrices from lists:</a:t>
            </a:r>
          </a:p>
          <a:p>
            <a:pPr lvl="1"/>
            <a:r>
              <a:rPr lang="en-US" dirty="0"/>
              <a:t>Import pygraphblas:    </a:t>
            </a:r>
            <a:r>
              <a:rPr lang="en-US" sz="1400" dirty="0"/>
              <a:t> </a:t>
            </a:r>
            <a:r>
              <a:rPr lang="en-US" dirty="0"/>
              <a:t>   </a:t>
            </a:r>
            <a:r>
              <a:rPr lang="en-US" sz="1600" b="1" dirty="0">
                <a:latin typeface="Courier New" panose="02070309020205020404" pitchFamily="49" charset="0"/>
                <a:cs typeface="Courier New" panose="02070309020205020404" pitchFamily="49" charset="0"/>
              </a:rPr>
              <a:t>import pygraphblas as grb</a:t>
            </a:r>
            <a:endParaRPr lang="en-US" b="1" dirty="0">
              <a:latin typeface="Courier New" panose="02070309020205020404" pitchFamily="49" charset="0"/>
              <a:cs typeface="Courier New" panose="02070309020205020404" pitchFamily="49" charset="0"/>
            </a:endParaRPr>
          </a:p>
          <a:p>
            <a:pPr lvl="1"/>
            <a:r>
              <a:rPr lang="en-US" dirty="0"/>
              <a:t>List of row indices:          </a:t>
            </a:r>
            <a:r>
              <a:rPr lang="en-US" sz="1600" b="1" dirty="0" err="1">
                <a:latin typeface="Courier New" panose="02070309020205020404" pitchFamily="49" charset="0"/>
                <a:cs typeface="Courier New" panose="02070309020205020404" pitchFamily="49" charset="0"/>
              </a:rPr>
              <a:t>ri</a:t>
            </a:r>
            <a:r>
              <a:rPr lang="en-US" sz="1600" b="1" dirty="0">
                <a:latin typeface="Courier New" panose="02070309020205020404" pitchFamily="49" charset="0"/>
                <a:cs typeface="Courier New" panose="02070309020205020404" pitchFamily="49" charset="0"/>
              </a:rPr>
              <a:t>  = [0, 2, 4, 5]</a:t>
            </a:r>
          </a:p>
          <a:p>
            <a:pPr lvl="1"/>
            <a:r>
              <a:rPr lang="en-US" dirty="0"/>
              <a:t>List of column indices:    </a:t>
            </a:r>
            <a:r>
              <a:rPr lang="en-US" sz="1600" b="1" dirty="0">
                <a:latin typeface="Courier New" panose="02070309020205020404" pitchFamily="49" charset="0"/>
                <a:cs typeface="Courier New" panose="02070309020205020404" pitchFamily="49" charset="0"/>
              </a:rPr>
              <a:t>ci  = [1, 3, 5, 5]</a:t>
            </a:r>
          </a:p>
          <a:p>
            <a:pPr lvl="1"/>
            <a:r>
              <a:rPr lang="en-US" dirty="0"/>
              <a:t>List of Values:                 </a:t>
            </a:r>
            <a:r>
              <a:rPr lang="en-US" sz="1600" b="1" dirty="0" err="1">
                <a:latin typeface="Courier New" panose="02070309020205020404" pitchFamily="49" charset="0"/>
                <a:cs typeface="Courier New" panose="02070309020205020404" pitchFamily="49" charset="0"/>
              </a:rPr>
              <a:t>val</a:t>
            </a:r>
            <a:r>
              <a:rPr lang="en-US" sz="1600" b="1" dirty="0">
                <a:latin typeface="Courier New" panose="02070309020205020404" pitchFamily="49" charset="0"/>
                <a:cs typeface="Courier New" panose="02070309020205020404" pitchFamily="49" charset="0"/>
              </a:rPr>
              <a:t> = [True]*</a:t>
            </a:r>
            <a:r>
              <a:rPr lang="en-US" sz="1600" b="1" dirty="0" err="1">
                <a:latin typeface="Courier New" panose="02070309020205020404" pitchFamily="49" charset="0"/>
                <a:cs typeface="Courier New" panose="02070309020205020404" pitchFamily="49" charset="0"/>
              </a:rPr>
              <a:t>len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ri</a:t>
            </a:r>
            <a:r>
              <a:rPr lang="en-US" sz="1600" b="1" dirty="0">
                <a:latin typeface="Courier New" panose="02070309020205020404" pitchFamily="49" charset="0"/>
                <a:cs typeface="Courier New" panose="02070309020205020404" pitchFamily="49" charset="0"/>
              </a:rPr>
              <a:t>)  </a:t>
            </a:r>
            <a:endParaRPr lang="en-US" sz="1400" dirty="0">
              <a:sym typeface="Wingdings" pitchFamily="2" charset="2"/>
            </a:endParaRPr>
          </a:p>
          <a:p>
            <a:pPr lvl="1"/>
            <a:r>
              <a:rPr lang="en-US" dirty="0">
                <a:sym typeface="Wingdings" pitchFamily="2" charset="2"/>
              </a:rPr>
              <a:t>Build the matrix:              </a:t>
            </a:r>
            <a:r>
              <a:rPr lang="en-US" sz="1600" b="1" dirty="0">
                <a:latin typeface="Courier New" panose="02070309020205020404" pitchFamily="49" charset="0"/>
                <a:cs typeface="Courier New" panose="02070309020205020404" pitchFamily="49" charset="0"/>
                <a:sym typeface="Wingdings" pitchFamily="2" charset="2"/>
              </a:rPr>
              <a:t>A = </a:t>
            </a:r>
            <a:r>
              <a:rPr lang="en-US" sz="1600" b="1" dirty="0" err="1">
                <a:latin typeface="Courier New" panose="02070309020205020404" pitchFamily="49" charset="0"/>
                <a:cs typeface="Courier New" panose="02070309020205020404" pitchFamily="49" charset="0"/>
                <a:sym typeface="Wingdings" pitchFamily="2" charset="2"/>
              </a:rPr>
              <a:t>grb.Matrix.from_lists</a:t>
            </a:r>
            <a:r>
              <a:rPr lang="en-US" sz="1600" b="1" dirty="0">
                <a:latin typeface="Courier New" panose="02070309020205020404" pitchFamily="49" charset="0"/>
                <a:cs typeface="Courier New" panose="02070309020205020404" pitchFamily="49" charset="0"/>
                <a:sym typeface="Wingdings" pitchFamily="2" charset="2"/>
              </a:rPr>
              <a:t>(</a:t>
            </a:r>
            <a:r>
              <a:rPr lang="en-US" sz="1600" b="1" dirty="0" err="1">
                <a:latin typeface="Courier New" panose="02070309020205020404" pitchFamily="49" charset="0"/>
                <a:cs typeface="Courier New" panose="02070309020205020404" pitchFamily="49" charset="0"/>
                <a:sym typeface="Wingdings" pitchFamily="2" charset="2"/>
              </a:rPr>
              <a:t>ri</a:t>
            </a:r>
            <a:r>
              <a:rPr lang="en-US" sz="1600" b="1" dirty="0">
                <a:latin typeface="Courier New" panose="02070309020205020404" pitchFamily="49" charset="0"/>
                <a:cs typeface="Courier New" panose="02070309020205020404" pitchFamily="49" charset="0"/>
                <a:sym typeface="Wingdings" pitchFamily="2" charset="2"/>
              </a:rPr>
              <a:t>, ci, </a:t>
            </a:r>
            <a:r>
              <a:rPr lang="en-US" sz="1600" b="1" dirty="0" err="1">
                <a:latin typeface="Courier New" panose="02070309020205020404" pitchFamily="49" charset="0"/>
                <a:cs typeface="Courier New" panose="02070309020205020404" pitchFamily="49" charset="0"/>
                <a:sym typeface="Wingdings" pitchFamily="2" charset="2"/>
              </a:rPr>
              <a:t>val</a:t>
            </a:r>
            <a:r>
              <a:rPr lang="en-US" sz="1600" b="1" dirty="0">
                <a:latin typeface="Courier New" panose="02070309020205020404" pitchFamily="49" charset="0"/>
                <a:cs typeface="Courier New" panose="02070309020205020404" pitchFamily="49" charset="0"/>
                <a:sym typeface="Wingdings" pitchFamily="2" charset="2"/>
              </a:rPr>
              <a:t>)</a:t>
            </a:r>
          </a:p>
          <a:p>
            <a:pPr lvl="1"/>
            <a:r>
              <a:rPr lang="en-US" dirty="0">
                <a:sym typeface="Wingdings" pitchFamily="2" charset="2"/>
              </a:rPr>
              <a:t>Number of columns:       </a:t>
            </a:r>
            <a:r>
              <a:rPr lang="en-US" sz="1600" b="1" dirty="0">
                <a:latin typeface="Courier New" panose="02070309020205020404" pitchFamily="49" charset="0"/>
                <a:cs typeface="Courier New" panose="02070309020205020404" pitchFamily="49" charset="0"/>
                <a:sym typeface="Wingdings" pitchFamily="2" charset="2"/>
              </a:rPr>
              <a:t>NUM_NODES = </a:t>
            </a:r>
            <a:r>
              <a:rPr lang="en-US" sz="1600" b="1" dirty="0" err="1">
                <a:latin typeface="Courier New" panose="02070309020205020404" pitchFamily="49" charset="0"/>
                <a:cs typeface="Courier New" panose="02070309020205020404" pitchFamily="49" charset="0"/>
                <a:sym typeface="Wingdings" pitchFamily="2" charset="2"/>
              </a:rPr>
              <a:t>A.ncol</a:t>
            </a:r>
            <a:endParaRPr lang="en-US" b="1" dirty="0">
              <a:latin typeface="Courier New" panose="02070309020205020404" pitchFamily="49" charset="0"/>
              <a:cs typeface="Courier New" panose="02070309020205020404" pitchFamily="49" charset="0"/>
              <a:sym typeface="Wingdings" pitchFamily="2" charset="2"/>
            </a:endParaRPr>
          </a:p>
          <a:p>
            <a:pPr lvl="1"/>
            <a:endParaRPr lang="en-US" dirty="0">
              <a:sym typeface="Wingdings" pitchFamily="2" charset="2"/>
            </a:endParaRPr>
          </a:p>
          <a:p>
            <a:r>
              <a:rPr lang="en-US" dirty="0">
                <a:sym typeface="Wingdings" pitchFamily="2" charset="2"/>
              </a:rPr>
              <a:t>We can look at a matrix as a matrix (with print) or as a graph:</a:t>
            </a:r>
          </a:p>
          <a:p>
            <a:pPr marL="677862" lvl="2" indent="0">
              <a:buNone/>
            </a:pPr>
            <a:endParaRPr lang="en-US" sz="1200" b="1" dirty="0">
              <a:latin typeface="Courier" pitchFamily="2" charset="0"/>
              <a:sym typeface="Wingdings" pitchFamily="2" charset="2"/>
            </a:endParaRPr>
          </a:p>
          <a:p>
            <a:pPr marL="677862" lvl="2" indent="0">
              <a:buNone/>
            </a:pPr>
            <a:r>
              <a:rPr lang="en-US" b="1" dirty="0">
                <a:latin typeface="Courier New" panose="02070309020205020404" pitchFamily="49" charset="0"/>
                <a:cs typeface="Courier New" panose="02070309020205020404" pitchFamily="49" charset="0"/>
                <a:sym typeface="Wingdings" pitchFamily="2" charset="2"/>
              </a:rPr>
              <a:t>from </a:t>
            </a:r>
            <a:r>
              <a:rPr lang="en-US" b="1" dirty="0" err="1">
                <a:latin typeface="Courier New" panose="02070309020205020404" pitchFamily="49" charset="0"/>
                <a:cs typeface="Courier New" panose="02070309020205020404" pitchFamily="49" charset="0"/>
                <a:sym typeface="Wingdings" pitchFamily="2" charset="2"/>
              </a:rPr>
              <a:t>pygraphblas.gviz</a:t>
            </a:r>
            <a:r>
              <a:rPr lang="en-US" b="1" dirty="0">
                <a:latin typeface="Courier New" panose="02070309020205020404" pitchFamily="49" charset="0"/>
                <a:cs typeface="Courier New" panose="02070309020205020404" pitchFamily="49" charset="0"/>
                <a:sym typeface="Wingdings" pitchFamily="2" charset="2"/>
              </a:rPr>
              <a:t> import </a:t>
            </a:r>
            <a:r>
              <a:rPr lang="en-US" b="1" dirty="0" err="1">
                <a:latin typeface="Courier New" panose="02070309020205020404" pitchFamily="49" charset="0"/>
                <a:cs typeface="Courier New" panose="02070309020205020404" pitchFamily="49" charset="0"/>
                <a:sym typeface="Wingdings" pitchFamily="2" charset="2"/>
              </a:rPr>
              <a:t>draw_graph</a:t>
            </a:r>
            <a:r>
              <a:rPr lang="en-US" b="1" dirty="0">
                <a:latin typeface="Courier New" panose="02070309020205020404" pitchFamily="49" charset="0"/>
                <a:cs typeface="Courier New" panose="02070309020205020404" pitchFamily="49" charset="0"/>
                <a:sym typeface="Wingdings" pitchFamily="2" charset="2"/>
              </a:rPr>
              <a:t> as draw</a:t>
            </a:r>
          </a:p>
          <a:p>
            <a:pPr marL="677862" lvl="2" indent="0">
              <a:buNone/>
            </a:pPr>
            <a:r>
              <a:rPr lang="en-US" b="1" dirty="0">
                <a:latin typeface="Courier New" panose="02070309020205020404" pitchFamily="49" charset="0"/>
                <a:cs typeface="Courier New" panose="02070309020205020404" pitchFamily="49" charset="0"/>
                <a:sym typeface="Wingdings" pitchFamily="2" charset="2"/>
              </a:rPr>
              <a:t>draw(A)</a:t>
            </a:r>
          </a:p>
        </p:txBody>
      </p:sp>
      <p:sp>
        <p:nvSpPr>
          <p:cNvPr id="4" name="Slide Number Placeholder 3">
            <a:extLst>
              <a:ext uri="{FF2B5EF4-FFF2-40B4-BE49-F238E27FC236}">
                <a16:creationId xmlns:a16="http://schemas.microsoft.com/office/drawing/2014/main" id="{1B9693AF-0E20-7F4A-8777-81030999971D}"/>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34</a:t>
            </a:fld>
            <a:endParaRPr lang="en-US" dirty="0">
              <a:solidFill>
                <a:srgbClr val="000000"/>
              </a:solidFill>
              <a:ea typeface="ＭＳ Ｐゴシック" pitchFamily="34" charset="-128"/>
            </a:endParaRPr>
          </a:p>
        </p:txBody>
      </p:sp>
      <p:sp>
        <p:nvSpPr>
          <p:cNvPr id="5" name="TextBox 4">
            <a:extLst>
              <a:ext uri="{FF2B5EF4-FFF2-40B4-BE49-F238E27FC236}">
                <a16:creationId xmlns:a16="http://schemas.microsoft.com/office/drawing/2014/main" id="{D6A667E2-E721-AA4A-AC9C-583E2607FF3E}"/>
              </a:ext>
            </a:extLst>
          </p:cNvPr>
          <p:cNvSpPr txBox="1"/>
          <p:nvPr/>
        </p:nvSpPr>
        <p:spPr>
          <a:xfrm>
            <a:off x="5894387" y="3697363"/>
            <a:ext cx="2638425" cy="307777"/>
          </a:xfrm>
          <a:prstGeom prst="rect">
            <a:avLst/>
          </a:prstGeom>
          <a:noFill/>
        </p:spPr>
        <p:txBody>
          <a:bodyPr wrap="square" rtlCol="0">
            <a:spAutoFit/>
          </a:bodyPr>
          <a:lstStyle/>
          <a:p>
            <a:r>
              <a:rPr lang="en-US" sz="1400" dirty="0">
                <a:solidFill>
                  <a:srgbClr val="C00000"/>
                </a:solidFill>
                <a:sym typeface="Wingdings" pitchFamily="2" charset="2"/>
              </a:rPr>
              <a:t> </a:t>
            </a:r>
            <a:r>
              <a:rPr lang="en-US" sz="1400" dirty="0">
                <a:solidFill>
                  <a:srgbClr val="C00000"/>
                </a:solidFill>
              </a:rPr>
              <a:t>A list of True as long as </a:t>
            </a:r>
            <a:r>
              <a:rPr lang="en-US" sz="1400" dirty="0" err="1">
                <a:solidFill>
                  <a:srgbClr val="C00000"/>
                </a:solidFill>
              </a:rPr>
              <a:t>ri</a:t>
            </a:r>
            <a:endParaRPr lang="en-US" sz="1400" dirty="0">
              <a:solidFill>
                <a:srgbClr val="C00000"/>
              </a:solidFill>
            </a:endParaRPr>
          </a:p>
        </p:txBody>
      </p:sp>
    </p:spTree>
    <p:extLst>
      <p:ext uri="{BB962C8B-B14F-4D97-AF65-F5344CB8AC3E}">
        <p14:creationId xmlns:p14="http://schemas.microsoft.com/office/powerpoint/2010/main" val="221294387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1E8E-DF3C-504F-8123-3D58E9C6B0ED}"/>
              </a:ext>
            </a:extLst>
          </p:cNvPr>
          <p:cNvSpPr>
            <a:spLocks noGrp="1"/>
          </p:cNvSpPr>
          <p:nvPr>
            <p:ph type="title"/>
          </p:nvPr>
        </p:nvSpPr>
        <p:spPr/>
        <p:txBody>
          <a:bodyPr/>
          <a:lstStyle/>
          <a:p>
            <a:r>
              <a:rPr lang="en-US" dirty="0"/>
              <a:t>Exercise 3: Adjacency matrix</a:t>
            </a:r>
          </a:p>
        </p:txBody>
      </p:sp>
      <p:sp>
        <p:nvSpPr>
          <p:cNvPr id="3" name="Content Placeholder 2">
            <a:extLst>
              <a:ext uri="{FF2B5EF4-FFF2-40B4-BE49-F238E27FC236}">
                <a16:creationId xmlns:a16="http://schemas.microsoft.com/office/drawing/2014/main" id="{B0CD3C32-FCDD-8D49-ADB6-7427AEC5CFD4}"/>
              </a:ext>
            </a:extLst>
          </p:cNvPr>
          <p:cNvSpPr>
            <a:spLocks noGrp="1"/>
          </p:cNvSpPr>
          <p:nvPr>
            <p:ph idx="1"/>
          </p:nvPr>
        </p:nvSpPr>
        <p:spPr>
          <a:xfrm>
            <a:off x="280429" y="1081087"/>
            <a:ext cx="4757769" cy="2754629"/>
          </a:xfrm>
        </p:spPr>
        <p:txBody>
          <a:bodyPr/>
          <a:lstStyle/>
          <a:p>
            <a:r>
              <a:rPr lang="en-US" sz="2000" dirty="0"/>
              <a:t>Look at the matrix from Exercise 2 as a graph using </a:t>
            </a:r>
            <a:r>
              <a:rPr lang="en-US" sz="2000" dirty="0" err="1"/>
              <a:t>draw_graph</a:t>
            </a:r>
            <a:r>
              <a:rPr lang="en-US" sz="2000" dirty="0"/>
              <a:t>().</a:t>
            </a:r>
          </a:p>
          <a:p>
            <a:r>
              <a:rPr lang="en-US" sz="2000" dirty="0"/>
              <a:t>Experiment with setting different elements until you are comfortable with the connection between a graph and an adjacency matrix.</a:t>
            </a:r>
          </a:p>
          <a:p>
            <a:r>
              <a:rPr lang="en-US" sz="2000" dirty="0"/>
              <a:t>Create the adjacency matrix of the “</a:t>
            </a:r>
            <a:r>
              <a:rPr lang="en-US" sz="2000" dirty="0" err="1"/>
              <a:t>GraphBLAS</a:t>
            </a:r>
            <a:r>
              <a:rPr lang="en-US" sz="2000" dirty="0"/>
              <a:t> logo graph” from lists</a:t>
            </a:r>
          </a:p>
        </p:txBody>
      </p:sp>
      <p:sp>
        <p:nvSpPr>
          <p:cNvPr id="4" name="Slide Number Placeholder 3">
            <a:extLst>
              <a:ext uri="{FF2B5EF4-FFF2-40B4-BE49-F238E27FC236}">
                <a16:creationId xmlns:a16="http://schemas.microsoft.com/office/drawing/2014/main" id="{AEDE09F1-FEA6-CA4A-A8C0-6E0A8002FAB7}"/>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35</a:t>
            </a:fld>
            <a:endParaRPr lang="en-US" dirty="0">
              <a:solidFill>
                <a:srgbClr val="000000"/>
              </a:solidFill>
              <a:ea typeface="ＭＳ Ｐゴシック" pitchFamily="34" charset="-128"/>
            </a:endParaRPr>
          </a:p>
        </p:txBody>
      </p:sp>
      <p:sp>
        <p:nvSpPr>
          <p:cNvPr id="5" name="Content Placeholder 2">
            <a:extLst>
              <a:ext uri="{FF2B5EF4-FFF2-40B4-BE49-F238E27FC236}">
                <a16:creationId xmlns:a16="http://schemas.microsoft.com/office/drawing/2014/main" id="{FBE9887B-01D0-A643-9719-4F416A3E9589}"/>
              </a:ext>
            </a:extLst>
          </p:cNvPr>
          <p:cNvSpPr txBox="1">
            <a:spLocks/>
          </p:cNvSpPr>
          <p:nvPr/>
        </p:nvSpPr>
        <p:spPr bwMode="auto">
          <a:xfrm>
            <a:off x="279703" y="4063424"/>
            <a:ext cx="8010057" cy="275462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kern="0" dirty="0"/>
              <a:t>Items you will need from the </a:t>
            </a:r>
            <a:r>
              <a:rPr lang="en-US" sz="2000" kern="0" dirty="0" err="1"/>
              <a:t>pygraphblas</a:t>
            </a:r>
            <a:endParaRPr lang="en-US" sz="1800" b="1" kern="0" dirty="0">
              <a:latin typeface="Courier New" panose="02070309020205020404" pitchFamily="49" charset="0"/>
              <a:cs typeface="Courier New" panose="02070309020205020404" pitchFamily="49" charset="0"/>
            </a:endParaRPr>
          </a:p>
          <a:p>
            <a:pPr marL="1028700" lvl="3" indent="0">
              <a:buFont typeface="Verdana" pitchFamily="34" charset="0"/>
              <a:buNone/>
            </a:pPr>
            <a:r>
              <a:rPr lang="en-US" b="1" kern="0" dirty="0">
                <a:latin typeface="Courier New" panose="02070309020205020404" pitchFamily="49" charset="0"/>
                <a:cs typeface="Courier New" panose="02070309020205020404" pitchFamily="49" charset="0"/>
              </a:rPr>
              <a:t>import pygraphblas as grb</a:t>
            </a:r>
          </a:p>
          <a:p>
            <a:pPr marL="1028700" lvl="3" indent="0">
              <a:buFont typeface="Verdana" pitchFamily="34" charset="0"/>
              <a:buNone/>
            </a:pPr>
            <a:r>
              <a:rPr lang="en-US" b="1" kern="0" dirty="0">
                <a:latin typeface="Courier New" panose="02070309020205020404" pitchFamily="49" charset="0"/>
                <a:cs typeface="Courier New" panose="02070309020205020404" pitchFamily="49" charset="0"/>
              </a:rPr>
              <a:t>from </a:t>
            </a:r>
            <a:r>
              <a:rPr lang="en-US" b="1" kern="0" dirty="0" err="1">
                <a:latin typeface="Courier New" panose="02070309020205020404" pitchFamily="49" charset="0"/>
                <a:cs typeface="Courier New" panose="02070309020205020404" pitchFamily="49" charset="0"/>
              </a:rPr>
              <a:t>pygraphblas.gviz</a:t>
            </a:r>
            <a:r>
              <a:rPr lang="en-US" b="1" kern="0" dirty="0">
                <a:latin typeface="Courier New" panose="02070309020205020404" pitchFamily="49" charset="0"/>
                <a:cs typeface="Courier New" panose="02070309020205020404" pitchFamily="49" charset="0"/>
              </a:rPr>
              <a:t> import </a:t>
            </a:r>
            <a:r>
              <a:rPr lang="en-US" b="1" kern="0" dirty="0" err="1">
                <a:latin typeface="Courier New" panose="02070309020205020404" pitchFamily="49" charset="0"/>
                <a:cs typeface="Courier New" panose="02070309020205020404" pitchFamily="49" charset="0"/>
              </a:rPr>
              <a:t>draw_graph</a:t>
            </a:r>
            <a:r>
              <a:rPr lang="en-US" b="1" kern="0" dirty="0">
                <a:latin typeface="Courier New" panose="02070309020205020404" pitchFamily="49" charset="0"/>
                <a:cs typeface="Courier New" panose="02070309020205020404" pitchFamily="49" charset="0"/>
              </a:rPr>
              <a:t> as draw</a:t>
            </a:r>
          </a:p>
          <a:p>
            <a:pPr marL="1028700" lvl="3" indent="0">
              <a:buFont typeface="Verdana" pitchFamily="34" charset="0"/>
              <a:buNone/>
            </a:pPr>
            <a:r>
              <a:rPr lang="en-US" b="1" kern="0" dirty="0">
                <a:latin typeface="Courier New" panose="02070309020205020404" pitchFamily="49" charset="0"/>
                <a:cs typeface="Courier New" panose="02070309020205020404" pitchFamily="49" charset="0"/>
              </a:rPr>
              <a:t>A = </a:t>
            </a:r>
            <a:r>
              <a:rPr lang="en-US" b="1" kern="0" dirty="0" err="1">
                <a:latin typeface="Courier New" panose="02070309020205020404" pitchFamily="49" charset="0"/>
                <a:cs typeface="Courier New" panose="02070309020205020404" pitchFamily="49" charset="0"/>
              </a:rPr>
              <a:t>grb.Matrix.from_lists</a:t>
            </a:r>
            <a:r>
              <a:rPr lang="en-US" b="1" kern="0" dirty="0">
                <a:latin typeface="Courier New" panose="02070309020205020404" pitchFamily="49" charset="0"/>
                <a:cs typeface="Courier New" panose="02070309020205020404" pitchFamily="49" charset="0"/>
              </a:rPr>
              <a:t>(</a:t>
            </a:r>
            <a:r>
              <a:rPr lang="en-US" b="1" kern="0" dirty="0" err="1">
                <a:latin typeface="Courier New" panose="02070309020205020404" pitchFamily="49" charset="0"/>
                <a:cs typeface="Courier New" panose="02070309020205020404" pitchFamily="49" charset="0"/>
              </a:rPr>
              <a:t>rowList</a:t>
            </a:r>
            <a:r>
              <a:rPr lang="en-US" b="1" kern="0" dirty="0">
                <a:latin typeface="Courier New" panose="02070309020205020404" pitchFamily="49" charset="0"/>
                <a:cs typeface="Courier New" panose="02070309020205020404" pitchFamily="49" charset="0"/>
              </a:rPr>
              <a:t>, </a:t>
            </a:r>
            <a:r>
              <a:rPr lang="en-US" b="1" kern="0" dirty="0" err="1">
                <a:latin typeface="Courier New" panose="02070309020205020404" pitchFamily="49" charset="0"/>
                <a:cs typeface="Courier New" panose="02070309020205020404" pitchFamily="49" charset="0"/>
              </a:rPr>
              <a:t>columnList</a:t>
            </a:r>
            <a:r>
              <a:rPr lang="en-US" b="1" kern="0" dirty="0">
                <a:latin typeface="Courier New" panose="02070309020205020404" pitchFamily="49" charset="0"/>
                <a:cs typeface="Courier New" panose="02070309020205020404" pitchFamily="49" charset="0"/>
              </a:rPr>
              <a:t>, </a:t>
            </a:r>
            <a:r>
              <a:rPr lang="en-US" b="1" kern="0" dirty="0" err="1">
                <a:latin typeface="Courier New" panose="02070309020205020404" pitchFamily="49" charset="0"/>
                <a:cs typeface="Courier New" panose="02070309020205020404" pitchFamily="49" charset="0"/>
              </a:rPr>
              <a:t>valueList</a:t>
            </a:r>
            <a:r>
              <a:rPr lang="en-US" b="1" kern="0" dirty="0">
                <a:latin typeface="Courier New" panose="02070309020205020404" pitchFamily="49" charset="0"/>
                <a:cs typeface="Courier New" panose="02070309020205020404" pitchFamily="49" charset="0"/>
              </a:rPr>
              <a:t>)</a:t>
            </a:r>
          </a:p>
          <a:p>
            <a:pPr marL="1028700" lvl="3" indent="0">
              <a:buFont typeface="Verdana" pitchFamily="34" charset="0"/>
              <a:buNone/>
            </a:pPr>
            <a:r>
              <a:rPr lang="en-US" b="1" kern="0" dirty="0">
                <a:latin typeface="Courier New" panose="02070309020205020404" pitchFamily="49" charset="0"/>
                <a:cs typeface="Courier New" panose="02070309020205020404" pitchFamily="49" charset="0"/>
              </a:rPr>
              <a:t>A = </a:t>
            </a:r>
            <a:r>
              <a:rPr lang="en-US" b="1" kern="0" dirty="0" err="1">
                <a:latin typeface="Courier New" panose="02070309020205020404" pitchFamily="49" charset="0"/>
                <a:cs typeface="Courier New" panose="02070309020205020404" pitchFamily="49" charset="0"/>
              </a:rPr>
              <a:t>grb.Matrix.sparse</a:t>
            </a:r>
            <a:r>
              <a:rPr lang="en-US" b="1" kern="0" dirty="0">
                <a:latin typeface="Courier New" panose="02070309020205020404" pitchFamily="49" charset="0"/>
                <a:cs typeface="Courier New" panose="02070309020205020404" pitchFamily="49" charset="0"/>
              </a:rPr>
              <a:t>(type, n, n) </a:t>
            </a:r>
          </a:p>
          <a:p>
            <a:pPr marL="1028700" lvl="3" indent="0">
              <a:buFont typeface="Verdana" pitchFamily="34" charset="0"/>
              <a:buNone/>
            </a:pPr>
            <a:r>
              <a:rPr lang="en-US" b="1" kern="0" dirty="0">
                <a:latin typeface="Courier New" panose="02070309020205020404" pitchFamily="49" charset="0"/>
                <a:cs typeface="Courier New" panose="02070309020205020404" pitchFamily="49" charset="0"/>
              </a:rPr>
              <a:t>A[</a:t>
            </a:r>
            <a:r>
              <a:rPr lang="en-US" b="1" kern="0" dirty="0" err="1">
                <a:latin typeface="Courier New" panose="02070309020205020404" pitchFamily="49" charset="0"/>
                <a:cs typeface="Courier New" panose="02070309020205020404" pitchFamily="49" charset="0"/>
              </a:rPr>
              <a:t>row,col</a:t>
            </a:r>
            <a:r>
              <a:rPr lang="en-US" b="1" kern="0" dirty="0">
                <a:latin typeface="Courier New" panose="02070309020205020404" pitchFamily="49" charset="0"/>
                <a:cs typeface="Courier New" panose="02070309020205020404" pitchFamily="49" charset="0"/>
              </a:rPr>
              <a:t>] = </a:t>
            </a:r>
            <a:r>
              <a:rPr lang="en-US" b="1" kern="0" dirty="0" err="1">
                <a:latin typeface="Courier New" panose="02070309020205020404" pitchFamily="49" charset="0"/>
                <a:cs typeface="Courier New" panose="02070309020205020404" pitchFamily="49" charset="0"/>
              </a:rPr>
              <a:t>val</a:t>
            </a:r>
            <a:r>
              <a:rPr lang="en-US" b="1" kern="0" dirty="0">
                <a:latin typeface="Courier New" panose="02070309020205020404" pitchFamily="49" charset="0"/>
                <a:cs typeface="Courier New" panose="02070309020205020404" pitchFamily="49" charset="0"/>
              </a:rPr>
              <a:t> </a:t>
            </a:r>
          </a:p>
          <a:p>
            <a:pPr marL="1028700" lvl="3" indent="0">
              <a:buFont typeface="Verdana" pitchFamily="34" charset="0"/>
              <a:buNone/>
            </a:pPr>
            <a:r>
              <a:rPr lang="en-US" b="1" kern="0" dirty="0">
                <a:latin typeface="Courier New" panose="02070309020205020404" pitchFamily="49" charset="0"/>
                <a:cs typeface="Courier New" panose="02070309020205020404" pitchFamily="49" charset="0"/>
              </a:rPr>
              <a:t>print(A)</a:t>
            </a:r>
          </a:p>
          <a:p>
            <a:pPr marL="1028700" lvl="3" indent="0">
              <a:buFont typeface="Verdana" pitchFamily="34" charset="0"/>
              <a:buNone/>
            </a:pPr>
            <a:r>
              <a:rPr lang="en-US" b="1" kern="0" dirty="0">
                <a:latin typeface="Courier New" panose="02070309020205020404" pitchFamily="49" charset="0"/>
                <a:cs typeface="Courier New" panose="02070309020205020404" pitchFamily="49" charset="0"/>
              </a:rPr>
              <a:t>draw(A)</a:t>
            </a:r>
          </a:p>
          <a:p>
            <a:pPr marL="1028700" lvl="3" indent="0">
              <a:buFont typeface="Verdana" pitchFamily="34" charset="0"/>
              <a:buNone/>
            </a:pPr>
            <a:r>
              <a:rPr lang="en-US" b="1" kern="0" dirty="0">
                <a:latin typeface="Courier New" panose="02070309020205020404" pitchFamily="49" charset="0"/>
                <a:cs typeface="Courier New" panose="02070309020205020404" pitchFamily="49" charset="0"/>
              </a:rPr>
              <a:t>some common types are UINT64, BOOL, FP32, INT8, FP64</a:t>
            </a:r>
          </a:p>
          <a:p>
            <a:pPr marL="0" indent="0">
              <a:buFontTx/>
              <a:buNone/>
            </a:pPr>
            <a:endParaRPr lang="en-US" sz="2000" kern="0" dirty="0"/>
          </a:p>
        </p:txBody>
      </p:sp>
      <p:grpSp>
        <p:nvGrpSpPr>
          <p:cNvPr id="6" name="Group 5">
            <a:extLst>
              <a:ext uri="{FF2B5EF4-FFF2-40B4-BE49-F238E27FC236}">
                <a16:creationId xmlns:a16="http://schemas.microsoft.com/office/drawing/2014/main" id="{7EF3A656-875C-7549-B021-2DC72E7E12EF}"/>
              </a:ext>
            </a:extLst>
          </p:cNvPr>
          <p:cNvGrpSpPr/>
          <p:nvPr/>
        </p:nvGrpSpPr>
        <p:grpSpPr>
          <a:xfrm>
            <a:off x="5238952" y="886778"/>
            <a:ext cx="3738360" cy="2928490"/>
            <a:chOff x="1223785" y="3766524"/>
            <a:chExt cx="2791124" cy="2186461"/>
          </a:xfrm>
        </p:grpSpPr>
        <p:grpSp>
          <p:nvGrpSpPr>
            <p:cNvPr id="7" name="Group 6">
              <a:extLst>
                <a:ext uri="{FF2B5EF4-FFF2-40B4-BE49-F238E27FC236}">
                  <a16:creationId xmlns:a16="http://schemas.microsoft.com/office/drawing/2014/main" id="{16A93E0A-DE3B-5D4B-96FD-ABDCA96BFD2D}"/>
                </a:ext>
              </a:extLst>
            </p:cNvPr>
            <p:cNvGrpSpPr/>
            <p:nvPr/>
          </p:nvGrpSpPr>
          <p:grpSpPr>
            <a:xfrm>
              <a:off x="1335803" y="4157242"/>
              <a:ext cx="219364" cy="718577"/>
              <a:chOff x="1335803" y="4157242"/>
              <a:chExt cx="219364" cy="718577"/>
            </a:xfrm>
          </p:grpSpPr>
          <p:sp>
            <p:nvSpPr>
              <p:cNvPr id="53" name="Line 24">
                <a:extLst>
                  <a:ext uri="{FF2B5EF4-FFF2-40B4-BE49-F238E27FC236}">
                    <a16:creationId xmlns:a16="http://schemas.microsoft.com/office/drawing/2014/main" id="{9AF92DCA-8974-204B-8B28-D26BD08BAD31}"/>
                  </a:ext>
                </a:extLst>
              </p:cNvPr>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4" name="Freeform 25">
                <a:extLst>
                  <a:ext uri="{FF2B5EF4-FFF2-40B4-BE49-F238E27FC236}">
                    <a16:creationId xmlns:a16="http://schemas.microsoft.com/office/drawing/2014/main" id="{79384101-D9FB-8543-A59B-008A9232B58B}"/>
                  </a:ext>
                </a:extLst>
              </p:cNvPr>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8" name="Group 7">
              <a:extLst>
                <a:ext uri="{FF2B5EF4-FFF2-40B4-BE49-F238E27FC236}">
                  <a16:creationId xmlns:a16="http://schemas.microsoft.com/office/drawing/2014/main" id="{0AC0ED82-CB07-E44B-9DA8-F89E9D93DCA4}"/>
                </a:ext>
              </a:extLst>
            </p:cNvPr>
            <p:cNvGrpSpPr/>
            <p:nvPr/>
          </p:nvGrpSpPr>
          <p:grpSpPr>
            <a:xfrm>
              <a:off x="1571763" y="4183811"/>
              <a:ext cx="219364" cy="718577"/>
              <a:chOff x="1571763" y="4183811"/>
              <a:chExt cx="219364" cy="718577"/>
            </a:xfrm>
          </p:grpSpPr>
          <p:sp>
            <p:nvSpPr>
              <p:cNvPr id="51" name="Line 27">
                <a:extLst>
                  <a:ext uri="{FF2B5EF4-FFF2-40B4-BE49-F238E27FC236}">
                    <a16:creationId xmlns:a16="http://schemas.microsoft.com/office/drawing/2014/main" id="{D4B767AB-7A0E-B144-BB19-45B9824034D3}"/>
                  </a:ext>
                </a:extLst>
              </p:cNvPr>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2" name="Freeform 28">
                <a:extLst>
                  <a:ext uri="{FF2B5EF4-FFF2-40B4-BE49-F238E27FC236}">
                    <a16:creationId xmlns:a16="http://schemas.microsoft.com/office/drawing/2014/main" id="{09049DA4-6E95-7542-ADF4-2A13811A8858}"/>
                  </a:ext>
                </a:extLst>
              </p:cNvPr>
              <p:cNvSpPr>
                <a:spLocks/>
              </p:cNvSpPr>
              <p:nvPr/>
            </p:nvSpPr>
            <p:spPr bwMode="auto">
              <a:xfrm flipH="1" flipV="1">
                <a:off x="1571763" y="4183811"/>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9" name="Group 8">
              <a:extLst>
                <a:ext uri="{FF2B5EF4-FFF2-40B4-BE49-F238E27FC236}">
                  <a16:creationId xmlns:a16="http://schemas.microsoft.com/office/drawing/2014/main" id="{3EB67D4D-B883-9445-920E-78E77E735B92}"/>
                </a:ext>
              </a:extLst>
            </p:cNvPr>
            <p:cNvGrpSpPr/>
            <p:nvPr/>
          </p:nvGrpSpPr>
          <p:grpSpPr>
            <a:xfrm>
              <a:off x="1555166" y="3962540"/>
              <a:ext cx="1121352" cy="186298"/>
              <a:chOff x="1555166" y="3962540"/>
              <a:chExt cx="1121352" cy="186298"/>
            </a:xfrm>
          </p:grpSpPr>
          <p:sp>
            <p:nvSpPr>
              <p:cNvPr id="49" name="Line 30">
                <a:extLst>
                  <a:ext uri="{FF2B5EF4-FFF2-40B4-BE49-F238E27FC236}">
                    <a16:creationId xmlns:a16="http://schemas.microsoft.com/office/drawing/2014/main" id="{1A008D40-BCCA-3E48-AF25-8D7637F8C82C}"/>
                  </a:ext>
                </a:extLst>
              </p:cNvPr>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0" name="Freeform 31">
                <a:extLst>
                  <a:ext uri="{FF2B5EF4-FFF2-40B4-BE49-F238E27FC236}">
                    <a16:creationId xmlns:a16="http://schemas.microsoft.com/office/drawing/2014/main" id="{195C459C-AD3E-0D46-821F-B4BB5E2DC976}"/>
                  </a:ext>
                </a:extLst>
              </p:cNvPr>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0" name="Group 9">
              <a:extLst>
                <a:ext uri="{FF2B5EF4-FFF2-40B4-BE49-F238E27FC236}">
                  <a16:creationId xmlns:a16="http://schemas.microsoft.com/office/drawing/2014/main" id="{E170044D-BF9C-5F4C-B8D7-20430B7AD45A}"/>
                </a:ext>
              </a:extLst>
            </p:cNvPr>
            <p:cNvGrpSpPr/>
            <p:nvPr/>
          </p:nvGrpSpPr>
          <p:grpSpPr>
            <a:xfrm>
              <a:off x="1563825" y="4891227"/>
              <a:ext cx="1121352" cy="732585"/>
              <a:chOff x="1563825" y="4891227"/>
              <a:chExt cx="1121352" cy="732585"/>
            </a:xfrm>
          </p:grpSpPr>
          <p:sp>
            <p:nvSpPr>
              <p:cNvPr id="47" name="Line 34">
                <a:extLst>
                  <a:ext uri="{FF2B5EF4-FFF2-40B4-BE49-F238E27FC236}">
                    <a16:creationId xmlns:a16="http://schemas.microsoft.com/office/drawing/2014/main" id="{355F54F4-FE48-5947-AF5B-538997A0E32B}"/>
                  </a:ext>
                </a:extLst>
              </p:cNvPr>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8" name="Freeform 35">
                <a:extLst>
                  <a:ext uri="{FF2B5EF4-FFF2-40B4-BE49-F238E27FC236}">
                    <a16:creationId xmlns:a16="http://schemas.microsoft.com/office/drawing/2014/main" id="{530A1875-7C4E-B747-A55D-CAB8FAB703C9}"/>
                  </a:ext>
                </a:extLst>
              </p:cNvPr>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1" name="Line 46">
              <a:extLst>
                <a:ext uri="{FF2B5EF4-FFF2-40B4-BE49-F238E27FC236}">
                  <a16:creationId xmlns:a16="http://schemas.microsoft.com/office/drawing/2014/main" id="{CC357509-F0B3-1F4F-9F5B-64C7C9BC4A18}"/>
                </a:ext>
              </a:extLst>
            </p:cNvPr>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2" name="Freeform 47">
              <a:extLst>
                <a:ext uri="{FF2B5EF4-FFF2-40B4-BE49-F238E27FC236}">
                  <a16:creationId xmlns:a16="http://schemas.microsoft.com/office/drawing/2014/main" id="{8B2E759A-4C8D-5B41-9B9A-9C69B1A5BC96}"/>
                </a:ext>
              </a:extLst>
            </p:cNvPr>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13" name="Group 12">
              <a:extLst>
                <a:ext uri="{FF2B5EF4-FFF2-40B4-BE49-F238E27FC236}">
                  <a16:creationId xmlns:a16="http://schemas.microsoft.com/office/drawing/2014/main" id="{F7ACCFC6-25A2-9247-986A-F80F6C27793B}"/>
                </a:ext>
              </a:extLst>
            </p:cNvPr>
            <p:cNvGrpSpPr/>
            <p:nvPr/>
          </p:nvGrpSpPr>
          <p:grpSpPr>
            <a:xfrm>
              <a:off x="1566712" y="5458525"/>
              <a:ext cx="1121352" cy="186298"/>
              <a:chOff x="1566712" y="5458525"/>
              <a:chExt cx="1121352" cy="186298"/>
            </a:xfrm>
          </p:grpSpPr>
          <p:sp>
            <p:nvSpPr>
              <p:cNvPr id="45" name="Line 49">
                <a:extLst>
                  <a:ext uri="{FF2B5EF4-FFF2-40B4-BE49-F238E27FC236}">
                    <a16:creationId xmlns:a16="http://schemas.microsoft.com/office/drawing/2014/main" id="{4EDFD9F6-E77D-CE4A-939E-516377EA7581}"/>
                  </a:ext>
                </a:extLst>
              </p:cNvPr>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6" name="Freeform 50">
                <a:extLst>
                  <a:ext uri="{FF2B5EF4-FFF2-40B4-BE49-F238E27FC236}">
                    <a16:creationId xmlns:a16="http://schemas.microsoft.com/office/drawing/2014/main" id="{54CC1D49-0F21-C84D-861B-E751BF32796B}"/>
                  </a:ext>
                </a:extLst>
              </p:cNvPr>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4" name="Group 13">
              <a:extLst>
                <a:ext uri="{FF2B5EF4-FFF2-40B4-BE49-F238E27FC236}">
                  <a16:creationId xmlns:a16="http://schemas.microsoft.com/office/drawing/2014/main" id="{D81EAC15-7DE8-2A49-8FE9-03AC2D02684B}"/>
                </a:ext>
              </a:extLst>
            </p:cNvPr>
            <p:cNvGrpSpPr/>
            <p:nvPr/>
          </p:nvGrpSpPr>
          <p:grpSpPr>
            <a:xfrm>
              <a:off x="1549394" y="5643422"/>
              <a:ext cx="1121352" cy="186298"/>
              <a:chOff x="1549394" y="5643422"/>
              <a:chExt cx="1121352" cy="186298"/>
            </a:xfrm>
          </p:grpSpPr>
          <p:sp>
            <p:nvSpPr>
              <p:cNvPr id="43" name="Line 52">
                <a:extLst>
                  <a:ext uri="{FF2B5EF4-FFF2-40B4-BE49-F238E27FC236}">
                    <a16:creationId xmlns:a16="http://schemas.microsoft.com/office/drawing/2014/main" id="{C2A37E0B-9067-3F4E-A7FC-7EC0EFFF9D54}"/>
                  </a:ext>
                </a:extLst>
              </p:cNvPr>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4" name="Freeform 53">
                <a:extLst>
                  <a:ext uri="{FF2B5EF4-FFF2-40B4-BE49-F238E27FC236}">
                    <a16:creationId xmlns:a16="http://schemas.microsoft.com/office/drawing/2014/main" id="{A4BB7BB3-3A93-504D-BE96-357E560566B0}"/>
                  </a:ext>
                </a:extLst>
              </p:cNvPr>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5" name="Group 14">
              <a:extLst>
                <a:ext uri="{FF2B5EF4-FFF2-40B4-BE49-F238E27FC236}">
                  <a16:creationId xmlns:a16="http://schemas.microsoft.com/office/drawing/2014/main" id="{B791E1F8-50CF-9940-A2E0-52EE141718ED}"/>
                </a:ext>
              </a:extLst>
            </p:cNvPr>
            <p:cNvGrpSpPr/>
            <p:nvPr/>
          </p:nvGrpSpPr>
          <p:grpSpPr>
            <a:xfrm>
              <a:off x="1572485" y="4892628"/>
              <a:ext cx="1121352" cy="186298"/>
              <a:chOff x="1572485" y="4892628"/>
              <a:chExt cx="1121352" cy="186298"/>
            </a:xfrm>
          </p:grpSpPr>
          <p:sp>
            <p:nvSpPr>
              <p:cNvPr id="41" name="Line 55">
                <a:extLst>
                  <a:ext uri="{FF2B5EF4-FFF2-40B4-BE49-F238E27FC236}">
                    <a16:creationId xmlns:a16="http://schemas.microsoft.com/office/drawing/2014/main" id="{3EEAAF8C-6041-2B47-B1A2-614D6188D625}"/>
                  </a:ext>
                </a:extLst>
              </p:cNvPr>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2" name="Freeform 56">
                <a:extLst>
                  <a:ext uri="{FF2B5EF4-FFF2-40B4-BE49-F238E27FC236}">
                    <a16:creationId xmlns:a16="http://schemas.microsoft.com/office/drawing/2014/main" id="{B22F3492-3DFD-BB40-9AF9-FA11020140A1}"/>
                  </a:ext>
                </a:extLst>
              </p:cNvPr>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6" name="Group 15">
              <a:extLst>
                <a:ext uri="{FF2B5EF4-FFF2-40B4-BE49-F238E27FC236}">
                  <a16:creationId xmlns:a16="http://schemas.microsoft.com/office/drawing/2014/main" id="{4723ECBC-0474-A74C-BCBE-F5F2476FCBCB}"/>
                </a:ext>
              </a:extLst>
            </p:cNvPr>
            <p:cNvGrpSpPr/>
            <p:nvPr/>
          </p:nvGrpSpPr>
          <p:grpSpPr>
            <a:xfrm>
              <a:off x="1330030" y="4919242"/>
              <a:ext cx="219364" cy="718577"/>
              <a:chOff x="1330030" y="4919242"/>
              <a:chExt cx="219364" cy="718577"/>
            </a:xfrm>
          </p:grpSpPr>
          <p:sp>
            <p:nvSpPr>
              <p:cNvPr id="39" name="Line 58">
                <a:extLst>
                  <a:ext uri="{FF2B5EF4-FFF2-40B4-BE49-F238E27FC236}">
                    <a16:creationId xmlns:a16="http://schemas.microsoft.com/office/drawing/2014/main" id="{BE7D3215-93D4-A644-B6D4-46F4DEA8D3CA}"/>
                  </a:ext>
                </a:extLst>
              </p:cNvPr>
              <p:cNvSpPr>
                <a:spLocks noChangeAspect="1" noChangeShapeType="1"/>
              </p:cNvSpPr>
              <p:nvPr/>
            </p:nvSpPr>
            <p:spPr bwMode="auto">
              <a:xfrm rot="19744468" flipH="1">
                <a:off x="1419831" y="5404742"/>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0" name="Freeform 59">
                <a:extLst>
                  <a:ext uri="{FF2B5EF4-FFF2-40B4-BE49-F238E27FC236}">
                    <a16:creationId xmlns:a16="http://schemas.microsoft.com/office/drawing/2014/main" id="{A263C461-4AE4-6F45-9E0A-DDC39C256E0A}"/>
                  </a:ext>
                </a:extLst>
              </p:cNvPr>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7" name="Line 61">
              <a:extLst>
                <a:ext uri="{FF2B5EF4-FFF2-40B4-BE49-F238E27FC236}">
                  <a16:creationId xmlns:a16="http://schemas.microsoft.com/office/drawing/2014/main" id="{7053A1F6-BB63-914C-ABF7-81156D65CC7D}"/>
                </a:ext>
              </a:extLst>
            </p:cNvPr>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8" name="Freeform 17">
              <a:extLst>
                <a:ext uri="{FF2B5EF4-FFF2-40B4-BE49-F238E27FC236}">
                  <a16:creationId xmlns:a16="http://schemas.microsoft.com/office/drawing/2014/main" id="{EB64950F-FEE2-D447-89A2-645B8FAFBEF2}"/>
                </a:ext>
              </a:extLst>
            </p:cNvPr>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19" name="Group 18">
              <a:extLst>
                <a:ext uri="{FF2B5EF4-FFF2-40B4-BE49-F238E27FC236}">
                  <a16:creationId xmlns:a16="http://schemas.microsoft.com/office/drawing/2014/main" id="{8BBA3D7C-DF25-554A-943A-97D2ECEE5E81}"/>
                </a:ext>
              </a:extLst>
            </p:cNvPr>
            <p:cNvGrpSpPr/>
            <p:nvPr/>
          </p:nvGrpSpPr>
          <p:grpSpPr>
            <a:xfrm>
              <a:off x="2676519" y="4882823"/>
              <a:ext cx="1102591" cy="760599"/>
              <a:chOff x="2676519" y="4882823"/>
              <a:chExt cx="1102591" cy="760599"/>
            </a:xfrm>
          </p:grpSpPr>
          <p:sp>
            <p:nvSpPr>
              <p:cNvPr id="37" name="Line 64">
                <a:extLst>
                  <a:ext uri="{FF2B5EF4-FFF2-40B4-BE49-F238E27FC236}">
                    <a16:creationId xmlns:a16="http://schemas.microsoft.com/office/drawing/2014/main" id="{F50F895B-AC4D-624B-8889-A5A75C2C0F65}"/>
                  </a:ext>
                </a:extLst>
              </p:cNvPr>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38" name="Freeform 65">
                <a:extLst>
                  <a:ext uri="{FF2B5EF4-FFF2-40B4-BE49-F238E27FC236}">
                    <a16:creationId xmlns:a16="http://schemas.microsoft.com/office/drawing/2014/main" id="{A8C4B743-EFA6-D84B-9901-9389E75AB76E}"/>
                  </a:ext>
                </a:extLst>
              </p:cNvPr>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20" name="Group 19">
              <a:extLst>
                <a:ext uri="{FF2B5EF4-FFF2-40B4-BE49-F238E27FC236}">
                  <a16:creationId xmlns:a16="http://schemas.microsoft.com/office/drawing/2014/main" id="{DC5530A3-68FF-C845-A29E-DEECCDDC1C61}"/>
                </a:ext>
              </a:extLst>
            </p:cNvPr>
            <p:cNvGrpSpPr/>
            <p:nvPr/>
          </p:nvGrpSpPr>
          <p:grpSpPr>
            <a:xfrm>
              <a:off x="2706826" y="4161444"/>
              <a:ext cx="1102591" cy="760599"/>
              <a:chOff x="2706826" y="4161444"/>
              <a:chExt cx="1102591" cy="760599"/>
            </a:xfrm>
          </p:grpSpPr>
          <p:sp>
            <p:nvSpPr>
              <p:cNvPr id="35" name="Line 67">
                <a:extLst>
                  <a:ext uri="{FF2B5EF4-FFF2-40B4-BE49-F238E27FC236}">
                    <a16:creationId xmlns:a16="http://schemas.microsoft.com/office/drawing/2014/main" id="{15868C80-8E64-AC40-91D1-AF6964976CDF}"/>
                  </a:ext>
                </a:extLst>
              </p:cNvPr>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36" name="Freeform 68">
                <a:extLst>
                  <a:ext uri="{FF2B5EF4-FFF2-40B4-BE49-F238E27FC236}">
                    <a16:creationId xmlns:a16="http://schemas.microsoft.com/office/drawing/2014/main" id="{702E94D0-CAB5-CB44-82DF-7FC674C11615}"/>
                  </a:ext>
                </a:extLst>
              </p:cNvPr>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21" name="Rectangle 20">
              <a:extLst>
                <a:ext uri="{FF2B5EF4-FFF2-40B4-BE49-F238E27FC236}">
                  <a16:creationId xmlns:a16="http://schemas.microsoft.com/office/drawing/2014/main" id="{C685E857-067F-3243-ADF9-B85918E7F547}"/>
                </a:ext>
              </a:extLst>
            </p:cNvPr>
            <p:cNvSpPr>
              <a:spLocks noChangeArrowheads="1"/>
            </p:cNvSpPr>
            <p:nvPr/>
          </p:nvSpPr>
          <p:spPr bwMode="auto">
            <a:xfrm>
              <a:off x="2683417" y="5677252"/>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5</a:t>
              </a:r>
            </a:p>
          </p:txBody>
        </p:sp>
        <p:sp>
          <p:nvSpPr>
            <p:cNvPr id="22" name="Rectangle 104">
              <a:extLst>
                <a:ext uri="{FF2B5EF4-FFF2-40B4-BE49-F238E27FC236}">
                  <a16:creationId xmlns:a16="http://schemas.microsoft.com/office/drawing/2014/main" id="{86739330-962F-DB41-9226-73C8F6959E7F}"/>
                </a:ext>
              </a:extLst>
            </p:cNvPr>
            <p:cNvSpPr>
              <a:spLocks noChangeArrowheads="1"/>
            </p:cNvSpPr>
            <p:nvPr/>
          </p:nvSpPr>
          <p:spPr bwMode="auto">
            <a:xfrm>
              <a:off x="1223785" y="4692170"/>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3</a:t>
              </a:r>
            </a:p>
          </p:txBody>
        </p:sp>
        <p:sp>
          <p:nvSpPr>
            <p:cNvPr id="23" name="Rectangle 105">
              <a:extLst>
                <a:ext uri="{FF2B5EF4-FFF2-40B4-BE49-F238E27FC236}">
                  <a16:creationId xmlns:a16="http://schemas.microsoft.com/office/drawing/2014/main" id="{EB14E082-10EE-E44F-B238-0A1280FC9AE9}"/>
                </a:ext>
              </a:extLst>
            </p:cNvPr>
            <p:cNvSpPr>
              <a:spLocks noChangeArrowheads="1"/>
            </p:cNvSpPr>
            <p:nvPr/>
          </p:nvSpPr>
          <p:spPr bwMode="auto">
            <a:xfrm>
              <a:off x="1269289" y="5561284"/>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2</a:t>
              </a:r>
            </a:p>
          </p:txBody>
        </p:sp>
        <p:sp>
          <p:nvSpPr>
            <p:cNvPr id="24" name="Rectangle 23">
              <a:extLst>
                <a:ext uri="{FF2B5EF4-FFF2-40B4-BE49-F238E27FC236}">
                  <a16:creationId xmlns:a16="http://schemas.microsoft.com/office/drawing/2014/main" id="{94315028-6CC3-A748-8F6D-568FE43C001B}"/>
                </a:ext>
              </a:extLst>
            </p:cNvPr>
            <p:cNvSpPr>
              <a:spLocks noChangeArrowheads="1"/>
            </p:cNvSpPr>
            <p:nvPr/>
          </p:nvSpPr>
          <p:spPr bwMode="auto">
            <a:xfrm>
              <a:off x="2671447" y="3766524"/>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1</a:t>
              </a:r>
            </a:p>
          </p:txBody>
        </p:sp>
        <p:sp>
          <p:nvSpPr>
            <p:cNvPr id="25" name="Oval 24">
              <a:extLst>
                <a:ext uri="{FF2B5EF4-FFF2-40B4-BE49-F238E27FC236}">
                  <a16:creationId xmlns:a16="http://schemas.microsoft.com/office/drawing/2014/main" id="{683AFEAA-83EE-6A4B-A599-0FC49BDC4EDD}"/>
                </a:ext>
              </a:extLst>
            </p:cNvPr>
            <p:cNvSpPr>
              <a:spLocks noChangeArrowheads="1"/>
            </p:cNvSpPr>
            <p:nvPr/>
          </p:nvSpPr>
          <p:spPr bwMode="auto">
            <a:xfrm>
              <a:off x="1485894" y="4068996"/>
              <a:ext cx="164592" cy="168088"/>
            </a:xfrm>
            <a:prstGeom prst="ellipse">
              <a:avLst/>
            </a:prstGeom>
            <a:solidFill>
              <a:schemeClr val="tx1"/>
            </a:solidFill>
            <a:ln w="12700">
              <a:solidFill>
                <a:schemeClr val="tx1"/>
              </a:solidFill>
              <a:round/>
              <a:headEnd/>
              <a:tailEnd/>
            </a:ln>
            <a:effectLst/>
          </p:spPr>
          <p:txBody>
            <a:bodyPr wrap="none" anchor="ctr"/>
            <a:lstStyle/>
            <a:p>
              <a:pPr eaLnBrk="1" hangingPunct="1">
                <a:spcBef>
                  <a:spcPct val="45000"/>
                </a:spcBef>
                <a:defRPr/>
              </a:pPr>
              <a:endParaRPr lang="en-US" sz="2400" b="1">
                <a:solidFill>
                  <a:srgbClr val="C00000"/>
                </a:solidFill>
                <a:latin typeface="Verdana" charset="0"/>
              </a:endParaRPr>
            </a:p>
          </p:txBody>
        </p:sp>
        <p:sp>
          <p:nvSpPr>
            <p:cNvPr id="26" name="Oval 25">
              <a:extLst>
                <a:ext uri="{FF2B5EF4-FFF2-40B4-BE49-F238E27FC236}">
                  <a16:creationId xmlns:a16="http://schemas.microsoft.com/office/drawing/2014/main" id="{690906FF-1CF2-C642-BD46-104A54243C08}"/>
                </a:ext>
              </a:extLst>
            </p:cNvPr>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7" name="Oval 26">
              <a:extLst>
                <a:ext uri="{FF2B5EF4-FFF2-40B4-BE49-F238E27FC236}">
                  <a16:creationId xmlns:a16="http://schemas.microsoft.com/office/drawing/2014/main" id="{AD01A643-1AF6-CF46-BFC7-A885B47C75E4}"/>
                </a:ext>
              </a:extLst>
            </p:cNvPr>
            <p:cNvSpPr>
              <a:spLocks noChangeArrowheads="1"/>
            </p:cNvSpPr>
            <p:nvPr/>
          </p:nvSpPr>
          <p:spPr bwMode="auto">
            <a:xfrm>
              <a:off x="2594257" y="4068996"/>
              <a:ext cx="164592" cy="168088"/>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8" name="Oval 27">
              <a:extLst>
                <a:ext uri="{FF2B5EF4-FFF2-40B4-BE49-F238E27FC236}">
                  <a16:creationId xmlns:a16="http://schemas.microsoft.com/office/drawing/2014/main" id="{5FF5CEC4-AA95-CD43-9A9C-5D5C7DDEB6A4}"/>
                </a:ext>
              </a:extLst>
            </p:cNvPr>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9" name="Oval 28">
              <a:extLst>
                <a:ext uri="{FF2B5EF4-FFF2-40B4-BE49-F238E27FC236}">
                  <a16:creationId xmlns:a16="http://schemas.microsoft.com/office/drawing/2014/main" id="{A72D4BD2-4256-C349-A5CE-699425DB97AC}"/>
                </a:ext>
              </a:extLst>
            </p:cNvPr>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30" name="Oval 71">
              <a:extLst>
                <a:ext uri="{FF2B5EF4-FFF2-40B4-BE49-F238E27FC236}">
                  <a16:creationId xmlns:a16="http://schemas.microsoft.com/office/drawing/2014/main" id="{08ED20DA-1215-5A4D-BCB9-4F471A0F24B9}"/>
                </a:ext>
              </a:extLst>
            </p:cNvPr>
            <p:cNvSpPr>
              <a:spLocks noChangeArrowheads="1"/>
            </p:cNvSpPr>
            <p:nvPr/>
          </p:nvSpPr>
          <p:spPr bwMode="auto">
            <a:xfrm>
              <a:off x="1485894" y="4808584"/>
              <a:ext cx="164592" cy="168088"/>
            </a:xfrm>
            <a:prstGeom prst="ellipse">
              <a:avLst/>
            </a:prstGeom>
            <a:solidFill>
              <a:schemeClr val="tx1"/>
            </a:solidFill>
            <a:ln>
              <a:solidFill>
                <a:srgbClr val="0000FF"/>
              </a:solidFill>
            </a:ln>
            <a:effectLst/>
          </p:spPr>
          <p:txBody>
            <a:bodyPr wrap="none" anchor="ctr"/>
            <a:lstStyle/>
            <a:p>
              <a:pPr>
                <a:defRPr/>
              </a:pPr>
              <a:endParaRPr lang="en-US" sz="1800" b="1">
                <a:solidFill>
                  <a:srgbClr val="C00000"/>
                </a:solidFill>
              </a:endParaRPr>
            </a:p>
          </p:txBody>
        </p:sp>
        <p:sp>
          <p:nvSpPr>
            <p:cNvPr id="31" name="Oval 72">
              <a:extLst>
                <a:ext uri="{FF2B5EF4-FFF2-40B4-BE49-F238E27FC236}">
                  <a16:creationId xmlns:a16="http://schemas.microsoft.com/office/drawing/2014/main" id="{6307084D-A193-1244-AF4D-0FFCDF5D882F}"/>
                </a:ext>
              </a:extLst>
            </p:cNvPr>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a:defRPr/>
              </a:pPr>
              <a:endParaRPr lang="en-US" sz="1800" b="1">
                <a:solidFill>
                  <a:srgbClr val="C00000"/>
                </a:solidFill>
              </a:endParaRPr>
            </a:p>
          </p:txBody>
        </p:sp>
        <p:sp>
          <p:nvSpPr>
            <p:cNvPr id="32" name="Rectangle 31">
              <a:extLst>
                <a:ext uri="{FF2B5EF4-FFF2-40B4-BE49-F238E27FC236}">
                  <a16:creationId xmlns:a16="http://schemas.microsoft.com/office/drawing/2014/main" id="{3F865B7B-65D7-7B4C-BE61-E2C6004F8AAF}"/>
                </a:ext>
              </a:extLst>
            </p:cNvPr>
            <p:cNvSpPr>
              <a:spLocks noChangeArrowheads="1"/>
            </p:cNvSpPr>
            <p:nvPr/>
          </p:nvSpPr>
          <p:spPr bwMode="auto">
            <a:xfrm>
              <a:off x="1327213" y="3845792"/>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0</a:t>
              </a:r>
            </a:p>
          </p:txBody>
        </p:sp>
        <p:sp>
          <p:nvSpPr>
            <p:cNvPr id="33" name="Rectangle 32">
              <a:extLst>
                <a:ext uri="{FF2B5EF4-FFF2-40B4-BE49-F238E27FC236}">
                  <a16:creationId xmlns:a16="http://schemas.microsoft.com/office/drawing/2014/main" id="{84D3F716-7E7D-364B-BB02-0F94BBCFFB85}"/>
                </a:ext>
              </a:extLst>
            </p:cNvPr>
            <p:cNvSpPr>
              <a:spLocks noChangeArrowheads="1"/>
            </p:cNvSpPr>
            <p:nvPr/>
          </p:nvSpPr>
          <p:spPr bwMode="auto">
            <a:xfrm>
              <a:off x="3781321" y="4654363"/>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4</a:t>
              </a:r>
            </a:p>
          </p:txBody>
        </p:sp>
        <p:sp>
          <p:nvSpPr>
            <p:cNvPr id="34" name="Rectangle 33">
              <a:extLst>
                <a:ext uri="{FF2B5EF4-FFF2-40B4-BE49-F238E27FC236}">
                  <a16:creationId xmlns:a16="http://schemas.microsoft.com/office/drawing/2014/main" id="{34E7C77D-E53B-B74D-9E16-F99E618DC891}"/>
                </a:ext>
              </a:extLst>
            </p:cNvPr>
            <p:cNvSpPr>
              <a:spLocks noChangeArrowheads="1"/>
            </p:cNvSpPr>
            <p:nvPr/>
          </p:nvSpPr>
          <p:spPr bwMode="auto">
            <a:xfrm>
              <a:off x="2457576" y="4531163"/>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6</a:t>
              </a:r>
            </a:p>
          </p:txBody>
        </p:sp>
      </p:grpSp>
    </p:spTree>
    <p:extLst>
      <p:ext uri="{BB962C8B-B14F-4D97-AF65-F5344CB8AC3E}">
        <p14:creationId xmlns:p14="http://schemas.microsoft.com/office/powerpoint/2010/main" val="76820950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descr="Diagram&#10;&#10;Description automatically generated">
            <a:extLst>
              <a:ext uri="{FF2B5EF4-FFF2-40B4-BE49-F238E27FC236}">
                <a16:creationId xmlns:a16="http://schemas.microsoft.com/office/drawing/2014/main" id="{652E28DF-231A-9844-A5FF-B6F1210D2D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48156"/>
            <a:ext cx="9144000" cy="5029200"/>
          </a:xfrm>
          <a:prstGeom prst="rect">
            <a:avLst/>
          </a:prstGeom>
        </p:spPr>
      </p:pic>
      <p:sp>
        <p:nvSpPr>
          <p:cNvPr id="2" name="Title 1">
            <a:extLst>
              <a:ext uri="{FF2B5EF4-FFF2-40B4-BE49-F238E27FC236}">
                <a16:creationId xmlns:a16="http://schemas.microsoft.com/office/drawing/2014/main" id="{58081E8E-DF3C-504F-8123-3D58E9C6B0ED}"/>
              </a:ext>
            </a:extLst>
          </p:cNvPr>
          <p:cNvSpPr>
            <a:spLocks noGrp="1"/>
          </p:cNvSpPr>
          <p:nvPr>
            <p:ph type="title"/>
          </p:nvPr>
        </p:nvSpPr>
        <p:spPr/>
        <p:txBody>
          <a:bodyPr/>
          <a:lstStyle/>
          <a:p>
            <a:r>
              <a:rPr lang="en-US" dirty="0"/>
              <a:t>Exercise 3: Adjacency matrix</a:t>
            </a:r>
          </a:p>
        </p:txBody>
      </p:sp>
      <p:sp>
        <p:nvSpPr>
          <p:cNvPr id="4" name="Slide Number Placeholder 3">
            <a:extLst>
              <a:ext uri="{FF2B5EF4-FFF2-40B4-BE49-F238E27FC236}">
                <a16:creationId xmlns:a16="http://schemas.microsoft.com/office/drawing/2014/main" id="{AEDE09F1-FEA6-CA4A-A8C0-6E0A8002FAB7}"/>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36</a:t>
            </a:fld>
            <a:endParaRPr lang="en-US" dirty="0">
              <a:solidFill>
                <a:srgbClr val="000000"/>
              </a:solidFill>
              <a:ea typeface="ＭＳ Ｐゴシック" pitchFamily="34" charset="-128"/>
            </a:endParaRPr>
          </a:p>
        </p:txBody>
      </p:sp>
      <p:grpSp>
        <p:nvGrpSpPr>
          <p:cNvPr id="61" name="Group 60">
            <a:extLst>
              <a:ext uri="{FF2B5EF4-FFF2-40B4-BE49-F238E27FC236}">
                <a16:creationId xmlns:a16="http://schemas.microsoft.com/office/drawing/2014/main" id="{99625228-B532-E045-A2A4-34FE7BD33505}"/>
              </a:ext>
            </a:extLst>
          </p:cNvPr>
          <p:cNvGrpSpPr/>
          <p:nvPr/>
        </p:nvGrpSpPr>
        <p:grpSpPr>
          <a:xfrm>
            <a:off x="4888333" y="867497"/>
            <a:ext cx="3873914" cy="3047149"/>
            <a:chOff x="4888333" y="867497"/>
            <a:chExt cx="3873914" cy="3047149"/>
          </a:xfrm>
        </p:grpSpPr>
        <p:sp>
          <p:nvSpPr>
            <p:cNvPr id="60" name="Rectangle 59">
              <a:extLst>
                <a:ext uri="{FF2B5EF4-FFF2-40B4-BE49-F238E27FC236}">
                  <a16:creationId xmlns:a16="http://schemas.microsoft.com/office/drawing/2014/main" id="{9241BD13-ECC8-F544-B179-81245B40A437}"/>
                </a:ext>
              </a:extLst>
            </p:cNvPr>
            <p:cNvSpPr/>
            <p:nvPr/>
          </p:nvSpPr>
          <p:spPr bwMode="auto">
            <a:xfrm>
              <a:off x="4888333" y="867497"/>
              <a:ext cx="3873914" cy="3023106"/>
            </a:xfrm>
            <a:prstGeom prst="rect">
              <a:avLst/>
            </a:prstGeom>
            <a:solidFill>
              <a:schemeClr val="bg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grpSp>
          <p:nvGrpSpPr>
            <p:cNvPr id="6" name="Group 5">
              <a:extLst>
                <a:ext uri="{FF2B5EF4-FFF2-40B4-BE49-F238E27FC236}">
                  <a16:creationId xmlns:a16="http://schemas.microsoft.com/office/drawing/2014/main" id="{7EF3A656-875C-7549-B021-2DC72E7E12EF}"/>
                </a:ext>
              </a:extLst>
            </p:cNvPr>
            <p:cNvGrpSpPr/>
            <p:nvPr/>
          </p:nvGrpSpPr>
          <p:grpSpPr>
            <a:xfrm>
              <a:off x="4989715" y="986156"/>
              <a:ext cx="3738360" cy="2928490"/>
              <a:chOff x="1223785" y="3766524"/>
              <a:chExt cx="2791124" cy="2186461"/>
            </a:xfrm>
          </p:grpSpPr>
          <p:grpSp>
            <p:nvGrpSpPr>
              <p:cNvPr id="7" name="Group 6">
                <a:extLst>
                  <a:ext uri="{FF2B5EF4-FFF2-40B4-BE49-F238E27FC236}">
                    <a16:creationId xmlns:a16="http://schemas.microsoft.com/office/drawing/2014/main" id="{16A93E0A-DE3B-5D4B-96FD-ABDCA96BFD2D}"/>
                  </a:ext>
                </a:extLst>
              </p:cNvPr>
              <p:cNvGrpSpPr/>
              <p:nvPr/>
            </p:nvGrpSpPr>
            <p:grpSpPr>
              <a:xfrm>
                <a:off x="1335803" y="4157242"/>
                <a:ext cx="219364" cy="718577"/>
                <a:chOff x="1335803" y="4157242"/>
                <a:chExt cx="219364" cy="718577"/>
              </a:xfrm>
            </p:grpSpPr>
            <p:sp>
              <p:nvSpPr>
                <p:cNvPr id="53" name="Line 24">
                  <a:extLst>
                    <a:ext uri="{FF2B5EF4-FFF2-40B4-BE49-F238E27FC236}">
                      <a16:creationId xmlns:a16="http://schemas.microsoft.com/office/drawing/2014/main" id="{9AF92DCA-8974-204B-8B28-D26BD08BAD31}"/>
                    </a:ext>
                  </a:extLst>
                </p:cNvPr>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4" name="Freeform 25">
                  <a:extLst>
                    <a:ext uri="{FF2B5EF4-FFF2-40B4-BE49-F238E27FC236}">
                      <a16:creationId xmlns:a16="http://schemas.microsoft.com/office/drawing/2014/main" id="{79384101-D9FB-8543-A59B-008A9232B58B}"/>
                    </a:ext>
                  </a:extLst>
                </p:cNvPr>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8" name="Group 7">
                <a:extLst>
                  <a:ext uri="{FF2B5EF4-FFF2-40B4-BE49-F238E27FC236}">
                    <a16:creationId xmlns:a16="http://schemas.microsoft.com/office/drawing/2014/main" id="{0AC0ED82-CB07-E44B-9DA8-F89E9D93DCA4}"/>
                  </a:ext>
                </a:extLst>
              </p:cNvPr>
              <p:cNvGrpSpPr/>
              <p:nvPr/>
            </p:nvGrpSpPr>
            <p:grpSpPr>
              <a:xfrm>
                <a:off x="1571763" y="4183811"/>
                <a:ext cx="219364" cy="718577"/>
                <a:chOff x="1571763" y="4183811"/>
                <a:chExt cx="219364" cy="718577"/>
              </a:xfrm>
            </p:grpSpPr>
            <p:sp>
              <p:nvSpPr>
                <p:cNvPr id="51" name="Line 27">
                  <a:extLst>
                    <a:ext uri="{FF2B5EF4-FFF2-40B4-BE49-F238E27FC236}">
                      <a16:creationId xmlns:a16="http://schemas.microsoft.com/office/drawing/2014/main" id="{D4B767AB-7A0E-B144-BB19-45B9824034D3}"/>
                    </a:ext>
                  </a:extLst>
                </p:cNvPr>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2" name="Freeform 28">
                  <a:extLst>
                    <a:ext uri="{FF2B5EF4-FFF2-40B4-BE49-F238E27FC236}">
                      <a16:creationId xmlns:a16="http://schemas.microsoft.com/office/drawing/2014/main" id="{09049DA4-6E95-7542-ADF4-2A13811A8858}"/>
                    </a:ext>
                  </a:extLst>
                </p:cNvPr>
                <p:cNvSpPr>
                  <a:spLocks/>
                </p:cNvSpPr>
                <p:nvPr/>
              </p:nvSpPr>
              <p:spPr bwMode="auto">
                <a:xfrm flipH="1" flipV="1">
                  <a:off x="1571763" y="4183811"/>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9" name="Group 8">
                <a:extLst>
                  <a:ext uri="{FF2B5EF4-FFF2-40B4-BE49-F238E27FC236}">
                    <a16:creationId xmlns:a16="http://schemas.microsoft.com/office/drawing/2014/main" id="{3EB67D4D-B883-9445-920E-78E77E735B92}"/>
                  </a:ext>
                </a:extLst>
              </p:cNvPr>
              <p:cNvGrpSpPr/>
              <p:nvPr/>
            </p:nvGrpSpPr>
            <p:grpSpPr>
              <a:xfrm>
                <a:off x="1555166" y="3962540"/>
                <a:ext cx="1121352" cy="186298"/>
                <a:chOff x="1555166" y="3962540"/>
                <a:chExt cx="1121352" cy="186298"/>
              </a:xfrm>
            </p:grpSpPr>
            <p:sp>
              <p:nvSpPr>
                <p:cNvPr id="49" name="Line 30">
                  <a:extLst>
                    <a:ext uri="{FF2B5EF4-FFF2-40B4-BE49-F238E27FC236}">
                      <a16:creationId xmlns:a16="http://schemas.microsoft.com/office/drawing/2014/main" id="{1A008D40-BCCA-3E48-AF25-8D7637F8C82C}"/>
                    </a:ext>
                  </a:extLst>
                </p:cNvPr>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0" name="Freeform 31">
                  <a:extLst>
                    <a:ext uri="{FF2B5EF4-FFF2-40B4-BE49-F238E27FC236}">
                      <a16:creationId xmlns:a16="http://schemas.microsoft.com/office/drawing/2014/main" id="{195C459C-AD3E-0D46-821F-B4BB5E2DC976}"/>
                    </a:ext>
                  </a:extLst>
                </p:cNvPr>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0" name="Group 9">
                <a:extLst>
                  <a:ext uri="{FF2B5EF4-FFF2-40B4-BE49-F238E27FC236}">
                    <a16:creationId xmlns:a16="http://schemas.microsoft.com/office/drawing/2014/main" id="{E170044D-BF9C-5F4C-B8D7-20430B7AD45A}"/>
                  </a:ext>
                </a:extLst>
              </p:cNvPr>
              <p:cNvGrpSpPr/>
              <p:nvPr/>
            </p:nvGrpSpPr>
            <p:grpSpPr>
              <a:xfrm>
                <a:off x="1563825" y="4891227"/>
                <a:ext cx="1121352" cy="732585"/>
                <a:chOff x="1563825" y="4891227"/>
                <a:chExt cx="1121352" cy="732585"/>
              </a:xfrm>
            </p:grpSpPr>
            <p:sp>
              <p:nvSpPr>
                <p:cNvPr id="47" name="Line 34">
                  <a:extLst>
                    <a:ext uri="{FF2B5EF4-FFF2-40B4-BE49-F238E27FC236}">
                      <a16:creationId xmlns:a16="http://schemas.microsoft.com/office/drawing/2014/main" id="{355F54F4-FE48-5947-AF5B-538997A0E32B}"/>
                    </a:ext>
                  </a:extLst>
                </p:cNvPr>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8" name="Freeform 35">
                  <a:extLst>
                    <a:ext uri="{FF2B5EF4-FFF2-40B4-BE49-F238E27FC236}">
                      <a16:creationId xmlns:a16="http://schemas.microsoft.com/office/drawing/2014/main" id="{530A1875-7C4E-B747-A55D-CAB8FAB703C9}"/>
                    </a:ext>
                  </a:extLst>
                </p:cNvPr>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1" name="Line 46">
                <a:extLst>
                  <a:ext uri="{FF2B5EF4-FFF2-40B4-BE49-F238E27FC236}">
                    <a16:creationId xmlns:a16="http://schemas.microsoft.com/office/drawing/2014/main" id="{CC357509-F0B3-1F4F-9F5B-64C7C9BC4A18}"/>
                  </a:ext>
                </a:extLst>
              </p:cNvPr>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2" name="Freeform 47">
                <a:extLst>
                  <a:ext uri="{FF2B5EF4-FFF2-40B4-BE49-F238E27FC236}">
                    <a16:creationId xmlns:a16="http://schemas.microsoft.com/office/drawing/2014/main" id="{8B2E759A-4C8D-5B41-9B9A-9C69B1A5BC96}"/>
                  </a:ext>
                </a:extLst>
              </p:cNvPr>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13" name="Group 12">
                <a:extLst>
                  <a:ext uri="{FF2B5EF4-FFF2-40B4-BE49-F238E27FC236}">
                    <a16:creationId xmlns:a16="http://schemas.microsoft.com/office/drawing/2014/main" id="{F7ACCFC6-25A2-9247-986A-F80F6C27793B}"/>
                  </a:ext>
                </a:extLst>
              </p:cNvPr>
              <p:cNvGrpSpPr/>
              <p:nvPr/>
            </p:nvGrpSpPr>
            <p:grpSpPr>
              <a:xfrm>
                <a:off x="1566712" y="5458525"/>
                <a:ext cx="1121352" cy="186298"/>
                <a:chOff x="1566712" y="5458525"/>
                <a:chExt cx="1121352" cy="186298"/>
              </a:xfrm>
            </p:grpSpPr>
            <p:sp>
              <p:nvSpPr>
                <p:cNvPr id="45" name="Line 49">
                  <a:extLst>
                    <a:ext uri="{FF2B5EF4-FFF2-40B4-BE49-F238E27FC236}">
                      <a16:creationId xmlns:a16="http://schemas.microsoft.com/office/drawing/2014/main" id="{4EDFD9F6-E77D-CE4A-939E-516377EA7581}"/>
                    </a:ext>
                  </a:extLst>
                </p:cNvPr>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6" name="Freeform 50">
                  <a:extLst>
                    <a:ext uri="{FF2B5EF4-FFF2-40B4-BE49-F238E27FC236}">
                      <a16:creationId xmlns:a16="http://schemas.microsoft.com/office/drawing/2014/main" id="{54CC1D49-0F21-C84D-861B-E751BF32796B}"/>
                    </a:ext>
                  </a:extLst>
                </p:cNvPr>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4" name="Group 13">
                <a:extLst>
                  <a:ext uri="{FF2B5EF4-FFF2-40B4-BE49-F238E27FC236}">
                    <a16:creationId xmlns:a16="http://schemas.microsoft.com/office/drawing/2014/main" id="{D81EAC15-7DE8-2A49-8FE9-03AC2D02684B}"/>
                  </a:ext>
                </a:extLst>
              </p:cNvPr>
              <p:cNvGrpSpPr/>
              <p:nvPr/>
            </p:nvGrpSpPr>
            <p:grpSpPr>
              <a:xfrm>
                <a:off x="1549394" y="5643422"/>
                <a:ext cx="1121352" cy="186298"/>
                <a:chOff x="1549394" y="5643422"/>
                <a:chExt cx="1121352" cy="186298"/>
              </a:xfrm>
            </p:grpSpPr>
            <p:sp>
              <p:nvSpPr>
                <p:cNvPr id="43" name="Line 52">
                  <a:extLst>
                    <a:ext uri="{FF2B5EF4-FFF2-40B4-BE49-F238E27FC236}">
                      <a16:creationId xmlns:a16="http://schemas.microsoft.com/office/drawing/2014/main" id="{C2A37E0B-9067-3F4E-A7FC-7EC0EFFF9D54}"/>
                    </a:ext>
                  </a:extLst>
                </p:cNvPr>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4" name="Freeform 53">
                  <a:extLst>
                    <a:ext uri="{FF2B5EF4-FFF2-40B4-BE49-F238E27FC236}">
                      <a16:creationId xmlns:a16="http://schemas.microsoft.com/office/drawing/2014/main" id="{A4BB7BB3-3A93-504D-BE96-357E560566B0}"/>
                    </a:ext>
                  </a:extLst>
                </p:cNvPr>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5" name="Group 14">
                <a:extLst>
                  <a:ext uri="{FF2B5EF4-FFF2-40B4-BE49-F238E27FC236}">
                    <a16:creationId xmlns:a16="http://schemas.microsoft.com/office/drawing/2014/main" id="{B791E1F8-50CF-9940-A2E0-52EE141718ED}"/>
                  </a:ext>
                </a:extLst>
              </p:cNvPr>
              <p:cNvGrpSpPr/>
              <p:nvPr/>
            </p:nvGrpSpPr>
            <p:grpSpPr>
              <a:xfrm>
                <a:off x="1572485" y="4892628"/>
                <a:ext cx="1121352" cy="186298"/>
                <a:chOff x="1572485" y="4892628"/>
                <a:chExt cx="1121352" cy="186298"/>
              </a:xfrm>
            </p:grpSpPr>
            <p:sp>
              <p:nvSpPr>
                <p:cNvPr id="41" name="Line 55">
                  <a:extLst>
                    <a:ext uri="{FF2B5EF4-FFF2-40B4-BE49-F238E27FC236}">
                      <a16:creationId xmlns:a16="http://schemas.microsoft.com/office/drawing/2014/main" id="{3EEAAF8C-6041-2B47-B1A2-614D6188D625}"/>
                    </a:ext>
                  </a:extLst>
                </p:cNvPr>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2" name="Freeform 56">
                  <a:extLst>
                    <a:ext uri="{FF2B5EF4-FFF2-40B4-BE49-F238E27FC236}">
                      <a16:creationId xmlns:a16="http://schemas.microsoft.com/office/drawing/2014/main" id="{B22F3492-3DFD-BB40-9AF9-FA11020140A1}"/>
                    </a:ext>
                  </a:extLst>
                </p:cNvPr>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6" name="Group 15">
                <a:extLst>
                  <a:ext uri="{FF2B5EF4-FFF2-40B4-BE49-F238E27FC236}">
                    <a16:creationId xmlns:a16="http://schemas.microsoft.com/office/drawing/2014/main" id="{4723ECBC-0474-A74C-BCBE-F5F2476FCBCB}"/>
                  </a:ext>
                </a:extLst>
              </p:cNvPr>
              <p:cNvGrpSpPr/>
              <p:nvPr/>
            </p:nvGrpSpPr>
            <p:grpSpPr>
              <a:xfrm>
                <a:off x="1330030" y="4919242"/>
                <a:ext cx="219364" cy="718577"/>
                <a:chOff x="1330030" y="4919242"/>
                <a:chExt cx="219364" cy="718577"/>
              </a:xfrm>
            </p:grpSpPr>
            <p:sp>
              <p:nvSpPr>
                <p:cNvPr id="39" name="Line 58">
                  <a:extLst>
                    <a:ext uri="{FF2B5EF4-FFF2-40B4-BE49-F238E27FC236}">
                      <a16:creationId xmlns:a16="http://schemas.microsoft.com/office/drawing/2014/main" id="{BE7D3215-93D4-A644-B6D4-46F4DEA8D3CA}"/>
                    </a:ext>
                  </a:extLst>
                </p:cNvPr>
                <p:cNvSpPr>
                  <a:spLocks noChangeAspect="1" noChangeShapeType="1"/>
                </p:cNvSpPr>
                <p:nvPr/>
              </p:nvSpPr>
              <p:spPr bwMode="auto">
                <a:xfrm rot="19744468" flipH="1">
                  <a:off x="1419831" y="5404742"/>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0" name="Freeform 59">
                  <a:extLst>
                    <a:ext uri="{FF2B5EF4-FFF2-40B4-BE49-F238E27FC236}">
                      <a16:creationId xmlns:a16="http://schemas.microsoft.com/office/drawing/2014/main" id="{A263C461-4AE4-6F45-9E0A-DDC39C256E0A}"/>
                    </a:ext>
                  </a:extLst>
                </p:cNvPr>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7" name="Line 61">
                <a:extLst>
                  <a:ext uri="{FF2B5EF4-FFF2-40B4-BE49-F238E27FC236}">
                    <a16:creationId xmlns:a16="http://schemas.microsoft.com/office/drawing/2014/main" id="{7053A1F6-BB63-914C-ABF7-81156D65CC7D}"/>
                  </a:ext>
                </a:extLst>
              </p:cNvPr>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8" name="Freeform 17">
                <a:extLst>
                  <a:ext uri="{FF2B5EF4-FFF2-40B4-BE49-F238E27FC236}">
                    <a16:creationId xmlns:a16="http://schemas.microsoft.com/office/drawing/2014/main" id="{EB64950F-FEE2-D447-89A2-645B8FAFBEF2}"/>
                  </a:ext>
                </a:extLst>
              </p:cNvPr>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19" name="Group 18">
                <a:extLst>
                  <a:ext uri="{FF2B5EF4-FFF2-40B4-BE49-F238E27FC236}">
                    <a16:creationId xmlns:a16="http://schemas.microsoft.com/office/drawing/2014/main" id="{8BBA3D7C-DF25-554A-943A-97D2ECEE5E81}"/>
                  </a:ext>
                </a:extLst>
              </p:cNvPr>
              <p:cNvGrpSpPr/>
              <p:nvPr/>
            </p:nvGrpSpPr>
            <p:grpSpPr>
              <a:xfrm>
                <a:off x="2676519" y="4882823"/>
                <a:ext cx="1102591" cy="760599"/>
                <a:chOff x="2676519" y="4882823"/>
                <a:chExt cx="1102591" cy="760599"/>
              </a:xfrm>
            </p:grpSpPr>
            <p:sp>
              <p:nvSpPr>
                <p:cNvPr id="37" name="Line 64">
                  <a:extLst>
                    <a:ext uri="{FF2B5EF4-FFF2-40B4-BE49-F238E27FC236}">
                      <a16:creationId xmlns:a16="http://schemas.microsoft.com/office/drawing/2014/main" id="{F50F895B-AC4D-624B-8889-A5A75C2C0F65}"/>
                    </a:ext>
                  </a:extLst>
                </p:cNvPr>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38" name="Freeform 65">
                  <a:extLst>
                    <a:ext uri="{FF2B5EF4-FFF2-40B4-BE49-F238E27FC236}">
                      <a16:creationId xmlns:a16="http://schemas.microsoft.com/office/drawing/2014/main" id="{A8C4B743-EFA6-D84B-9901-9389E75AB76E}"/>
                    </a:ext>
                  </a:extLst>
                </p:cNvPr>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20" name="Group 19">
                <a:extLst>
                  <a:ext uri="{FF2B5EF4-FFF2-40B4-BE49-F238E27FC236}">
                    <a16:creationId xmlns:a16="http://schemas.microsoft.com/office/drawing/2014/main" id="{DC5530A3-68FF-C845-A29E-DEECCDDC1C61}"/>
                  </a:ext>
                </a:extLst>
              </p:cNvPr>
              <p:cNvGrpSpPr/>
              <p:nvPr/>
            </p:nvGrpSpPr>
            <p:grpSpPr>
              <a:xfrm>
                <a:off x="2706826" y="4161444"/>
                <a:ext cx="1102591" cy="760599"/>
                <a:chOff x="2706826" y="4161444"/>
                <a:chExt cx="1102591" cy="760599"/>
              </a:xfrm>
            </p:grpSpPr>
            <p:sp>
              <p:nvSpPr>
                <p:cNvPr id="35" name="Line 67">
                  <a:extLst>
                    <a:ext uri="{FF2B5EF4-FFF2-40B4-BE49-F238E27FC236}">
                      <a16:creationId xmlns:a16="http://schemas.microsoft.com/office/drawing/2014/main" id="{15868C80-8E64-AC40-91D1-AF6964976CDF}"/>
                    </a:ext>
                  </a:extLst>
                </p:cNvPr>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36" name="Freeform 68">
                  <a:extLst>
                    <a:ext uri="{FF2B5EF4-FFF2-40B4-BE49-F238E27FC236}">
                      <a16:creationId xmlns:a16="http://schemas.microsoft.com/office/drawing/2014/main" id="{702E94D0-CAB5-CB44-82DF-7FC674C11615}"/>
                    </a:ext>
                  </a:extLst>
                </p:cNvPr>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21" name="Rectangle 20">
                <a:extLst>
                  <a:ext uri="{FF2B5EF4-FFF2-40B4-BE49-F238E27FC236}">
                    <a16:creationId xmlns:a16="http://schemas.microsoft.com/office/drawing/2014/main" id="{C685E857-067F-3243-ADF9-B85918E7F547}"/>
                  </a:ext>
                </a:extLst>
              </p:cNvPr>
              <p:cNvSpPr>
                <a:spLocks noChangeArrowheads="1"/>
              </p:cNvSpPr>
              <p:nvPr/>
            </p:nvSpPr>
            <p:spPr bwMode="auto">
              <a:xfrm>
                <a:off x="2683417" y="5677252"/>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5</a:t>
                </a:r>
              </a:p>
            </p:txBody>
          </p:sp>
          <p:sp>
            <p:nvSpPr>
              <p:cNvPr id="22" name="Rectangle 104">
                <a:extLst>
                  <a:ext uri="{FF2B5EF4-FFF2-40B4-BE49-F238E27FC236}">
                    <a16:creationId xmlns:a16="http://schemas.microsoft.com/office/drawing/2014/main" id="{86739330-962F-DB41-9226-73C8F6959E7F}"/>
                  </a:ext>
                </a:extLst>
              </p:cNvPr>
              <p:cNvSpPr>
                <a:spLocks noChangeArrowheads="1"/>
              </p:cNvSpPr>
              <p:nvPr/>
            </p:nvSpPr>
            <p:spPr bwMode="auto">
              <a:xfrm>
                <a:off x="1223785" y="4692170"/>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3</a:t>
                </a:r>
              </a:p>
            </p:txBody>
          </p:sp>
          <p:sp>
            <p:nvSpPr>
              <p:cNvPr id="23" name="Rectangle 105">
                <a:extLst>
                  <a:ext uri="{FF2B5EF4-FFF2-40B4-BE49-F238E27FC236}">
                    <a16:creationId xmlns:a16="http://schemas.microsoft.com/office/drawing/2014/main" id="{EB14E082-10EE-E44F-B238-0A1280FC9AE9}"/>
                  </a:ext>
                </a:extLst>
              </p:cNvPr>
              <p:cNvSpPr>
                <a:spLocks noChangeArrowheads="1"/>
              </p:cNvSpPr>
              <p:nvPr/>
            </p:nvSpPr>
            <p:spPr bwMode="auto">
              <a:xfrm>
                <a:off x="1269289" y="5561284"/>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2</a:t>
                </a:r>
              </a:p>
            </p:txBody>
          </p:sp>
          <p:sp>
            <p:nvSpPr>
              <p:cNvPr id="24" name="Rectangle 23">
                <a:extLst>
                  <a:ext uri="{FF2B5EF4-FFF2-40B4-BE49-F238E27FC236}">
                    <a16:creationId xmlns:a16="http://schemas.microsoft.com/office/drawing/2014/main" id="{94315028-6CC3-A748-8F6D-568FE43C001B}"/>
                  </a:ext>
                </a:extLst>
              </p:cNvPr>
              <p:cNvSpPr>
                <a:spLocks noChangeArrowheads="1"/>
              </p:cNvSpPr>
              <p:nvPr/>
            </p:nvSpPr>
            <p:spPr bwMode="auto">
              <a:xfrm>
                <a:off x="2671447" y="3766524"/>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1</a:t>
                </a:r>
              </a:p>
            </p:txBody>
          </p:sp>
          <p:sp>
            <p:nvSpPr>
              <p:cNvPr id="25" name="Oval 24">
                <a:extLst>
                  <a:ext uri="{FF2B5EF4-FFF2-40B4-BE49-F238E27FC236}">
                    <a16:creationId xmlns:a16="http://schemas.microsoft.com/office/drawing/2014/main" id="{683AFEAA-83EE-6A4B-A599-0FC49BDC4EDD}"/>
                  </a:ext>
                </a:extLst>
              </p:cNvPr>
              <p:cNvSpPr>
                <a:spLocks noChangeArrowheads="1"/>
              </p:cNvSpPr>
              <p:nvPr/>
            </p:nvSpPr>
            <p:spPr bwMode="auto">
              <a:xfrm>
                <a:off x="1485894" y="4068996"/>
                <a:ext cx="164592" cy="168088"/>
              </a:xfrm>
              <a:prstGeom prst="ellipse">
                <a:avLst/>
              </a:prstGeom>
              <a:solidFill>
                <a:schemeClr val="tx1"/>
              </a:solidFill>
              <a:ln w="12700">
                <a:solidFill>
                  <a:schemeClr val="tx1"/>
                </a:solidFill>
                <a:round/>
                <a:headEnd/>
                <a:tailEnd/>
              </a:ln>
              <a:effectLst/>
            </p:spPr>
            <p:txBody>
              <a:bodyPr wrap="none" anchor="ctr"/>
              <a:lstStyle/>
              <a:p>
                <a:pPr eaLnBrk="1" hangingPunct="1">
                  <a:spcBef>
                    <a:spcPct val="45000"/>
                  </a:spcBef>
                  <a:defRPr/>
                </a:pPr>
                <a:endParaRPr lang="en-US" sz="2400" b="1">
                  <a:solidFill>
                    <a:srgbClr val="C00000"/>
                  </a:solidFill>
                  <a:latin typeface="Verdana" charset="0"/>
                </a:endParaRPr>
              </a:p>
            </p:txBody>
          </p:sp>
          <p:sp>
            <p:nvSpPr>
              <p:cNvPr id="26" name="Oval 25">
                <a:extLst>
                  <a:ext uri="{FF2B5EF4-FFF2-40B4-BE49-F238E27FC236}">
                    <a16:creationId xmlns:a16="http://schemas.microsoft.com/office/drawing/2014/main" id="{690906FF-1CF2-C642-BD46-104A54243C08}"/>
                  </a:ext>
                </a:extLst>
              </p:cNvPr>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7" name="Oval 26">
                <a:extLst>
                  <a:ext uri="{FF2B5EF4-FFF2-40B4-BE49-F238E27FC236}">
                    <a16:creationId xmlns:a16="http://schemas.microsoft.com/office/drawing/2014/main" id="{AD01A643-1AF6-CF46-BFC7-A885B47C75E4}"/>
                  </a:ext>
                </a:extLst>
              </p:cNvPr>
              <p:cNvSpPr>
                <a:spLocks noChangeArrowheads="1"/>
              </p:cNvSpPr>
              <p:nvPr/>
            </p:nvSpPr>
            <p:spPr bwMode="auto">
              <a:xfrm>
                <a:off x="2594257" y="4068996"/>
                <a:ext cx="164592" cy="168088"/>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8" name="Oval 27">
                <a:extLst>
                  <a:ext uri="{FF2B5EF4-FFF2-40B4-BE49-F238E27FC236}">
                    <a16:creationId xmlns:a16="http://schemas.microsoft.com/office/drawing/2014/main" id="{5FF5CEC4-AA95-CD43-9A9C-5D5C7DDEB6A4}"/>
                  </a:ext>
                </a:extLst>
              </p:cNvPr>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9" name="Oval 28">
                <a:extLst>
                  <a:ext uri="{FF2B5EF4-FFF2-40B4-BE49-F238E27FC236}">
                    <a16:creationId xmlns:a16="http://schemas.microsoft.com/office/drawing/2014/main" id="{A72D4BD2-4256-C349-A5CE-699425DB97AC}"/>
                  </a:ext>
                </a:extLst>
              </p:cNvPr>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30" name="Oval 71">
                <a:extLst>
                  <a:ext uri="{FF2B5EF4-FFF2-40B4-BE49-F238E27FC236}">
                    <a16:creationId xmlns:a16="http://schemas.microsoft.com/office/drawing/2014/main" id="{08ED20DA-1215-5A4D-BCB9-4F471A0F24B9}"/>
                  </a:ext>
                </a:extLst>
              </p:cNvPr>
              <p:cNvSpPr>
                <a:spLocks noChangeArrowheads="1"/>
              </p:cNvSpPr>
              <p:nvPr/>
            </p:nvSpPr>
            <p:spPr bwMode="auto">
              <a:xfrm>
                <a:off x="1485894" y="4808584"/>
                <a:ext cx="164592" cy="168088"/>
              </a:xfrm>
              <a:prstGeom prst="ellipse">
                <a:avLst/>
              </a:prstGeom>
              <a:solidFill>
                <a:schemeClr val="tx1"/>
              </a:solidFill>
              <a:ln>
                <a:solidFill>
                  <a:srgbClr val="0000FF"/>
                </a:solidFill>
              </a:ln>
              <a:effectLst/>
            </p:spPr>
            <p:txBody>
              <a:bodyPr wrap="none" anchor="ctr"/>
              <a:lstStyle/>
              <a:p>
                <a:pPr>
                  <a:defRPr/>
                </a:pPr>
                <a:endParaRPr lang="en-US" sz="1800" b="1">
                  <a:solidFill>
                    <a:srgbClr val="C00000"/>
                  </a:solidFill>
                </a:endParaRPr>
              </a:p>
            </p:txBody>
          </p:sp>
          <p:sp>
            <p:nvSpPr>
              <p:cNvPr id="31" name="Oval 72">
                <a:extLst>
                  <a:ext uri="{FF2B5EF4-FFF2-40B4-BE49-F238E27FC236}">
                    <a16:creationId xmlns:a16="http://schemas.microsoft.com/office/drawing/2014/main" id="{6307084D-A193-1244-AF4D-0FFCDF5D882F}"/>
                  </a:ext>
                </a:extLst>
              </p:cNvPr>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a:defRPr/>
                </a:pPr>
                <a:endParaRPr lang="en-US" sz="1800" b="1">
                  <a:solidFill>
                    <a:srgbClr val="C00000"/>
                  </a:solidFill>
                </a:endParaRPr>
              </a:p>
            </p:txBody>
          </p:sp>
          <p:sp>
            <p:nvSpPr>
              <p:cNvPr id="32" name="Rectangle 31">
                <a:extLst>
                  <a:ext uri="{FF2B5EF4-FFF2-40B4-BE49-F238E27FC236}">
                    <a16:creationId xmlns:a16="http://schemas.microsoft.com/office/drawing/2014/main" id="{3F865B7B-65D7-7B4C-BE61-E2C6004F8AAF}"/>
                  </a:ext>
                </a:extLst>
              </p:cNvPr>
              <p:cNvSpPr>
                <a:spLocks noChangeArrowheads="1"/>
              </p:cNvSpPr>
              <p:nvPr/>
            </p:nvSpPr>
            <p:spPr bwMode="auto">
              <a:xfrm>
                <a:off x="1327213" y="3845792"/>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0</a:t>
                </a:r>
              </a:p>
            </p:txBody>
          </p:sp>
          <p:sp>
            <p:nvSpPr>
              <p:cNvPr id="33" name="Rectangle 32">
                <a:extLst>
                  <a:ext uri="{FF2B5EF4-FFF2-40B4-BE49-F238E27FC236}">
                    <a16:creationId xmlns:a16="http://schemas.microsoft.com/office/drawing/2014/main" id="{84D3F716-7E7D-364B-BB02-0F94BBCFFB85}"/>
                  </a:ext>
                </a:extLst>
              </p:cNvPr>
              <p:cNvSpPr>
                <a:spLocks noChangeArrowheads="1"/>
              </p:cNvSpPr>
              <p:nvPr/>
            </p:nvSpPr>
            <p:spPr bwMode="auto">
              <a:xfrm>
                <a:off x="3781321" y="4654363"/>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4</a:t>
                </a:r>
              </a:p>
            </p:txBody>
          </p:sp>
          <p:sp>
            <p:nvSpPr>
              <p:cNvPr id="34" name="Rectangle 33">
                <a:extLst>
                  <a:ext uri="{FF2B5EF4-FFF2-40B4-BE49-F238E27FC236}">
                    <a16:creationId xmlns:a16="http://schemas.microsoft.com/office/drawing/2014/main" id="{34E7C77D-E53B-B74D-9E16-F99E618DC891}"/>
                  </a:ext>
                </a:extLst>
              </p:cNvPr>
              <p:cNvSpPr>
                <a:spLocks noChangeArrowheads="1"/>
              </p:cNvSpPr>
              <p:nvPr/>
            </p:nvSpPr>
            <p:spPr bwMode="auto">
              <a:xfrm>
                <a:off x="2457576" y="4531163"/>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6</a:t>
                </a:r>
              </a:p>
            </p:txBody>
          </p:sp>
        </p:grpSp>
      </p:grpSp>
    </p:spTree>
    <p:extLst>
      <p:ext uri="{BB962C8B-B14F-4D97-AF65-F5344CB8AC3E}">
        <p14:creationId xmlns:p14="http://schemas.microsoft.com/office/powerpoint/2010/main" val="408625470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8B1E-D375-3640-BC0A-705E4FF525E5}"/>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1F6FFE55-2A71-0F4C-85A6-109EFB0B6B3A}"/>
              </a:ext>
            </a:extLst>
          </p:cNvPr>
          <p:cNvSpPr>
            <a:spLocks noGrp="1"/>
          </p:cNvSpPr>
          <p:nvPr>
            <p:ph idx="1"/>
          </p:nvPr>
        </p:nvSpPr>
        <p:spPr>
          <a:xfrm>
            <a:off x="778342" y="1141413"/>
            <a:ext cx="8157839" cy="4840287"/>
          </a:xfrm>
        </p:spPr>
        <p:txBody>
          <a:bodyPr/>
          <a:lstStyle/>
          <a:p>
            <a:r>
              <a:rPr lang="en-US" dirty="0"/>
              <a:t>Graphs and Linear Algebra</a:t>
            </a:r>
          </a:p>
          <a:p>
            <a:r>
              <a:rPr lang="en-US" dirty="0"/>
              <a:t>The </a:t>
            </a:r>
            <a:r>
              <a:rPr lang="en-US" dirty="0" err="1"/>
              <a:t>GraphBLAS</a:t>
            </a:r>
            <a:r>
              <a:rPr lang="en-US" dirty="0"/>
              <a:t> API and Adjacency Matrices</a:t>
            </a:r>
          </a:p>
          <a:p>
            <a:r>
              <a:rPr lang="en-US" dirty="0" err="1"/>
              <a:t>GraphBLAS</a:t>
            </a:r>
            <a:r>
              <a:rPr lang="en-US" dirty="0"/>
              <a:t> Operations</a:t>
            </a:r>
          </a:p>
          <a:p>
            <a:r>
              <a:rPr lang="en-US" dirty="0" err="1"/>
              <a:t>Pygraphblas</a:t>
            </a:r>
            <a:r>
              <a:rPr lang="en-US" dirty="0"/>
              <a:t> and modifying the behavior of operations.</a:t>
            </a:r>
          </a:p>
          <a:p>
            <a:r>
              <a:rPr lang="en-US" dirty="0"/>
              <a:t>Graph Algorithms expressed with </a:t>
            </a:r>
            <a:r>
              <a:rPr lang="en-US" dirty="0" err="1"/>
              <a:t>GraphBLAS</a:t>
            </a:r>
            <a:endParaRPr lang="en-US" dirty="0"/>
          </a:p>
          <a:p>
            <a:pPr lvl="1"/>
            <a:r>
              <a:rPr lang="en-US" dirty="0"/>
              <a:t>Breadth-First Traversal</a:t>
            </a:r>
          </a:p>
          <a:p>
            <a:pPr lvl="1"/>
            <a:r>
              <a:rPr lang="en-US" dirty="0"/>
              <a:t>Connected Components</a:t>
            </a:r>
          </a:p>
          <a:p>
            <a:pPr lvl="1"/>
            <a:r>
              <a:rPr lang="en-US" dirty="0"/>
              <a:t>Triangle Counting</a:t>
            </a:r>
          </a:p>
          <a:p>
            <a:pPr lvl="1"/>
            <a:r>
              <a:rPr lang="en-US" dirty="0"/>
              <a:t>PageRank</a:t>
            </a:r>
          </a:p>
        </p:txBody>
      </p:sp>
      <p:sp>
        <p:nvSpPr>
          <p:cNvPr id="4" name="Slide Number Placeholder 3">
            <a:extLst>
              <a:ext uri="{FF2B5EF4-FFF2-40B4-BE49-F238E27FC236}">
                <a16:creationId xmlns:a16="http://schemas.microsoft.com/office/drawing/2014/main" id="{47A0324B-610E-A749-B17A-8FD7E6D791BD}"/>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37</a:t>
            </a:fld>
            <a:endParaRPr lang="en-US" dirty="0">
              <a:solidFill>
                <a:srgbClr val="000000"/>
              </a:solidFill>
              <a:ea typeface="ＭＳ Ｐゴシック" pitchFamily="34" charset="-128"/>
            </a:endParaRPr>
          </a:p>
        </p:txBody>
      </p:sp>
      <p:sp>
        <p:nvSpPr>
          <p:cNvPr id="5" name="Right Arrow 4">
            <a:extLst>
              <a:ext uri="{FF2B5EF4-FFF2-40B4-BE49-F238E27FC236}">
                <a16:creationId xmlns:a16="http://schemas.microsoft.com/office/drawing/2014/main" id="{8D529648-ED84-2A44-9090-39261BC0CCCB}"/>
              </a:ext>
            </a:extLst>
          </p:cNvPr>
          <p:cNvSpPr/>
          <p:nvPr/>
        </p:nvSpPr>
        <p:spPr bwMode="auto">
          <a:xfrm>
            <a:off x="182730" y="2023075"/>
            <a:ext cx="497305" cy="346659"/>
          </a:xfrm>
          <a:prstGeom prst="rightArrow">
            <a:avLst/>
          </a:prstGeom>
          <a:solidFill>
            <a:srgbClr val="7030A0"/>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317470433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8CE66-3032-3243-BDB1-2BA9577B031C}"/>
              </a:ext>
            </a:extLst>
          </p:cNvPr>
          <p:cNvSpPr>
            <a:spLocks noGrp="1"/>
          </p:cNvSpPr>
          <p:nvPr>
            <p:ph type="title"/>
          </p:nvPr>
        </p:nvSpPr>
        <p:spPr/>
        <p:txBody>
          <a:bodyPr/>
          <a:lstStyle/>
          <a:p>
            <a:r>
              <a:rPr lang="en-US" dirty="0" err="1"/>
              <a:t>GraphBLAS</a:t>
            </a:r>
            <a:r>
              <a:rPr lang="en-US" dirty="0"/>
              <a:t> vectors and matrices</a:t>
            </a:r>
          </a:p>
        </p:txBody>
      </p:sp>
      <p:sp>
        <p:nvSpPr>
          <p:cNvPr id="3" name="Content Placeholder 2">
            <a:extLst>
              <a:ext uri="{FF2B5EF4-FFF2-40B4-BE49-F238E27FC236}">
                <a16:creationId xmlns:a16="http://schemas.microsoft.com/office/drawing/2014/main" id="{4519402E-A4D7-0248-85C4-0FD9EE93AE8B}"/>
              </a:ext>
            </a:extLst>
          </p:cNvPr>
          <p:cNvSpPr>
            <a:spLocks noGrp="1"/>
          </p:cNvSpPr>
          <p:nvPr>
            <p:ph idx="1"/>
          </p:nvPr>
        </p:nvSpPr>
        <p:spPr>
          <a:xfrm>
            <a:off x="455613" y="962455"/>
            <a:ext cx="8237537" cy="1678096"/>
          </a:xfrm>
        </p:spPr>
        <p:txBody>
          <a:bodyPr/>
          <a:lstStyle/>
          <a:p>
            <a:r>
              <a:rPr lang="en-US" sz="1800" dirty="0"/>
              <a:t>Let’s review our Matrix and Vector Objects.</a:t>
            </a:r>
          </a:p>
          <a:p>
            <a:r>
              <a:rPr lang="en-US" sz="1800" dirty="0"/>
              <a:t>They are opaque … the structure is not defined in the spec so implementors have maximum flexibility to optimize their implementation</a:t>
            </a:r>
          </a:p>
          <a:p>
            <a:r>
              <a:rPr lang="en-US" sz="1800" dirty="0"/>
              <a:t>pygraphblas defines a number of static methods to use when working with matrices and vectors</a:t>
            </a:r>
          </a:p>
        </p:txBody>
      </p:sp>
      <p:sp>
        <p:nvSpPr>
          <p:cNvPr id="4" name="Slide Number Placeholder 3">
            <a:extLst>
              <a:ext uri="{FF2B5EF4-FFF2-40B4-BE49-F238E27FC236}">
                <a16:creationId xmlns:a16="http://schemas.microsoft.com/office/drawing/2014/main" id="{11D370C0-EF59-A648-A2AF-9AF42188D850}"/>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38</a:t>
            </a:fld>
            <a:endParaRPr lang="en-US" dirty="0">
              <a:solidFill>
                <a:srgbClr val="000000"/>
              </a:solidFill>
              <a:ea typeface="ＭＳ Ｐゴシック" pitchFamily="34" charset="-128"/>
            </a:endParaRPr>
          </a:p>
        </p:txBody>
      </p:sp>
      <p:sp>
        <p:nvSpPr>
          <p:cNvPr id="5" name="TextBox 4">
            <a:extLst>
              <a:ext uri="{FF2B5EF4-FFF2-40B4-BE49-F238E27FC236}">
                <a16:creationId xmlns:a16="http://schemas.microsoft.com/office/drawing/2014/main" id="{684909DB-097F-4D48-A6E1-4BBB80F2E871}"/>
              </a:ext>
            </a:extLst>
          </p:cNvPr>
          <p:cNvSpPr txBox="1"/>
          <p:nvPr/>
        </p:nvSpPr>
        <p:spPr>
          <a:xfrm>
            <a:off x="2112576" y="5141028"/>
            <a:ext cx="6399034" cy="1323439"/>
          </a:xfrm>
          <a:prstGeom prst="rect">
            <a:avLst/>
          </a:prstGeom>
          <a:noFill/>
        </p:spPr>
        <p:txBody>
          <a:bodyPr wrap="square" rtlCol="0">
            <a:spAutoFit/>
          </a:bodyPr>
          <a:lstStyle/>
          <a:p>
            <a:r>
              <a:rPr lang="en-US" sz="1600" b="1" dirty="0">
                <a:solidFill>
                  <a:srgbClr val="008000"/>
                </a:solidFill>
                <a:latin typeface="Courier New" panose="02070309020205020404" pitchFamily="49" charset="0"/>
                <a:cs typeface="Courier New" panose="02070309020205020404" pitchFamily="49" charset="0"/>
              </a:rPr>
              <a:t>#Create a sparse vector of size N</a:t>
            </a:r>
          </a:p>
          <a:p>
            <a:r>
              <a:rPr lang="en-US" sz="1600" b="1" dirty="0">
                <a:latin typeface="Courier New" panose="02070309020205020404" pitchFamily="49" charset="0"/>
                <a:cs typeface="Courier New" panose="02070309020205020404" pitchFamily="49" charset="0"/>
              </a:rPr>
              <a:t>v = </a:t>
            </a:r>
            <a:r>
              <a:rPr lang="en-US" sz="1600" b="1" dirty="0" err="1">
                <a:latin typeface="Courier New" panose="02070309020205020404" pitchFamily="49" charset="0"/>
                <a:cs typeface="Courier New" panose="02070309020205020404" pitchFamily="49" charset="0"/>
              </a:rPr>
              <a:t>grb.Vector.sparse</a:t>
            </a:r>
            <a:r>
              <a:rPr lang="en-US" sz="1600" b="1" dirty="0">
                <a:latin typeface="Courier New" panose="02070309020205020404" pitchFamily="49" charset="0"/>
                <a:cs typeface="Courier New" panose="02070309020205020404" pitchFamily="49" charset="0"/>
              </a:rPr>
              <a:t>(type, N)</a:t>
            </a:r>
          </a:p>
          <a:p>
            <a:endParaRPr lang="en-US" sz="1600" b="1" dirty="0">
              <a:latin typeface="Courier New" panose="02070309020205020404" pitchFamily="49" charset="0"/>
              <a:cs typeface="Courier New" panose="02070309020205020404" pitchFamily="49" charset="0"/>
            </a:endParaRPr>
          </a:p>
          <a:p>
            <a:r>
              <a:rPr lang="en-US" sz="1600" b="1" dirty="0">
                <a:solidFill>
                  <a:srgbClr val="008000"/>
                </a:solidFill>
                <a:latin typeface="Courier New" panose="02070309020205020404" pitchFamily="49" charset="0"/>
                <a:cs typeface="Courier New" panose="02070309020205020404" pitchFamily="49" charset="0"/>
              </a:rPr>
              <a:t>#Create a sparse vector from index and value lists</a:t>
            </a:r>
          </a:p>
          <a:p>
            <a:r>
              <a:rPr lang="en-US" sz="1600" b="1" dirty="0">
                <a:latin typeface="Courier New" panose="02070309020205020404" pitchFamily="49" charset="0"/>
                <a:cs typeface="Courier New" panose="02070309020205020404" pitchFamily="49" charset="0"/>
              </a:rPr>
              <a:t>v = </a:t>
            </a:r>
            <a:r>
              <a:rPr lang="en-US" sz="1600" b="1" dirty="0" err="1">
                <a:latin typeface="Courier New" panose="02070309020205020404" pitchFamily="49" charset="0"/>
                <a:cs typeface="Courier New" panose="02070309020205020404" pitchFamily="49" charset="0"/>
              </a:rPr>
              <a:t>grb.Vector.from_lists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indList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valList</a:t>
            </a:r>
            <a:r>
              <a:rPr lang="en-US" sz="1600" b="1"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06F6802F-D808-5F4A-9EEC-274D04FC117C}"/>
              </a:ext>
            </a:extLst>
          </p:cNvPr>
          <p:cNvSpPr txBox="1"/>
          <p:nvPr/>
        </p:nvSpPr>
        <p:spPr>
          <a:xfrm>
            <a:off x="2112577" y="3171875"/>
            <a:ext cx="6399034" cy="1323439"/>
          </a:xfrm>
          <a:prstGeom prst="rect">
            <a:avLst/>
          </a:prstGeom>
          <a:noFill/>
        </p:spPr>
        <p:txBody>
          <a:bodyPr wrap="square" rtlCol="0">
            <a:spAutoFit/>
          </a:bodyPr>
          <a:lstStyle/>
          <a:p>
            <a:r>
              <a:rPr lang="en-US" sz="1600" b="1" dirty="0">
                <a:solidFill>
                  <a:srgbClr val="008000"/>
                </a:solidFill>
                <a:latin typeface="Courier New" panose="02070309020205020404" pitchFamily="49" charset="0"/>
                <a:cs typeface="Courier New" panose="02070309020205020404" pitchFamily="49" charset="0"/>
              </a:rPr>
              <a:t>#Create a sparse matrix with </a:t>
            </a:r>
            <a:r>
              <a:rPr lang="en-US" sz="1600" b="1" dirty="0" err="1">
                <a:solidFill>
                  <a:srgbClr val="008000"/>
                </a:solidFill>
                <a:latin typeface="Courier New" panose="02070309020205020404" pitchFamily="49" charset="0"/>
                <a:cs typeface="Courier New" panose="02070309020205020404" pitchFamily="49" charset="0"/>
              </a:rPr>
              <a:t>Nrows</a:t>
            </a:r>
            <a:r>
              <a:rPr lang="en-US" sz="1600" b="1" dirty="0">
                <a:solidFill>
                  <a:srgbClr val="008000"/>
                </a:solidFill>
                <a:latin typeface="Courier New" panose="02070309020205020404" pitchFamily="49" charset="0"/>
                <a:cs typeface="Courier New" panose="02070309020205020404" pitchFamily="49" charset="0"/>
              </a:rPr>
              <a:t> and </a:t>
            </a:r>
            <a:r>
              <a:rPr lang="en-US" sz="1600" b="1" dirty="0" err="1">
                <a:solidFill>
                  <a:srgbClr val="008000"/>
                </a:solidFill>
                <a:latin typeface="Courier New" panose="02070309020205020404" pitchFamily="49" charset="0"/>
                <a:cs typeface="Courier New" panose="02070309020205020404" pitchFamily="49" charset="0"/>
              </a:rPr>
              <a:t>Ncols</a:t>
            </a:r>
            <a:endParaRPr lang="en-US" sz="1600" b="1" dirty="0">
              <a:solidFill>
                <a:srgbClr val="008000"/>
              </a:solidFill>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A = </a:t>
            </a:r>
            <a:r>
              <a:rPr lang="en-US" sz="1600" b="1" dirty="0" err="1">
                <a:latin typeface="Courier New" panose="02070309020205020404" pitchFamily="49" charset="0"/>
                <a:cs typeface="Courier New" panose="02070309020205020404" pitchFamily="49" charset="0"/>
              </a:rPr>
              <a:t>grb.Matrix.sparse</a:t>
            </a:r>
            <a:r>
              <a:rPr lang="en-US" sz="1600" b="1" dirty="0">
                <a:latin typeface="Courier New" panose="02070309020205020404" pitchFamily="49" charset="0"/>
                <a:cs typeface="Courier New" panose="02070309020205020404" pitchFamily="49" charset="0"/>
              </a:rPr>
              <a:t>(type, </a:t>
            </a:r>
            <a:r>
              <a:rPr lang="en-US" sz="1600" b="1" dirty="0" err="1">
                <a:latin typeface="Courier New" panose="02070309020205020404" pitchFamily="49" charset="0"/>
                <a:cs typeface="Courier New" panose="02070309020205020404" pitchFamily="49" charset="0"/>
              </a:rPr>
              <a:t>Nrows</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Ncols</a:t>
            </a:r>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solidFill>
                  <a:srgbClr val="008000"/>
                </a:solidFill>
                <a:latin typeface="Courier New" panose="02070309020205020404" pitchFamily="49" charset="0"/>
                <a:cs typeface="Courier New" panose="02070309020205020404" pitchFamily="49" charset="0"/>
              </a:rPr>
              <a:t>#Create a sparse matrix from index and value lists</a:t>
            </a:r>
          </a:p>
          <a:p>
            <a:r>
              <a:rPr lang="en-US" sz="1600" b="1" dirty="0">
                <a:latin typeface="Courier New" panose="02070309020205020404" pitchFamily="49" charset="0"/>
                <a:cs typeface="Courier New" panose="02070309020205020404" pitchFamily="49" charset="0"/>
              </a:rPr>
              <a:t>A = </a:t>
            </a:r>
            <a:r>
              <a:rPr lang="en-US" sz="1600" b="1" dirty="0" err="1">
                <a:latin typeface="Courier New" panose="02070309020205020404" pitchFamily="49" charset="0"/>
                <a:cs typeface="Courier New" panose="02070309020205020404" pitchFamily="49" charset="0"/>
              </a:rPr>
              <a:t>grb.Matrix.from_lists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rowInd</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colInd</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valList</a:t>
            </a:r>
            <a:r>
              <a:rPr lang="en-US" sz="1600" b="1" dirty="0">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D3F77445-C71A-4247-B156-85D9E9E9E9F9}"/>
              </a:ext>
            </a:extLst>
          </p:cNvPr>
          <p:cNvSpPr txBox="1"/>
          <p:nvPr/>
        </p:nvSpPr>
        <p:spPr>
          <a:xfrm>
            <a:off x="2112577" y="2825151"/>
            <a:ext cx="6399034" cy="338554"/>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import </a:t>
            </a:r>
            <a:r>
              <a:rPr lang="en-US" sz="1600" b="1" dirty="0" err="1">
                <a:latin typeface="Courier New" panose="02070309020205020404" pitchFamily="49" charset="0"/>
                <a:cs typeface="Courier New" panose="02070309020205020404" pitchFamily="49" charset="0"/>
              </a:rPr>
              <a:t>pygraphblas</a:t>
            </a:r>
            <a:r>
              <a:rPr lang="en-US" sz="1600" b="1" dirty="0">
                <a:latin typeface="Courier New" panose="02070309020205020404" pitchFamily="49" charset="0"/>
                <a:cs typeface="Courier New" panose="02070309020205020404" pitchFamily="49" charset="0"/>
              </a:rPr>
              <a:t> as </a:t>
            </a:r>
            <a:r>
              <a:rPr lang="en-US" sz="1600" b="1" dirty="0" err="1">
                <a:latin typeface="Courier New" panose="02070309020205020404" pitchFamily="49" charset="0"/>
                <a:cs typeface="Courier New" panose="02070309020205020404" pitchFamily="49" charset="0"/>
              </a:rPr>
              <a:t>grb</a:t>
            </a:r>
            <a:endParaRPr lang="en-US" sz="1600" b="1" dirty="0">
              <a:latin typeface="Courier New" panose="02070309020205020404" pitchFamily="49" charset="0"/>
              <a:cs typeface="Courier New" panose="02070309020205020404" pitchFamily="49" charset="0"/>
            </a:endParaRPr>
          </a:p>
        </p:txBody>
      </p:sp>
      <p:sp>
        <p:nvSpPr>
          <p:cNvPr id="8" name="Left Brace 7">
            <a:extLst>
              <a:ext uri="{FF2B5EF4-FFF2-40B4-BE49-F238E27FC236}">
                <a16:creationId xmlns:a16="http://schemas.microsoft.com/office/drawing/2014/main" id="{9787F6D5-F882-634D-9852-15A7605B26DC}"/>
              </a:ext>
            </a:extLst>
          </p:cNvPr>
          <p:cNvSpPr/>
          <p:nvPr/>
        </p:nvSpPr>
        <p:spPr bwMode="auto">
          <a:xfrm>
            <a:off x="1744720" y="2748237"/>
            <a:ext cx="413575" cy="1876315"/>
          </a:xfrm>
          <a:prstGeom prst="leftBrace">
            <a:avLst/>
          </a:prstGeom>
          <a:ln w="28575">
            <a:solidFill>
              <a:srgbClr val="C00000"/>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9" name="TextBox 8">
            <a:extLst>
              <a:ext uri="{FF2B5EF4-FFF2-40B4-BE49-F238E27FC236}">
                <a16:creationId xmlns:a16="http://schemas.microsoft.com/office/drawing/2014/main" id="{78BCEBB0-29BC-2A4B-B1F3-8BB237E0E9FA}"/>
              </a:ext>
            </a:extLst>
          </p:cNvPr>
          <p:cNvSpPr txBox="1"/>
          <p:nvPr/>
        </p:nvSpPr>
        <p:spPr>
          <a:xfrm>
            <a:off x="455613" y="3277656"/>
            <a:ext cx="1289107" cy="830997"/>
          </a:xfrm>
          <a:prstGeom prst="rect">
            <a:avLst/>
          </a:prstGeom>
          <a:noFill/>
        </p:spPr>
        <p:txBody>
          <a:bodyPr wrap="square" rtlCol="0">
            <a:spAutoFit/>
          </a:bodyPr>
          <a:lstStyle/>
          <a:p>
            <a:pPr algn="ctr"/>
            <a:r>
              <a:rPr lang="en-US" sz="1600" dirty="0">
                <a:solidFill>
                  <a:srgbClr val="C00000"/>
                </a:solidFill>
              </a:rPr>
              <a:t>We’ve seen these already</a:t>
            </a:r>
          </a:p>
        </p:txBody>
      </p:sp>
      <p:sp>
        <p:nvSpPr>
          <p:cNvPr id="10" name="Left Brace 9">
            <a:extLst>
              <a:ext uri="{FF2B5EF4-FFF2-40B4-BE49-F238E27FC236}">
                <a16:creationId xmlns:a16="http://schemas.microsoft.com/office/drawing/2014/main" id="{F20BEA98-ED9D-A84F-8A07-DF443DEF8E7A}"/>
              </a:ext>
            </a:extLst>
          </p:cNvPr>
          <p:cNvSpPr/>
          <p:nvPr/>
        </p:nvSpPr>
        <p:spPr bwMode="auto">
          <a:xfrm>
            <a:off x="1699001" y="5064413"/>
            <a:ext cx="459294" cy="1487200"/>
          </a:xfrm>
          <a:prstGeom prst="leftBrace">
            <a:avLst/>
          </a:prstGeom>
          <a:ln w="28575">
            <a:solidFill>
              <a:srgbClr val="C00000"/>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1" name="TextBox 10">
            <a:extLst>
              <a:ext uri="{FF2B5EF4-FFF2-40B4-BE49-F238E27FC236}">
                <a16:creationId xmlns:a16="http://schemas.microsoft.com/office/drawing/2014/main" id="{399B8C02-6E66-544B-9540-4903E5AA04EF}"/>
              </a:ext>
            </a:extLst>
          </p:cNvPr>
          <p:cNvSpPr txBox="1"/>
          <p:nvPr/>
        </p:nvSpPr>
        <p:spPr>
          <a:xfrm>
            <a:off x="409894" y="5146293"/>
            <a:ext cx="1289107" cy="1323439"/>
          </a:xfrm>
          <a:prstGeom prst="rect">
            <a:avLst/>
          </a:prstGeom>
          <a:noFill/>
        </p:spPr>
        <p:txBody>
          <a:bodyPr wrap="square" rtlCol="0">
            <a:spAutoFit/>
          </a:bodyPr>
          <a:lstStyle/>
          <a:p>
            <a:pPr algn="ctr"/>
            <a:r>
              <a:rPr lang="en-US" sz="1600" dirty="0">
                <a:solidFill>
                  <a:srgbClr val="C00000"/>
                </a:solidFill>
              </a:rPr>
              <a:t>The vector case is analogous to the matrix case</a:t>
            </a:r>
          </a:p>
        </p:txBody>
      </p:sp>
    </p:spTree>
    <p:extLst>
      <p:ext uri="{BB962C8B-B14F-4D97-AF65-F5344CB8AC3E}">
        <p14:creationId xmlns:p14="http://schemas.microsoft.com/office/powerpoint/2010/main" val="124664853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GraphBLAS Operations </a:t>
            </a:r>
            <a:r>
              <a:rPr lang="en-US" sz="2400" dirty="0"/>
              <a:t>(from the Math Spec*)</a:t>
            </a:r>
          </a:p>
        </p:txBody>
      </p:sp>
      <p:sp>
        <p:nvSpPr>
          <p:cNvPr id="4" name="Slide Number Placeholder 3"/>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39</a:t>
            </a:fld>
            <a:endParaRPr lang="en-US" dirty="0">
              <a:solidFill>
                <a:srgbClr val="000000"/>
              </a:solidFill>
              <a:ea typeface="ＭＳ Ｐゴシック" pitchFamily="34" charset="-128"/>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751" y="636588"/>
            <a:ext cx="6305149" cy="5370466"/>
          </a:xfrm>
          <a:prstGeom prst="rect">
            <a:avLst/>
          </a:prstGeom>
        </p:spPr>
      </p:pic>
      <p:sp>
        <p:nvSpPr>
          <p:cNvPr id="3" name="TextBox 2">
            <a:extLst>
              <a:ext uri="{FF2B5EF4-FFF2-40B4-BE49-F238E27FC236}">
                <a16:creationId xmlns:a16="http://schemas.microsoft.com/office/drawing/2014/main" id="{0EA41175-13BF-B740-AF50-BC18CD9F9378}"/>
              </a:ext>
            </a:extLst>
          </p:cNvPr>
          <p:cNvSpPr txBox="1"/>
          <p:nvPr/>
        </p:nvSpPr>
        <p:spPr>
          <a:xfrm>
            <a:off x="7144" y="6060490"/>
            <a:ext cx="8977312" cy="369332"/>
          </a:xfrm>
          <a:prstGeom prst="rect">
            <a:avLst/>
          </a:prstGeom>
          <a:noFill/>
        </p:spPr>
        <p:txBody>
          <a:bodyPr wrap="square" rtlCol="0">
            <a:spAutoFit/>
          </a:bodyPr>
          <a:lstStyle/>
          <a:p>
            <a:r>
              <a:rPr lang="en-US" dirty="0"/>
              <a:t>We use ⊙, ⊕, and ⊗ since we can change the operators mapped onto those symbols.</a:t>
            </a:r>
          </a:p>
        </p:txBody>
      </p:sp>
      <p:sp>
        <p:nvSpPr>
          <p:cNvPr id="5" name="TextBox 4">
            <a:extLst>
              <a:ext uri="{FF2B5EF4-FFF2-40B4-BE49-F238E27FC236}">
                <a16:creationId xmlns:a16="http://schemas.microsoft.com/office/drawing/2014/main" id="{5A3AF0DB-3E47-9A48-BF22-D8A17EBEB228}"/>
              </a:ext>
            </a:extLst>
          </p:cNvPr>
          <p:cNvSpPr txBox="1"/>
          <p:nvPr/>
        </p:nvSpPr>
        <p:spPr>
          <a:xfrm>
            <a:off x="166688" y="6551613"/>
            <a:ext cx="8561387" cy="307777"/>
          </a:xfrm>
          <a:prstGeom prst="rect">
            <a:avLst/>
          </a:prstGeom>
          <a:noFill/>
        </p:spPr>
        <p:txBody>
          <a:bodyPr wrap="square" rtlCol="0">
            <a:spAutoFit/>
          </a:bodyPr>
          <a:lstStyle/>
          <a:p>
            <a:r>
              <a:rPr lang="en-US" sz="1400" dirty="0"/>
              <a:t>* Mathematical foundations of the </a:t>
            </a:r>
            <a:r>
              <a:rPr lang="en-US" sz="1400" dirty="0" err="1"/>
              <a:t>GraphBLAS</a:t>
            </a:r>
            <a:r>
              <a:rPr lang="en-US" sz="1400" dirty="0"/>
              <a:t>, Kepner et. al. HPEC’2016</a:t>
            </a:r>
          </a:p>
        </p:txBody>
      </p:sp>
    </p:spTree>
    <p:extLst>
      <p:ext uri="{BB962C8B-B14F-4D97-AF65-F5344CB8AC3E}">
        <p14:creationId xmlns:p14="http://schemas.microsoft.com/office/powerpoint/2010/main" val="61653590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8B1E-D375-3640-BC0A-705E4FF525E5}"/>
              </a:ext>
            </a:extLst>
          </p:cNvPr>
          <p:cNvSpPr>
            <a:spLocks noGrp="1"/>
          </p:cNvSpPr>
          <p:nvPr>
            <p:ph type="title"/>
          </p:nvPr>
        </p:nvSpPr>
        <p:spPr/>
        <p:txBody>
          <a:bodyPr/>
          <a:lstStyle/>
          <a:p>
            <a:r>
              <a:rPr lang="en-US" dirty="0"/>
              <a:t>Schedule</a:t>
            </a:r>
          </a:p>
        </p:txBody>
      </p:sp>
      <p:sp>
        <p:nvSpPr>
          <p:cNvPr id="4" name="Slide Number Placeholder 3">
            <a:extLst>
              <a:ext uri="{FF2B5EF4-FFF2-40B4-BE49-F238E27FC236}">
                <a16:creationId xmlns:a16="http://schemas.microsoft.com/office/drawing/2014/main" id="{47A0324B-610E-A749-B17A-8FD7E6D791BD}"/>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4</a:t>
            </a:fld>
            <a:endParaRPr lang="en-US" dirty="0">
              <a:solidFill>
                <a:srgbClr val="000000"/>
              </a:solidFill>
              <a:ea typeface="ＭＳ Ｐゴシック" pitchFamily="34" charset="-128"/>
            </a:endParaRPr>
          </a:p>
        </p:txBody>
      </p:sp>
      <p:graphicFrame>
        <p:nvGraphicFramePr>
          <p:cNvPr id="8" name="Table 8">
            <a:extLst>
              <a:ext uri="{FF2B5EF4-FFF2-40B4-BE49-F238E27FC236}">
                <a16:creationId xmlns:a16="http://schemas.microsoft.com/office/drawing/2014/main" id="{51DEFD01-AB5C-AA47-B945-3EE25E4F187C}"/>
              </a:ext>
            </a:extLst>
          </p:cNvPr>
          <p:cNvGraphicFramePr>
            <a:graphicFrameLocks noGrp="1"/>
          </p:cNvGraphicFramePr>
          <p:nvPr>
            <p:extLst>
              <p:ext uri="{D42A27DB-BD31-4B8C-83A1-F6EECF244321}">
                <p14:modId xmlns:p14="http://schemas.microsoft.com/office/powerpoint/2010/main" val="1993431681"/>
              </p:ext>
            </p:extLst>
          </p:nvPr>
        </p:nvGraphicFramePr>
        <p:xfrm>
          <a:off x="1098663" y="2363651"/>
          <a:ext cx="6373586" cy="2966720"/>
        </p:xfrm>
        <a:graphic>
          <a:graphicData uri="http://schemas.openxmlformats.org/drawingml/2006/table">
            <a:tbl>
              <a:tblPr firstRow="1" bandRow="1">
                <a:tableStyleId>{5940675A-B579-460E-94D1-54222C63F5DA}</a:tableStyleId>
              </a:tblPr>
              <a:tblGrid>
                <a:gridCol w="1645920">
                  <a:extLst>
                    <a:ext uri="{9D8B030D-6E8A-4147-A177-3AD203B41FA5}">
                      <a16:colId xmlns:a16="http://schemas.microsoft.com/office/drawing/2014/main" val="4237842421"/>
                    </a:ext>
                  </a:extLst>
                </a:gridCol>
                <a:gridCol w="1924426">
                  <a:extLst>
                    <a:ext uri="{9D8B030D-6E8A-4147-A177-3AD203B41FA5}">
                      <a16:colId xmlns:a16="http://schemas.microsoft.com/office/drawing/2014/main" val="677413930"/>
                    </a:ext>
                  </a:extLst>
                </a:gridCol>
                <a:gridCol w="2803240">
                  <a:extLst>
                    <a:ext uri="{9D8B030D-6E8A-4147-A177-3AD203B41FA5}">
                      <a16:colId xmlns:a16="http://schemas.microsoft.com/office/drawing/2014/main" val="607150672"/>
                    </a:ext>
                  </a:extLst>
                </a:gridCol>
              </a:tblGrid>
              <a:tr h="370840">
                <a:tc>
                  <a:txBody>
                    <a:bodyPr/>
                    <a:lstStyle/>
                    <a:p>
                      <a:r>
                        <a:rPr lang="en-US" dirty="0"/>
                        <a:t>EDT (UTC-4)</a:t>
                      </a:r>
                    </a:p>
                  </a:txBody>
                  <a:tcPr/>
                </a:tc>
                <a:tc>
                  <a:txBody>
                    <a:bodyPr/>
                    <a:lstStyle/>
                    <a:p>
                      <a:r>
                        <a:rPr lang="en-US" dirty="0"/>
                        <a:t>PDT (UTC-7)</a:t>
                      </a:r>
                    </a:p>
                  </a:txBody>
                  <a:tcPr/>
                </a:tc>
                <a:tc>
                  <a:txBody>
                    <a:bodyPr/>
                    <a:lstStyle/>
                    <a:p>
                      <a:endParaRPr lang="en-US" dirty="0"/>
                    </a:p>
                  </a:txBody>
                  <a:tcPr/>
                </a:tc>
                <a:extLst>
                  <a:ext uri="{0D108BD9-81ED-4DB2-BD59-A6C34878D82A}">
                    <a16:rowId xmlns:a16="http://schemas.microsoft.com/office/drawing/2014/main" val="1784409906"/>
                  </a:ext>
                </a:extLst>
              </a:tr>
              <a:tr h="370840">
                <a:tc>
                  <a:txBody>
                    <a:bodyPr/>
                    <a:lstStyle/>
                    <a:p>
                      <a:r>
                        <a:rPr lang="en-US" dirty="0"/>
                        <a:t>9:30 to 11:00</a:t>
                      </a:r>
                    </a:p>
                  </a:txBody>
                  <a:tcPr/>
                </a:tc>
                <a:tc>
                  <a:txBody>
                    <a:bodyPr/>
                    <a:lstStyle/>
                    <a:p>
                      <a:r>
                        <a:rPr lang="en-US" dirty="0"/>
                        <a:t>6:30 to 8:00</a:t>
                      </a:r>
                    </a:p>
                  </a:txBody>
                  <a:tcPr/>
                </a:tc>
                <a:tc>
                  <a:txBody>
                    <a:bodyPr/>
                    <a:lstStyle/>
                    <a:p>
                      <a:r>
                        <a:rPr lang="en-US" dirty="0"/>
                        <a:t>Session 1</a:t>
                      </a:r>
                    </a:p>
                  </a:txBody>
                  <a:tcPr/>
                </a:tc>
                <a:extLst>
                  <a:ext uri="{0D108BD9-81ED-4DB2-BD59-A6C34878D82A}">
                    <a16:rowId xmlns:a16="http://schemas.microsoft.com/office/drawing/2014/main" val="3952178947"/>
                  </a:ext>
                </a:extLst>
              </a:tr>
              <a:tr h="370840">
                <a:tc>
                  <a:txBody>
                    <a:bodyPr/>
                    <a:lstStyle/>
                    <a:p>
                      <a:r>
                        <a:rPr lang="en-US" dirty="0"/>
                        <a:t>11:00 to 11:30</a:t>
                      </a:r>
                    </a:p>
                  </a:txBody>
                  <a:tcPr/>
                </a:tc>
                <a:tc>
                  <a:txBody>
                    <a:bodyPr/>
                    <a:lstStyle/>
                    <a:p>
                      <a:r>
                        <a:rPr lang="en-US" dirty="0"/>
                        <a:t>8:00 to 8:30</a:t>
                      </a:r>
                    </a:p>
                  </a:txBody>
                  <a:tcPr/>
                </a:tc>
                <a:tc>
                  <a:txBody>
                    <a:bodyPr/>
                    <a:lstStyle/>
                    <a:p>
                      <a:r>
                        <a:rPr lang="en-US" dirty="0"/>
                        <a:t>break</a:t>
                      </a:r>
                    </a:p>
                  </a:txBody>
                  <a:tcPr/>
                </a:tc>
                <a:extLst>
                  <a:ext uri="{0D108BD9-81ED-4DB2-BD59-A6C34878D82A}">
                    <a16:rowId xmlns:a16="http://schemas.microsoft.com/office/drawing/2014/main" val="907419258"/>
                  </a:ext>
                </a:extLst>
              </a:tr>
              <a:tr h="370840">
                <a:tc>
                  <a:txBody>
                    <a:bodyPr/>
                    <a:lstStyle/>
                    <a:p>
                      <a:r>
                        <a:rPr lang="en-US" dirty="0"/>
                        <a:t>11:30 to 1:00</a:t>
                      </a:r>
                    </a:p>
                  </a:txBody>
                  <a:tcPr/>
                </a:tc>
                <a:tc>
                  <a:txBody>
                    <a:bodyPr/>
                    <a:lstStyle/>
                    <a:p>
                      <a:r>
                        <a:rPr lang="en-US" dirty="0"/>
                        <a:t>8:30 to 10:00</a:t>
                      </a:r>
                    </a:p>
                  </a:txBody>
                  <a:tcPr/>
                </a:tc>
                <a:tc>
                  <a:txBody>
                    <a:bodyPr/>
                    <a:lstStyle/>
                    <a:p>
                      <a:r>
                        <a:rPr lang="en-US" dirty="0"/>
                        <a:t>Session 2</a:t>
                      </a:r>
                    </a:p>
                  </a:txBody>
                  <a:tcPr/>
                </a:tc>
                <a:extLst>
                  <a:ext uri="{0D108BD9-81ED-4DB2-BD59-A6C34878D82A}">
                    <a16:rowId xmlns:a16="http://schemas.microsoft.com/office/drawing/2014/main" val="3451705079"/>
                  </a:ext>
                </a:extLst>
              </a:tr>
              <a:tr h="370840">
                <a:tc>
                  <a:txBody>
                    <a:bodyPr/>
                    <a:lstStyle/>
                    <a:p>
                      <a:r>
                        <a:rPr lang="en-US" dirty="0"/>
                        <a:t>1:00 to 2:00</a:t>
                      </a:r>
                    </a:p>
                  </a:txBody>
                  <a:tcPr/>
                </a:tc>
                <a:tc>
                  <a:txBody>
                    <a:bodyPr/>
                    <a:lstStyle/>
                    <a:p>
                      <a:r>
                        <a:rPr lang="en-US" dirty="0"/>
                        <a:t>10:00 to 11:00</a:t>
                      </a:r>
                    </a:p>
                  </a:txBody>
                  <a:tcPr/>
                </a:tc>
                <a:tc>
                  <a:txBody>
                    <a:bodyPr/>
                    <a:lstStyle/>
                    <a:p>
                      <a:r>
                        <a:rPr lang="en-US" dirty="0"/>
                        <a:t>lunch</a:t>
                      </a:r>
                    </a:p>
                  </a:txBody>
                  <a:tcPr/>
                </a:tc>
                <a:extLst>
                  <a:ext uri="{0D108BD9-81ED-4DB2-BD59-A6C34878D82A}">
                    <a16:rowId xmlns:a16="http://schemas.microsoft.com/office/drawing/2014/main" val="982425253"/>
                  </a:ext>
                </a:extLst>
              </a:tr>
              <a:tr h="370840">
                <a:tc>
                  <a:txBody>
                    <a:bodyPr/>
                    <a:lstStyle/>
                    <a:p>
                      <a:r>
                        <a:rPr lang="en-US" dirty="0"/>
                        <a:t>2:00 to 3:30</a:t>
                      </a:r>
                    </a:p>
                  </a:txBody>
                  <a:tcPr/>
                </a:tc>
                <a:tc>
                  <a:txBody>
                    <a:bodyPr/>
                    <a:lstStyle/>
                    <a:p>
                      <a:r>
                        <a:rPr lang="en-US" dirty="0"/>
                        <a:t>11:00 to 12:30</a:t>
                      </a:r>
                    </a:p>
                  </a:txBody>
                  <a:tcPr/>
                </a:tc>
                <a:tc>
                  <a:txBody>
                    <a:bodyPr/>
                    <a:lstStyle/>
                    <a:p>
                      <a:r>
                        <a:rPr lang="en-US" dirty="0"/>
                        <a:t>Session 3</a:t>
                      </a:r>
                    </a:p>
                  </a:txBody>
                  <a:tcPr/>
                </a:tc>
                <a:extLst>
                  <a:ext uri="{0D108BD9-81ED-4DB2-BD59-A6C34878D82A}">
                    <a16:rowId xmlns:a16="http://schemas.microsoft.com/office/drawing/2014/main" val="3384002217"/>
                  </a:ext>
                </a:extLst>
              </a:tr>
              <a:tr h="370840">
                <a:tc>
                  <a:txBody>
                    <a:bodyPr/>
                    <a:lstStyle/>
                    <a:p>
                      <a:r>
                        <a:rPr lang="en-US" dirty="0"/>
                        <a:t>3:30 to 4:00</a:t>
                      </a:r>
                    </a:p>
                  </a:txBody>
                  <a:tcPr/>
                </a:tc>
                <a:tc>
                  <a:txBody>
                    <a:bodyPr/>
                    <a:lstStyle/>
                    <a:p>
                      <a:r>
                        <a:rPr lang="en-US" dirty="0"/>
                        <a:t>12:30 to 1:00</a:t>
                      </a:r>
                    </a:p>
                  </a:txBody>
                  <a:tcPr/>
                </a:tc>
                <a:tc>
                  <a:txBody>
                    <a:bodyPr/>
                    <a:lstStyle/>
                    <a:p>
                      <a:r>
                        <a:rPr lang="en-US" dirty="0"/>
                        <a:t>break</a:t>
                      </a:r>
                    </a:p>
                  </a:txBody>
                  <a:tcPr/>
                </a:tc>
                <a:extLst>
                  <a:ext uri="{0D108BD9-81ED-4DB2-BD59-A6C34878D82A}">
                    <a16:rowId xmlns:a16="http://schemas.microsoft.com/office/drawing/2014/main" val="4033941925"/>
                  </a:ext>
                </a:extLst>
              </a:tr>
              <a:tr h="370840">
                <a:tc>
                  <a:txBody>
                    <a:bodyPr/>
                    <a:lstStyle/>
                    <a:p>
                      <a:r>
                        <a:rPr lang="en-US" dirty="0"/>
                        <a:t>4:00 to 5:30</a:t>
                      </a:r>
                    </a:p>
                  </a:txBody>
                  <a:tcPr/>
                </a:tc>
                <a:tc>
                  <a:txBody>
                    <a:bodyPr/>
                    <a:lstStyle/>
                    <a:p>
                      <a:r>
                        <a:rPr lang="en-US" dirty="0"/>
                        <a:t>1:00 to 2:30</a:t>
                      </a:r>
                    </a:p>
                  </a:txBody>
                  <a:tcPr/>
                </a:tc>
                <a:tc>
                  <a:txBody>
                    <a:bodyPr/>
                    <a:lstStyle/>
                    <a:p>
                      <a:r>
                        <a:rPr lang="en-US" dirty="0"/>
                        <a:t>Session 4</a:t>
                      </a:r>
                    </a:p>
                  </a:txBody>
                  <a:tcPr/>
                </a:tc>
                <a:extLst>
                  <a:ext uri="{0D108BD9-81ED-4DB2-BD59-A6C34878D82A}">
                    <a16:rowId xmlns:a16="http://schemas.microsoft.com/office/drawing/2014/main" val="1009821760"/>
                  </a:ext>
                </a:extLst>
              </a:tr>
            </a:tbl>
          </a:graphicData>
        </a:graphic>
      </p:graphicFrame>
      <p:sp>
        <p:nvSpPr>
          <p:cNvPr id="9" name="TextBox 8">
            <a:extLst>
              <a:ext uri="{FF2B5EF4-FFF2-40B4-BE49-F238E27FC236}">
                <a16:creationId xmlns:a16="http://schemas.microsoft.com/office/drawing/2014/main" id="{E24ECC30-F982-BB43-A86A-6E37C04C880C}"/>
              </a:ext>
            </a:extLst>
          </p:cNvPr>
          <p:cNvSpPr txBox="1"/>
          <p:nvPr/>
        </p:nvSpPr>
        <p:spPr>
          <a:xfrm>
            <a:off x="426720" y="1081088"/>
            <a:ext cx="8301355" cy="646331"/>
          </a:xfrm>
          <a:prstGeom prst="rect">
            <a:avLst/>
          </a:prstGeom>
          <a:noFill/>
        </p:spPr>
        <p:txBody>
          <a:bodyPr wrap="square" rtlCol="0">
            <a:spAutoFit/>
          </a:bodyPr>
          <a:lstStyle/>
          <a:p>
            <a:r>
              <a:rPr lang="en-US" dirty="0"/>
              <a:t>What we cover in any given session depends on how fast you all move through the content.</a:t>
            </a:r>
          </a:p>
        </p:txBody>
      </p:sp>
      <p:sp>
        <p:nvSpPr>
          <p:cNvPr id="3" name="TextBox 2">
            <a:extLst>
              <a:ext uri="{FF2B5EF4-FFF2-40B4-BE49-F238E27FC236}">
                <a16:creationId xmlns:a16="http://schemas.microsoft.com/office/drawing/2014/main" id="{5572736D-DF24-4E75-BC2B-F86C83660E71}"/>
              </a:ext>
            </a:extLst>
          </p:cNvPr>
          <p:cNvSpPr txBox="1"/>
          <p:nvPr/>
        </p:nvSpPr>
        <p:spPr>
          <a:xfrm>
            <a:off x="1942011" y="6182281"/>
            <a:ext cx="5413661" cy="369332"/>
          </a:xfrm>
          <a:prstGeom prst="rect">
            <a:avLst/>
          </a:prstGeom>
          <a:noFill/>
        </p:spPr>
        <p:txBody>
          <a:bodyPr wrap="none" rtlCol="0">
            <a:spAutoFit/>
          </a:bodyPr>
          <a:lstStyle/>
          <a:p>
            <a:r>
              <a:rPr lang="en-US" dirty="0"/>
              <a:t>https://graphblas-tutorials.github.io/ICS21-Tutorial/</a:t>
            </a:r>
          </a:p>
        </p:txBody>
      </p:sp>
    </p:spTree>
    <p:extLst>
      <p:ext uri="{BB962C8B-B14F-4D97-AF65-F5344CB8AC3E}">
        <p14:creationId xmlns:p14="http://schemas.microsoft.com/office/powerpoint/2010/main" val="84604772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9" y="192088"/>
            <a:ext cx="2754642" cy="889000"/>
          </a:xfrm>
        </p:spPr>
        <p:txBody>
          <a:bodyPr/>
          <a:lstStyle/>
          <a:p>
            <a:r>
              <a:rPr lang="en-US" dirty="0"/>
              <a:t>mxv()</a:t>
            </a:r>
          </a:p>
        </p:txBody>
      </p:sp>
      <p:sp>
        <p:nvSpPr>
          <p:cNvPr id="4" name="Slide Number Placeholder 3"/>
          <p:cNvSpPr>
            <a:spLocks noGrp="1"/>
          </p:cNvSpPr>
          <p:nvPr>
            <p:ph type="sldNum" sz="quarter" idx="10"/>
          </p:nvPr>
        </p:nvSpPr>
        <p:spPr>
          <a:xfrm>
            <a:off x="8728075" y="6539734"/>
            <a:ext cx="415925" cy="304800"/>
          </a:xfrm>
        </p:spPr>
        <p:txBody>
          <a:bodyPr/>
          <a:lstStyle/>
          <a:p>
            <a:pPr>
              <a:defRPr/>
            </a:pPr>
            <a:fld id="{0C933AAA-F64E-4748-8A99-DCC60F15C72A}" type="slidenum">
              <a:rPr lang="en-US" smtClean="0">
                <a:solidFill>
                  <a:srgbClr val="000000"/>
                </a:solidFill>
                <a:ea typeface="ＭＳ Ｐゴシック" pitchFamily="34" charset="-128"/>
              </a:rPr>
              <a:pPr>
                <a:defRPr/>
              </a:pPr>
              <a:t>40</a:t>
            </a:fld>
            <a:endParaRPr lang="en-US" dirty="0">
              <a:solidFill>
                <a:srgbClr val="000000"/>
              </a:solidFill>
              <a:ea typeface="ＭＳ Ｐゴシック" pitchFamily="34" charset="-128"/>
            </a:endParaRPr>
          </a:p>
        </p:txBody>
      </p:sp>
      <p:sp>
        <p:nvSpPr>
          <p:cNvPr id="15" name="TextBox 14"/>
          <p:cNvSpPr txBox="1"/>
          <p:nvPr/>
        </p:nvSpPr>
        <p:spPr>
          <a:xfrm>
            <a:off x="273208" y="1193806"/>
            <a:ext cx="8250931" cy="461665"/>
          </a:xfrm>
          <a:prstGeom prst="rect">
            <a:avLst/>
          </a:prstGeom>
          <a:noFill/>
        </p:spPr>
        <p:txBody>
          <a:bodyPr wrap="square" rtlCol="0">
            <a:spAutoFit/>
          </a:bodyPr>
          <a:lstStyle/>
          <a:p>
            <a:pPr algn="ctr"/>
            <a:r>
              <a:rPr lang="en-US" sz="2400" dirty="0"/>
              <a:t>Multiply a matrix times a vector to produce a vector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33B1BFE-97D4-BC43-97C9-03B27C62518B}"/>
                  </a:ext>
                </a:extLst>
              </p:cNvPr>
              <p:cNvSpPr txBox="1"/>
              <p:nvPr/>
            </p:nvSpPr>
            <p:spPr>
              <a:xfrm>
                <a:off x="2008991" y="1989967"/>
                <a:ext cx="4779363" cy="10713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𝑤</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r>
                        <a:rPr lang="en-US" sz="2400" i="1" smtClean="0">
                          <a:latin typeface="Cambria Math" panose="02040503050406030204" pitchFamily="18" charset="0"/>
                        </a:rPr>
                        <m:t>=</m:t>
                      </m:r>
                      <m:r>
                        <a:rPr lang="en-US" sz="2400" b="0" i="1" smtClean="0">
                          <a:latin typeface="Cambria Math" panose="02040503050406030204" pitchFamily="18" charset="0"/>
                        </a:rPr>
                        <m:t>𝑤</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nary>
                        <m:naryPr>
                          <m:chr m:val="∑"/>
                          <m:ctrlPr>
                            <a:rPr lang="en-US" sz="2400" b="0" i="1" smtClean="0">
                              <a:latin typeface="Cambria Math" panose="02040503050406030204" pitchFamily="18" charset="0"/>
                              <a:ea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𝑘</m:t>
                          </m:r>
                          <m:r>
                            <a:rPr lang="en-US" sz="2400" b="0" i="1" smtClean="0">
                              <a:latin typeface="Cambria Math" panose="02040503050406030204" pitchFamily="18" charset="0"/>
                              <a:ea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𝑁</m:t>
                          </m:r>
                        </m:sup>
                        <m:e>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𝑖</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𝑘</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𝑢</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𝑘</m:t>
                          </m:r>
                          <m:r>
                            <a:rPr lang="en-US" sz="2400" b="0" i="1" smtClean="0">
                              <a:latin typeface="Cambria Math" panose="02040503050406030204" pitchFamily="18" charset="0"/>
                              <a:ea typeface="Cambria Math" panose="02040503050406030204" pitchFamily="18" charset="0"/>
                            </a:rPr>
                            <m:t>)</m:t>
                          </m:r>
                        </m:e>
                      </m:nary>
                    </m:oMath>
                  </m:oMathPara>
                </a14:m>
                <a:endParaRPr lang="en-US" sz="2400" dirty="0"/>
              </a:p>
            </p:txBody>
          </p:sp>
        </mc:Choice>
        <mc:Fallback xmlns="">
          <p:sp>
            <p:nvSpPr>
              <p:cNvPr id="11" name="TextBox 10">
                <a:extLst>
                  <a:ext uri="{FF2B5EF4-FFF2-40B4-BE49-F238E27FC236}">
                    <a16:creationId xmlns:a16="http://schemas.microsoft.com/office/drawing/2014/main" id="{E33B1BFE-97D4-BC43-97C9-03B27C62518B}"/>
                  </a:ext>
                </a:extLst>
              </p:cNvPr>
              <p:cNvSpPr txBox="1">
                <a:spLocks noRot="1" noChangeAspect="1" noMove="1" noResize="1" noEditPoints="1" noAdjustHandles="1" noChangeArrowheads="1" noChangeShapeType="1" noTextEdit="1"/>
              </p:cNvSpPr>
              <p:nvPr/>
            </p:nvSpPr>
            <p:spPr>
              <a:xfrm>
                <a:off x="2008991" y="1989967"/>
                <a:ext cx="4779363" cy="1071319"/>
              </a:xfrm>
              <a:prstGeom prst="rect">
                <a:avLst/>
              </a:prstGeom>
              <a:blipFill>
                <a:blip r:embed="rId2"/>
                <a:stretch>
                  <a:fillRect t="-111765" b="-168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28F666-558F-B34D-B7B3-EB8AEB041206}"/>
                  </a:ext>
                </a:extLst>
              </p:cNvPr>
              <p:cNvSpPr txBox="1"/>
              <p:nvPr/>
            </p:nvSpPr>
            <p:spPr>
              <a:xfrm>
                <a:off x="2580644" y="3470582"/>
                <a:ext cx="90928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𝑤</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𝑆</m:t>
                          </m:r>
                        </m:e>
                        <m:sup>
                          <m:r>
                            <a:rPr lang="en-US" sz="2000" b="0" i="1" smtClean="0">
                              <a:latin typeface="Cambria Math" panose="02040503050406030204" pitchFamily="18" charset="0"/>
                              <a:ea typeface="Cambria Math" panose="02040503050406030204" pitchFamily="18" charset="0"/>
                            </a:rPr>
                            <m:t>𝑀</m:t>
                          </m:r>
                        </m:sup>
                      </m:sSup>
                    </m:oMath>
                  </m:oMathPara>
                </a14:m>
                <a:endParaRPr lang="en-US" sz="2000" dirty="0"/>
              </a:p>
            </p:txBody>
          </p:sp>
        </mc:Choice>
        <mc:Fallback xmlns="">
          <p:sp>
            <p:nvSpPr>
              <p:cNvPr id="18" name="TextBox 17">
                <a:extLst>
                  <a:ext uri="{FF2B5EF4-FFF2-40B4-BE49-F238E27FC236}">
                    <a16:creationId xmlns:a16="http://schemas.microsoft.com/office/drawing/2014/main" id="{1E28F666-558F-B34D-B7B3-EB8AEB041206}"/>
                  </a:ext>
                </a:extLst>
              </p:cNvPr>
              <p:cNvSpPr txBox="1">
                <a:spLocks noRot="1" noChangeAspect="1" noMove="1" noResize="1" noEditPoints="1" noAdjustHandles="1" noChangeArrowheads="1" noChangeShapeType="1" noTextEdit="1"/>
              </p:cNvSpPr>
              <p:nvPr/>
            </p:nvSpPr>
            <p:spPr>
              <a:xfrm>
                <a:off x="2580644" y="3470582"/>
                <a:ext cx="909287" cy="307777"/>
              </a:xfrm>
              <a:prstGeom prst="rect">
                <a:avLst/>
              </a:prstGeom>
              <a:blipFill>
                <a:blip r:embed="rId3"/>
                <a:stretch>
                  <a:fillRect l="-1389" r="-1389"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E4EE129-53CE-6D41-B6A7-F2DDAC8CFC81}"/>
                  </a:ext>
                </a:extLst>
              </p:cNvPr>
              <p:cNvSpPr txBox="1"/>
              <p:nvPr/>
            </p:nvSpPr>
            <p:spPr>
              <a:xfrm>
                <a:off x="3986814" y="3470583"/>
                <a:ext cx="84241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𝑢</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𝑆</m:t>
                          </m:r>
                        </m:e>
                        <m:sup>
                          <m:r>
                            <a:rPr lang="en-US" sz="2000" b="0" i="1" smtClean="0">
                              <a:latin typeface="Cambria Math" panose="02040503050406030204" pitchFamily="18" charset="0"/>
                              <a:ea typeface="Cambria Math" panose="02040503050406030204" pitchFamily="18" charset="0"/>
                            </a:rPr>
                            <m:t>𝑁</m:t>
                          </m:r>
                        </m:sup>
                      </m:sSup>
                    </m:oMath>
                  </m:oMathPara>
                </a14:m>
                <a:endParaRPr lang="en-US" sz="2000" dirty="0"/>
              </a:p>
            </p:txBody>
          </p:sp>
        </mc:Choice>
        <mc:Fallback xmlns="">
          <p:sp>
            <p:nvSpPr>
              <p:cNvPr id="20" name="TextBox 19">
                <a:extLst>
                  <a:ext uri="{FF2B5EF4-FFF2-40B4-BE49-F238E27FC236}">
                    <a16:creationId xmlns:a16="http://schemas.microsoft.com/office/drawing/2014/main" id="{7E4EE129-53CE-6D41-B6A7-F2DDAC8CFC81}"/>
                  </a:ext>
                </a:extLst>
              </p:cNvPr>
              <p:cNvSpPr txBox="1">
                <a:spLocks noRot="1" noChangeAspect="1" noMove="1" noResize="1" noEditPoints="1" noAdjustHandles="1" noChangeArrowheads="1" noChangeShapeType="1" noTextEdit="1"/>
              </p:cNvSpPr>
              <p:nvPr/>
            </p:nvSpPr>
            <p:spPr>
              <a:xfrm>
                <a:off x="3986814" y="3470583"/>
                <a:ext cx="842410" cy="307777"/>
              </a:xfrm>
              <a:prstGeom prst="rect">
                <a:avLst/>
              </a:prstGeom>
              <a:blipFill>
                <a:blip r:embed="rId4"/>
                <a:stretch>
                  <a:fillRect l="-1471"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051B11F-4DE2-084E-96D3-AB638773CC2D}"/>
                  </a:ext>
                </a:extLst>
              </p:cNvPr>
              <p:cNvSpPr txBox="1"/>
              <p:nvPr/>
            </p:nvSpPr>
            <p:spPr>
              <a:xfrm>
                <a:off x="5428108" y="3470584"/>
                <a:ext cx="115550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𝐴</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𝑆</m:t>
                          </m:r>
                        </m:e>
                        <m:sup>
                          <m:r>
                            <a:rPr lang="en-US" sz="2000" b="0" i="1" smtClean="0">
                              <a:latin typeface="Cambria Math" panose="02040503050406030204" pitchFamily="18" charset="0"/>
                              <a:ea typeface="Cambria Math" panose="02040503050406030204" pitchFamily="18" charset="0"/>
                            </a:rPr>
                            <m:t>𝑀</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sup>
                      </m:sSup>
                    </m:oMath>
                  </m:oMathPara>
                </a14:m>
                <a:endParaRPr lang="en-US" sz="2000" dirty="0"/>
              </a:p>
            </p:txBody>
          </p:sp>
        </mc:Choice>
        <mc:Fallback xmlns="">
          <p:sp>
            <p:nvSpPr>
              <p:cNvPr id="21" name="TextBox 20">
                <a:extLst>
                  <a:ext uri="{FF2B5EF4-FFF2-40B4-BE49-F238E27FC236}">
                    <a16:creationId xmlns:a16="http://schemas.microsoft.com/office/drawing/2014/main" id="{D051B11F-4DE2-084E-96D3-AB638773CC2D}"/>
                  </a:ext>
                </a:extLst>
              </p:cNvPr>
              <p:cNvSpPr txBox="1">
                <a:spLocks noRot="1" noChangeAspect="1" noMove="1" noResize="1" noEditPoints="1" noAdjustHandles="1" noChangeArrowheads="1" noChangeShapeType="1" noTextEdit="1"/>
              </p:cNvSpPr>
              <p:nvPr/>
            </p:nvSpPr>
            <p:spPr>
              <a:xfrm>
                <a:off x="5428108" y="3470584"/>
                <a:ext cx="1155509" cy="307777"/>
              </a:xfrm>
              <a:prstGeom prst="rect">
                <a:avLst/>
              </a:prstGeom>
              <a:blipFill>
                <a:blip r:embed="rId5"/>
                <a:stretch>
                  <a:fillRect l="-3261" b="-8000"/>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9C51DE6A-5C82-EC41-86F8-0B34B3D36645}"/>
              </a:ext>
            </a:extLst>
          </p:cNvPr>
          <p:cNvSpPr txBox="1"/>
          <p:nvPr/>
        </p:nvSpPr>
        <p:spPr>
          <a:xfrm>
            <a:off x="446831" y="4581806"/>
            <a:ext cx="8250931" cy="1938992"/>
          </a:xfrm>
          <a:prstGeom prst="rect">
            <a:avLst/>
          </a:prstGeom>
          <a:noFill/>
        </p:spPr>
        <p:txBody>
          <a:bodyPr wrap="square" rtlCol="0">
            <a:spAutoFit/>
          </a:bodyPr>
          <a:lstStyle/>
          <a:p>
            <a:r>
              <a:rPr lang="en-US" sz="2000" dirty="0"/>
              <a:t>Definitions:</a:t>
            </a:r>
          </a:p>
          <a:p>
            <a:pPr marL="342900" indent="-342900">
              <a:buFont typeface="Arial" panose="020B0604020202020204" pitchFamily="34" charset="0"/>
              <a:buChar char="•"/>
            </a:pPr>
            <a:r>
              <a:rPr lang="en-US" sz="2000" dirty="0"/>
              <a:t>S is the domain of the objects w, u, and A</a:t>
            </a:r>
          </a:p>
          <a:p>
            <a:pPr marL="342900" indent="-342900">
              <a:buFont typeface="Arial" panose="020B0604020202020204" pitchFamily="34" charset="0"/>
              <a:buChar char="•"/>
            </a:pPr>
            <a:r>
              <a:rPr lang="en-US" sz="2000" dirty="0"/>
              <a:t>⊙ is an optional accumulation operator (a binary operator)</a:t>
            </a:r>
          </a:p>
          <a:p>
            <a:pPr marL="342900" indent="-342900">
              <a:buFont typeface="Arial" panose="020B0604020202020204" pitchFamily="34" charset="0"/>
              <a:buChar char="•"/>
            </a:pPr>
            <a:r>
              <a:rPr lang="en-US" sz="2000" dirty="0"/>
              <a:t>⊗ and ⊕ are multiplication and addition (or generalizations thereof)</a:t>
            </a:r>
          </a:p>
          <a:p>
            <a:pPr marL="342900" indent="-342900">
              <a:buFont typeface="Arial" panose="020B0604020202020204" pitchFamily="34" charset="0"/>
              <a:buChar char="•"/>
            </a:pPr>
            <a:r>
              <a:rPr lang="en-US" sz="2000" dirty="0"/>
              <a:t>∑ uses the ⊕ operator</a:t>
            </a:r>
          </a:p>
          <a:p>
            <a:pPr marL="342900" indent="-342900">
              <a:buFont typeface="Arial" panose="020B0604020202020204" pitchFamily="34" charset="0"/>
              <a:buChar char="•"/>
            </a:pPr>
            <a:endParaRPr lang="en-US" sz="2000"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92B34D-A55A-3B47-8FE1-910796EDEC46}"/>
                  </a:ext>
                </a:extLst>
              </p:cNvPr>
              <p:cNvSpPr txBox="1"/>
              <p:nvPr/>
            </p:nvSpPr>
            <p:spPr>
              <a:xfrm>
                <a:off x="3639046" y="174917"/>
                <a:ext cx="3741409" cy="677108"/>
              </a:xfrm>
              <a:prstGeom prst="rect">
                <a:avLst/>
              </a:prstGeom>
              <a:noFill/>
            </p:spPr>
            <p:txBody>
              <a:bodyPr wrap="none" lIns="0" tIns="0" rIns="0" bIns="0" rtlCol="0">
                <a:spAutoFit/>
              </a:bodyPr>
              <a:lstStyle/>
              <a:p>
                <a14:m>
                  <m:oMath xmlns:m="http://schemas.openxmlformats.org/officeDocument/2006/math">
                    <m:r>
                      <m:rPr>
                        <m:nor/>
                      </m:rPr>
                      <a:rPr lang="en-US" sz="4400" dirty="0"/>
                      <m:t>w</m:t>
                    </m:r>
                    <m:r>
                      <m:rPr>
                        <m:nor/>
                      </m:rPr>
                      <a:rPr lang="en-US" sz="4400" b="0" i="0" dirty="0" smtClean="0"/>
                      <m:t> </m:t>
                    </m:r>
                    <m:r>
                      <a:rPr lang="en-US" sz="4400" b="0" i="1" smtClean="0">
                        <a:latin typeface="Cambria Math" panose="02040503050406030204" pitchFamily="18" charset="0"/>
                      </a:rPr>
                      <m:t>⨀</m:t>
                    </m:r>
                  </m:oMath>
                </a14:m>
                <a:r>
                  <a:rPr lang="en-US" sz="4400" dirty="0"/>
                  <a:t>= A⊕.⊗u</a:t>
                </a:r>
              </a:p>
            </p:txBody>
          </p:sp>
        </mc:Choice>
        <mc:Fallback xmlns="">
          <p:sp>
            <p:nvSpPr>
              <p:cNvPr id="12" name="TextBox 11">
                <a:extLst>
                  <a:ext uri="{FF2B5EF4-FFF2-40B4-BE49-F238E27FC236}">
                    <a16:creationId xmlns:a16="http://schemas.microsoft.com/office/drawing/2014/main" id="{3792B34D-A55A-3B47-8FE1-910796EDEC46}"/>
                  </a:ext>
                </a:extLst>
              </p:cNvPr>
              <p:cNvSpPr txBox="1">
                <a:spLocks noRot="1" noChangeAspect="1" noMove="1" noResize="1" noEditPoints="1" noAdjustHandles="1" noChangeArrowheads="1" noChangeShapeType="1" noTextEdit="1"/>
              </p:cNvSpPr>
              <p:nvPr/>
            </p:nvSpPr>
            <p:spPr>
              <a:xfrm>
                <a:off x="3639046" y="174917"/>
                <a:ext cx="3741409" cy="677108"/>
              </a:xfrm>
              <a:prstGeom prst="rect">
                <a:avLst/>
              </a:prstGeom>
              <a:blipFill>
                <a:blip r:embed="rId6"/>
                <a:stretch>
                  <a:fillRect l="-4068" t="-25926" r="-4746" b="-50000"/>
                </a:stretch>
              </a:blipFill>
            </p:spPr>
            <p:txBody>
              <a:bodyPr/>
              <a:lstStyle/>
              <a:p>
                <a:r>
                  <a:rPr lang="en-US">
                    <a:noFill/>
                  </a:rPr>
                  <a:t> </a:t>
                </a:r>
              </a:p>
            </p:txBody>
          </p:sp>
        </mc:Fallback>
      </mc:AlternateContent>
    </p:spTree>
    <p:extLst>
      <p:ext uri="{BB962C8B-B14F-4D97-AF65-F5344CB8AC3E}">
        <p14:creationId xmlns:p14="http://schemas.microsoft.com/office/powerpoint/2010/main" val="71284337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9" y="192088"/>
            <a:ext cx="2754642" cy="889000"/>
          </a:xfrm>
        </p:spPr>
        <p:txBody>
          <a:bodyPr/>
          <a:lstStyle/>
          <a:p>
            <a:r>
              <a:rPr lang="en-US" dirty="0"/>
              <a:t>mxv()</a:t>
            </a:r>
          </a:p>
        </p:txBody>
      </p:sp>
      <p:sp>
        <p:nvSpPr>
          <p:cNvPr id="4" name="Slide Number Placeholder 3"/>
          <p:cNvSpPr>
            <a:spLocks noGrp="1"/>
          </p:cNvSpPr>
          <p:nvPr>
            <p:ph type="sldNum" sz="quarter" idx="10"/>
          </p:nvPr>
        </p:nvSpPr>
        <p:spPr>
          <a:xfrm>
            <a:off x="8728075" y="6539734"/>
            <a:ext cx="415925" cy="304800"/>
          </a:xfrm>
        </p:spPr>
        <p:txBody>
          <a:bodyPr/>
          <a:lstStyle/>
          <a:p>
            <a:pPr>
              <a:defRPr/>
            </a:pPr>
            <a:fld id="{0C933AAA-F64E-4748-8A99-DCC60F15C72A}" type="slidenum">
              <a:rPr lang="en-US" smtClean="0">
                <a:solidFill>
                  <a:srgbClr val="000000"/>
                </a:solidFill>
                <a:ea typeface="ＭＳ Ｐゴシック" pitchFamily="34" charset="-128"/>
              </a:rPr>
              <a:pPr>
                <a:defRPr/>
              </a:pPr>
              <a:t>41</a:t>
            </a:fld>
            <a:endParaRPr lang="en-US" dirty="0">
              <a:solidFill>
                <a:srgbClr val="000000"/>
              </a:solidFill>
              <a:ea typeface="ＭＳ Ｐゴシック" pitchFamily="34" charset="-128"/>
            </a:endParaRPr>
          </a:p>
        </p:txBody>
      </p:sp>
      <p:sp>
        <p:nvSpPr>
          <p:cNvPr id="15" name="TextBox 14"/>
          <p:cNvSpPr txBox="1"/>
          <p:nvPr/>
        </p:nvSpPr>
        <p:spPr>
          <a:xfrm>
            <a:off x="273208" y="1193806"/>
            <a:ext cx="8250931" cy="461665"/>
          </a:xfrm>
          <a:prstGeom prst="rect">
            <a:avLst/>
          </a:prstGeom>
          <a:noFill/>
        </p:spPr>
        <p:txBody>
          <a:bodyPr wrap="square" rtlCol="0">
            <a:spAutoFit/>
          </a:bodyPr>
          <a:lstStyle/>
          <a:p>
            <a:pPr algn="ctr"/>
            <a:r>
              <a:rPr lang="en-US" sz="2400" dirty="0"/>
              <a:t>Multiply a matrix times a vector to produce a vector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33B1BFE-97D4-BC43-97C9-03B27C62518B}"/>
                  </a:ext>
                </a:extLst>
              </p:cNvPr>
              <p:cNvSpPr txBox="1"/>
              <p:nvPr/>
            </p:nvSpPr>
            <p:spPr>
              <a:xfrm>
                <a:off x="831166" y="2133487"/>
                <a:ext cx="7135009" cy="99931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𝑤</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r>
                        <a:rPr lang="en-US" sz="2400" i="1" smtClean="0">
                          <a:latin typeface="Cambria Math" panose="02040503050406030204" pitchFamily="18" charset="0"/>
                        </a:rPr>
                        <m:t>=</m:t>
                      </m:r>
                      <m:r>
                        <a:rPr lang="en-US" sz="2400" b="0" i="1" smtClean="0">
                          <a:latin typeface="Cambria Math" panose="02040503050406030204" pitchFamily="18" charset="0"/>
                        </a:rPr>
                        <m:t>𝑤</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nary>
                        <m:naryPr>
                          <m:chr m:val="∑"/>
                          <m:supHide m:val="on"/>
                          <m:ctrlPr>
                            <a:rPr lang="en-US" sz="2400" b="0" i="1" smtClean="0">
                              <a:latin typeface="Cambria Math" panose="02040503050406030204" pitchFamily="18" charset="0"/>
                              <a:ea typeface="Cambria Math" panose="02040503050406030204" pitchFamily="18" charset="0"/>
                            </a:rPr>
                          </m:ctrlPr>
                        </m:naryPr>
                        <m:sub>
                          <m:r>
                            <a:rPr lang="en-US" sz="2400" b="1" i="1" smtClean="0">
                              <a:solidFill>
                                <a:srgbClr val="C00000"/>
                              </a:solidFill>
                              <a:latin typeface="Cambria Math" panose="02040503050406030204" pitchFamily="18" charset="0"/>
                              <a:ea typeface="Cambria Math" panose="02040503050406030204" pitchFamily="18" charset="0"/>
                            </a:rPr>
                            <m:t>𝒌</m:t>
                          </m:r>
                          <m:r>
                            <a:rPr lang="en-US" sz="2400" b="1" i="1" smtClean="0">
                              <a:solidFill>
                                <a:srgbClr val="C00000"/>
                              </a:solidFill>
                              <a:latin typeface="Cambria Math" panose="02040503050406030204" pitchFamily="18" charset="0"/>
                              <a:ea typeface="Cambria Math" panose="02040503050406030204" pitchFamily="18" charset="0"/>
                            </a:rPr>
                            <m:t>∈</m:t>
                          </m:r>
                          <m:r>
                            <a:rPr lang="en-US" sz="2400" b="1" i="1" smtClean="0">
                              <a:solidFill>
                                <a:srgbClr val="C00000"/>
                              </a:solidFill>
                              <a:latin typeface="Cambria Math" panose="02040503050406030204" pitchFamily="18" charset="0"/>
                              <a:ea typeface="Cambria Math" panose="02040503050406030204" pitchFamily="18" charset="0"/>
                            </a:rPr>
                            <m:t>𝒊𝒏𝒅</m:t>
                          </m:r>
                          <m:d>
                            <m:dPr>
                              <m:ctrlPr>
                                <a:rPr lang="en-US" sz="2400" b="1" i="1" smtClean="0">
                                  <a:solidFill>
                                    <a:srgbClr val="C00000"/>
                                  </a:solidFill>
                                  <a:latin typeface="Cambria Math" panose="02040503050406030204" pitchFamily="18" charset="0"/>
                                  <a:ea typeface="Cambria Math" panose="02040503050406030204" pitchFamily="18" charset="0"/>
                                </a:rPr>
                              </m:ctrlPr>
                            </m:dPr>
                            <m:e>
                              <m:r>
                                <a:rPr lang="en-US" sz="2400" b="1" i="1" smtClean="0">
                                  <a:solidFill>
                                    <a:srgbClr val="C00000"/>
                                  </a:solidFill>
                                  <a:latin typeface="Cambria Math" panose="02040503050406030204" pitchFamily="18" charset="0"/>
                                  <a:ea typeface="Cambria Math" panose="02040503050406030204" pitchFamily="18" charset="0"/>
                                </a:rPr>
                                <m:t>𝑨</m:t>
                              </m:r>
                              <m:d>
                                <m:dPr>
                                  <m:ctrlPr>
                                    <a:rPr lang="en-US" sz="2400" b="1" i="1" smtClean="0">
                                      <a:solidFill>
                                        <a:srgbClr val="C00000"/>
                                      </a:solidFill>
                                      <a:latin typeface="Cambria Math" panose="02040503050406030204" pitchFamily="18" charset="0"/>
                                      <a:ea typeface="Cambria Math" panose="02040503050406030204" pitchFamily="18" charset="0"/>
                                    </a:rPr>
                                  </m:ctrlPr>
                                </m:dPr>
                                <m:e>
                                  <m:r>
                                    <a:rPr lang="en-US" sz="2400" b="1" i="1" smtClean="0">
                                      <a:solidFill>
                                        <a:srgbClr val="C00000"/>
                                      </a:solidFill>
                                      <a:latin typeface="Cambria Math" panose="02040503050406030204" pitchFamily="18" charset="0"/>
                                      <a:ea typeface="Cambria Math" panose="02040503050406030204" pitchFamily="18" charset="0"/>
                                    </a:rPr>
                                    <m:t>𝒊</m:t>
                                  </m:r>
                                  <m:r>
                                    <a:rPr lang="en-US" sz="2400" b="1" i="1" smtClean="0">
                                      <a:solidFill>
                                        <a:srgbClr val="C00000"/>
                                      </a:solidFill>
                                      <a:latin typeface="Cambria Math" panose="02040503050406030204" pitchFamily="18" charset="0"/>
                                      <a:ea typeface="Cambria Math" panose="02040503050406030204" pitchFamily="18" charset="0"/>
                                    </a:rPr>
                                    <m:t>,:</m:t>
                                  </m:r>
                                </m:e>
                              </m:d>
                            </m:e>
                          </m:d>
                          <m:r>
                            <a:rPr lang="en-US" sz="2400" b="1" i="1" smtClean="0">
                              <a:solidFill>
                                <a:srgbClr val="C00000"/>
                              </a:solidFill>
                              <a:latin typeface="Cambria Math" panose="02040503050406030204" pitchFamily="18" charset="0"/>
                              <a:ea typeface="Cambria Math" panose="02040503050406030204" pitchFamily="18" charset="0"/>
                            </a:rPr>
                            <m:t>∩</m:t>
                          </m:r>
                          <m:r>
                            <a:rPr lang="en-US" sz="2400" b="1" i="1" smtClean="0">
                              <a:solidFill>
                                <a:srgbClr val="C00000"/>
                              </a:solidFill>
                              <a:latin typeface="Cambria Math" panose="02040503050406030204" pitchFamily="18" charset="0"/>
                              <a:ea typeface="Cambria Math" panose="02040503050406030204" pitchFamily="18" charset="0"/>
                            </a:rPr>
                            <m:t>𝒊𝒏𝒅</m:t>
                          </m:r>
                          <m:r>
                            <a:rPr lang="en-US" sz="2400" b="1" i="1" smtClean="0">
                              <a:solidFill>
                                <a:srgbClr val="C00000"/>
                              </a:solidFill>
                              <a:latin typeface="Cambria Math" panose="02040503050406030204" pitchFamily="18" charset="0"/>
                              <a:ea typeface="Cambria Math" panose="02040503050406030204" pitchFamily="18" charset="0"/>
                            </a:rPr>
                            <m:t>(</m:t>
                          </m:r>
                          <m:r>
                            <a:rPr lang="en-US" sz="2400" b="1" i="1" smtClean="0">
                              <a:solidFill>
                                <a:srgbClr val="C00000"/>
                              </a:solidFill>
                              <a:latin typeface="Cambria Math" panose="02040503050406030204" pitchFamily="18" charset="0"/>
                              <a:ea typeface="Cambria Math" panose="02040503050406030204" pitchFamily="18" charset="0"/>
                            </a:rPr>
                            <m:t>𝒖</m:t>
                          </m:r>
                          <m:r>
                            <a:rPr lang="en-US" sz="2400" b="1" i="1" smtClean="0">
                              <a:solidFill>
                                <a:srgbClr val="C00000"/>
                              </a:solidFill>
                              <a:latin typeface="Cambria Math" panose="02040503050406030204" pitchFamily="18" charset="0"/>
                              <a:ea typeface="Cambria Math" panose="02040503050406030204" pitchFamily="18" charset="0"/>
                            </a:rPr>
                            <m:t>)</m:t>
                          </m:r>
                        </m:sub>
                        <m:sup/>
                        <m:e>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𝑖</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𝑘</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𝑢</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𝑘</m:t>
                          </m:r>
                          <m:r>
                            <a:rPr lang="en-US" sz="2400" b="0" i="1" smtClean="0">
                              <a:latin typeface="Cambria Math" panose="02040503050406030204" pitchFamily="18" charset="0"/>
                              <a:ea typeface="Cambria Math" panose="02040503050406030204" pitchFamily="18" charset="0"/>
                            </a:rPr>
                            <m:t>)</m:t>
                          </m:r>
                        </m:e>
                      </m:nary>
                    </m:oMath>
                  </m:oMathPara>
                </a14:m>
                <a:endParaRPr lang="en-US" sz="2400" dirty="0"/>
              </a:p>
            </p:txBody>
          </p:sp>
        </mc:Choice>
        <mc:Fallback xmlns="">
          <p:sp>
            <p:nvSpPr>
              <p:cNvPr id="11" name="TextBox 10">
                <a:extLst>
                  <a:ext uri="{FF2B5EF4-FFF2-40B4-BE49-F238E27FC236}">
                    <a16:creationId xmlns:a16="http://schemas.microsoft.com/office/drawing/2014/main" xmlns:a14="http://schemas.microsoft.com/office/drawing/2010/main" xmlns="" id="{E33B1BFE-97D4-BC43-97C9-03B27C62518B}"/>
                  </a:ext>
                </a:extLst>
              </p:cNvPr>
              <p:cNvSpPr txBox="1">
                <a:spLocks noRot="1" noChangeAspect="1" noMove="1" noResize="1" noEditPoints="1" noAdjustHandles="1" noChangeArrowheads="1" noChangeShapeType="1" noTextEdit="1"/>
              </p:cNvSpPr>
              <p:nvPr/>
            </p:nvSpPr>
            <p:spPr>
              <a:xfrm>
                <a:off x="831166" y="2133487"/>
                <a:ext cx="7135009" cy="999313"/>
              </a:xfrm>
              <a:prstGeom prst="rect">
                <a:avLst/>
              </a:prstGeom>
              <a:blipFill rotWithShape="0">
                <a:blip r:embed="rId2"/>
                <a:stretch>
                  <a:fillRect/>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9C51DE6A-5C82-EC41-86F8-0B34B3D36645}"/>
              </a:ext>
            </a:extLst>
          </p:cNvPr>
          <p:cNvSpPr txBox="1"/>
          <p:nvPr/>
        </p:nvSpPr>
        <p:spPr>
          <a:xfrm>
            <a:off x="446014" y="4576087"/>
            <a:ext cx="8250931" cy="2246769"/>
          </a:xfrm>
          <a:prstGeom prst="rect">
            <a:avLst/>
          </a:prstGeom>
          <a:noFill/>
        </p:spPr>
        <p:txBody>
          <a:bodyPr wrap="square" rtlCol="0">
            <a:spAutoFit/>
          </a:bodyPr>
          <a:lstStyle/>
          <a:p>
            <a:r>
              <a:rPr lang="en-US" sz="2000" dirty="0"/>
              <a:t>Definitions:</a:t>
            </a:r>
          </a:p>
          <a:p>
            <a:pPr marL="342900" indent="-342900">
              <a:buFont typeface="Arial" panose="020B0604020202020204" pitchFamily="34" charset="0"/>
              <a:buChar char="•"/>
            </a:pPr>
            <a:r>
              <a:rPr lang="en-US" sz="2000" dirty="0"/>
              <a:t>S is the domain of the objects w, u, and A</a:t>
            </a:r>
          </a:p>
          <a:p>
            <a:pPr marL="342900" indent="-342900">
              <a:buFont typeface="Arial" panose="020B0604020202020204" pitchFamily="34" charset="0"/>
              <a:buChar char="•"/>
            </a:pPr>
            <a:r>
              <a:rPr lang="en-US" sz="2000" dirty="0"/>
              <a:t>⊙ is an optional accumulation operator (a binary operator)</a:t>
            </a:r>
          </a:p>
          <a:p>
            <a:pPr marL="342900" indent="-342900">
              <a:buFont typeface="Arial" panose="020B0604020202020204" pitchFamily="34" charset="0"/>
              <a:buChar char="•"/>
            </a:pPr>
            <a:r>
              <a:rPr lang="en-US" sz="2000" dirty="0"/>
              <a:t>⊗ and ⊕ are multiplication and addition (or generalizations thereof)</a:t>
            </a:r>
          </a:p>
          <a:p>
            <a:pPr marL="342900" indent="-342900">
              <a:buFont typeface="Arial" panose="020B0604020202020204" pitchFamily="34" charset="0"/>
              <a:buChar char="•"/>
            </a:pPr>
            <a:r>
              <a:rPr lang="en-US" sz="2000" dirty="0"/>
              <a:t>∑ uses the ⊕ operator</a:t>
            </a:r>
          </a:p>
          <a:p>
            <a:pPr marL="342900" indent="-342900">
              <a:buFont typeface="Arial" panose="020B0604020202020204" pitchFamily="34" charset="0"/>
              <a:buChar char="•"/>
            </a:pPr>
            <a:r>
              <a:rPr lang="en-US" sz="2000" dirty="0" err="1"/>
              <a:t>ind</a:t>
            </a:r>
            <a:r>
              <a:rPr lang="en-US" sz="2000" dirty="0"/>
              <a:t>(u) returns the indices of the stored values of u</a:t>
            </a:r>
          </a:p>
          <a:p>
            <a:pPr marL="342900" indent="-342900">
              <a:buFont typeface="Arial" panose="020B0604020202020204" pitchFamily="34" charset="0"/>
              <a:buChar char="•"/>
            </a:pPr>
            <a:endParaRPr lang="en-US" sz="2000"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92B34D-A55A-3B47-8FE1-910796EDEC46}"/>
                  </a:ext>
                </a:extLst>
              </p:cNvPr>
              <p:cNvSpPr txBox="1"/>
              <p:nvPr/>
            </p:nvSpPr>
            <p:spPr>
              <a:xfrm>
                <a:off x="3639046" y="174917"/>
                <a:ext cx="3741409" cy="677108"/>
              </a:xfrm>
              <a:prstGeom prst="rect">
                <a:avLst/>
              </a:prstGeom>
              <a:noFill/>
            </p:spPr>
            <p:txBody>
              <a:bodyPr wrap="none" lIns="0" tIns="0" rIns="0" bIns="0" rtlCol="0">
                <a:spAutoFit/>
              </a:bodyPr>
              <a:lstStyle/>
              <a:p>
                <a14:m>
                  <m:oMath xmlns:m="http://schemas.openxmlformats.org/officeDocument/2006/math">
                    <m:r>
                      <m:rPr>
                        <m:nor/>
                      </m:rPr>
                      <a:rPr lang="en-US" sz="4400" dirty="0"/>
                      <m:t>w</m:t>
                    </m:r>
                    <m:r>
                      <m:rPr>
                        <m:nor/>
                      </m:rPr>
                      <a:rPr lang="en-US" sz="4400" b="0" i="0" dirty="0" smtClean="0"/>
                      <m:t> </m:t>
                    </m:r>
                    <m:r>
                      <a:rPr lang="en-US" sz="4400" b="0" i="1" smtClean="0">
                        <a:latin typeface="Cambria Math" panose="02040503050406030204" pitchFamily="18" charset="0"/>
                      </a:rPr>
                      <m:t>⨀</m:t>
                    </m:r>
                  </m:oMath>
                </a14:m>
                <a:r>
                  <a:rPr lang="en-US" sz="4400" dirty="0"/>
                  <a:t>= A⊕.⊗u</a:t>
                </a:r>
              </a:p>
            </p:txBody>
          </p:sp>
        </mc:Choice>
        <mc:Fallback xmlns="">
          <p:sp>
            <p:nvSpPr>
              <p:cNvPr id="12" name="TextBox 11">
                <a:extLst>
                  <a:ext uri="{FF2B5EF4-FFF2-40B4-BE49-F238E27FC236}">
                    <a16:creationId xmlns:a16="http://schemas.microsoft.com/office/drawing/2014/main" id="{3792B34D-A55A-3B47-8FE1-910796EDEC46}"/>
                  </a:ext>
                </a:extLst>
              </p:cNvPr>
              <p:cNvSpPr txBox="1">
                <a:spLocks noRot="1" noChangeAspect="1" noMove="1" noResize="1" noEditPoints="1" noAdjustHandles="1" noChangeArrowheads="1" noChangeShapeType="1" noTextEdit="1"/>
              </p:cNvSpPr>
              <p:nvPr/>
            </p:nvSpPr>
            <p:spPr>
              <a:xfrm>
                <a:off x="3639046" y="174917"/>
                <a:ext cx="3741409" cy="677108"/>
              </a:xfrm>
              <a:prstGeom prst="rect">
                <a:avLst/>
              </a:prstGeom>
              <a:blipFill>
                <a:blip r:embed="rId6"/>
                <a:stretch>
                  <a:fillRect l="-4068" t="-25926" r="-4746" b="-5000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E80D3679-7C42-AD44-9896-6FBEBFA6F34D}"/>
              </a:ext>
            </a:extLst>
          </p:cNvPr>
          <p:cNvSpPr txBox="1"/>
          <p:nvPr/>
        </p:nvSpPr>
        <p:spPr>
          <a:xfrm>
            <a:off x="198244" y="3198032"/>
            <a:ext cx="8709281" cy="923330"/>
          </a:xfrm>
          <a:prstGeom prst="rect">
            <a:avLst/>
          </a:prstGeom>
          <a:noFill/>
        </p:spPr>
        <p:txBody>
          <a:bodyPr wrap="square" rtlCol="0">
            <a:spAutoFit/>
          </a:bodyPr>
          <a:lstStyle/>
          <a:p>
            <a:r>
              <a:rPr lang="en-US" dirty="0">
                <a:solidFill>
                  <a:srgbClr val="C00000"/>
                </a:solidFill>
              </a:rPr>
              <a:t>The summation is over the intersection of the existing elements in the </a:t>
            </a:r>
            <a:r>
              <a:rPr lang="en-US" dirty="0" err="1">
                <a:solidFill>
                  <a:srgbClr val="C00000"/>
                </a:solidFill>
              </a:rPr>
              <a:t>i</a:t>
            </a:r>
            <a:r>
              <a:rPr lang="en-US" baseline="30000" dirty="0" err="1">
                <a:solidFill>
                  <a:srgbClr val="C00000"/>
                </a:solidFill>
              </a:rPr>
              <a:t>th</a:t>
            </a:r>
            <a:r>
              <a:rPr lang="en-US" dirty="0">
                <a:solidFill>
                  <a:srgbClr val="C00000"/>
                </a:solidFill>
              </a:rPr>
              <a:t> row of A with u … which avoids exposing how empty elements (i.e. “zeros”) are represented.  This becomes important when we change the semiring between operations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E28F666-558F-B34D-B7B3-EB8AEB041206}"/>
                  </a:ext>
                </a:extLst>
              </p:cNvPr>
              <p:cNvSpPr txBox="1"/>
              <p:nvPr/>
            </p:nvSpPr>
            <p:spPr>
              <a:xfrm>
                <a:off x="2558341" y="4161878"/>
                <a:ext cx="90928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𝑤</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𝑆</m:t>
                          </m:r>
                        </m:e>
                        <m:sup>
                          <m:r>
                            <a:rPr lang="en-US" sz="2000" b="0" i="1" smtClean="0">
                              <a:latin typeface="Cambria Math" panose="02040503050406030204" pitchFamily="18" charset="0"/>
                              <a:ea typeface="Cambria Math" panose="02040503050406030204" pitchFamily="18" charset="0"/>
                            </a:rPr>
                            <m:t>𝑀</m:t>
                          </m:r>
                        </m:sup>
                      </m:sSup>
                    </m:oMath>
                  </m:oMathPara>
                </a14:m>
                <a:endParaRPr lang="en-US" sz="2000" dirty="0"/>
              </a:p>
            </p:txBody>
          </p:sp>
        </mc:Choice>
        <mc:Fallback xmlns="">
          <p:sp>
            <p:nvSpPr>
              <p:cNvPr id="13" name="TextBox 12">
                <a:extLst>
                  <a:ext uri="{FF2B5EF4-FFF2-40B4-BE49-F238E27FC236}">
                    <a16:creationId xmlns:a16="http://schemas.microsoft.com/office/drawing/2014/main" xmlns:a14="http://schemas.microsoft.com/office/drawing/2010/main" xmlns="" id="{1E28F666-558F-B34D-B7B3-EB8AEB041206}"/>
                  </a:ext>
                </a:extLst>
              </p:cNvPr>
              <p:cNvSpPr txBox="1">
                <a:spLocks noRot="1" noChangeAspect="1" noMove="1" noResize="1" noEditPoints="1" noAdjustHandles="1" noChangeArrowheads="1" noChangeShapeType="1" noTextEdit="1"/>
              </p:cNvSpPr>
              <p:nvPr/>
            </p:nvSpPr>
            <p:spPr>
              <a:xfrm>
                <a:off x="2558341" y="4161878"/>
                <a:ext cx="909287" cy="307777"/>
              </a:xfrm>
              <a:prstGeom prst="rect">
                <a:avLst/>
              </a:prstGeom>
              <a:blipFill rotWithShape="0">
                <a:blip r:embed="rId7"/>
                <a:stretch>
                  <a:fillRect l="-2685"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E4EE129-53CE-6D41-B6A7-F2DDAC8CFC81}"/>
                  </a:ext>
                </a:extLst>
              </p:cNvPr>
              <p:cNvSpPr txBox="1"/>
              <p:nvPr/>
            </p:nvSpPr>
            <p:spPr>
              <a:xfrm>
                <a:off x="3964511" y="4161879"/>
                <a:ext cx="84241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𝑢</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𝑆</m:t>
                          </m:r>
                        </m:e>
                        <m:sup>
                          <m:r>
                            <a:rPr lang="en-US" sz="2000" b="0" i="1" smtClean="0">
                              <a:latin typeface="Cambria Math" panose="02040503050406030204" pitchFamily="18" charset="0"/>
                              <a:ea typeface="Cambria Math" panose="02040503050406030204" pitchFamily="18" charset="0"/>
                            </a:rPr>
                            <m:t>𝑁</m:t>
                          </m:r>
                        </m:sup>
                      </m:sSup>
                    </m:oMath>
                  </m:oMathPara>
                </a14:m>
                <a:endParaRPr lang="en-US" sz="2000" dirty="0"/>
              </a:p>
            </p:txBody>
          </p:sp>
        </mc:Choice>
        <mc:Fallback xmlns="">
          <p:sp>
            <p:nvSpPr>
              <p:cNvPr id="14" name="TextBox 13">
                <a:extLst>
                  <a:ext uri="{FF2B5EF4-FFF2-40B4-BE49-F238E27FC236}">
                    <a16:creationId xmlns:a16="http://schemas.microsoft.com/office/drawing/2014/main" xmlns:a14="http://schemas.microsoft.com/office/drawing/2010/main" xmlns="" id="{7E4EE129-53CE-6D41-B6A7-F2DDAC8CFC81}"/>
                  </a:ext>
                </a:extLst>
              </p:cNvPr>
              <p:cNvSpPr txBox="1">
                <a:spLocks noRot="1" noChangeAspect="1" noMove="1" noResize="1" noEditPoints="1" noAdjustHandles="1" noChangeArrowheads="1" noChangeShapeType="1" noTextEdit="1"/>
              </p:cNvSpPr>
              <p:nvPr/>
            </p:nvSpPr>
            <p:spPr>
              <a:xfrm>
                <a:off x="3964511" y="4161879"/>
                <a:ext cx="842410" cy="307777"/>
              </a:xfrm>
              <a:prstGeom prst="rect">
                <a:avLst/>
              </a:prstGeom>
              <a:blipFill rotWithShape="0">
                <a:blip r:embed="rId8"/>
                <a:stretch>
                  <a:fillRect l="-2158"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051B11F-4DE2-084E-96D3-AB638773CC2D}"/>
                  </a:ext>
                </a:extLst>
              </p:cNvPr>
              <p:cNvSpPr txBox="1"/>
              <p:nvPr/>
            </p:nvSpPr>
            <p:spPr>
              <a:xfrm>
                <a:off x="5405805" y="4161880"/>
                <a:ext cx="115550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𝐴</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𝑆</m:t>
                          </m:r>
                        </m:e>
                        <m:sup>
                          <m:r>
                            <a:rPr lang="en-US" sz="2000" b="0" i="1" smtClean="0">
                              <a:latin typeface="Cambria Math" panose="02040503050406030204" pitchFamily="18" charset="0"/>
                              <a:ea typeface="Cambria Math" panose="02040503050406030204" pitchFamily="18" charset="0"/>
                            </a:rPr>
                            <m:t>𝑀</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sup>
                      </m:sSup>
                    </m:oMath>
                  </m:oMathPara>
                </a14:m>
                <a:endParaRPr lang="en-US" sz="2000" dirty="0"/>
              </a:p>
            </p:txBody>
          </p:sp>
        </mc:Choice>
        <mc:Fallback xmlns="">
          <p:sp>
            <p:nvSpPr>
              <p:cNvPr id="16" name="TextBox 15">
                <a:extLst>
                  <a:ext uri="{FF2B5EF4-FFF2-40B4-BE49-F238E27FC236}">
                    <a16:creationId xmlns:a16="http://schemas.microsoft.com/office/drawing/2014/main" xmlns:a14="http://schemas.microsoft.com/office/drawing/2010/main" xmlns="" id="{D051B11F-4DE2-084E-96D3-AB638773CC2D}"/>
                  </a:ext>
                </a:extLst>
              </p:cNvPr>
              <p:cNvSpPr txBox="1">
                <a:spLocks noRot="1" noChangeAspect="1" noMove="1" noResize="1" noEditPoints="1" noAdjustHandles="1" noChangeArrowheads="1" noChangeShapeType="1" noTextEdit="1"/>
              </p:cNvSpPr>
              <p:nvPr/>
            </p:nvSpPr>
            <p:spPr>
              <a:xfrm>
                <a:off x="5405805" y="4161880"/>
                <a:ext cx="1155509" cy="307777"/>
              </a:xfrm>
              <a:prstGeom prst="rect">
                <a:avLst/>
              </a:prstGeom>
              <a:blipFill rotWithShape="0">
                <a:blip r:embed="rId9"/>
                <a:stretch>
                  <a:fillRect l="-4233" r="-529" b="-10000"/>
                </a:stretch>
              </a:blipFill>
            </p:spPr>
            <p:txBody>
              <a:bodyPr/>
              <a:lstStyle/>
              <a:p>
                <a:r>
                  <a:rPr lang="en-US">
                    <a:noFill/>
                  </a:rPr>
                  <a:t> </a:t>
                </a:r>
              </a:p>
            </p:txBody>
          </p:sp>
        </mc:Fallback>
      </mc:AlternateContent>
    </p:spTree>
    <p:extLst>
      <p:ext uri="{BB962C8B-B14F-4D97-AF65-F5344CB8AC3E}">
        <p14:creationId xmlns:p14="http://schemas.microsoft.com/office/powerpoint/2010/main" val="354575484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0381-5C8A-B646-B2DD-2B6EE4A9B323}"/>
              </a:ext>
            </a:extLst>
          </p:cNvPr>
          <p:cNvSpPr>
            <a:spLocks noGrp="1"/>
          </p:cNvSpPr>
          <p:nvPr>
            <p:ph type="title"/>
          </p:nvPr>
        </p:nvSpPr>
        <p:spPr>
          <a:xfrm>
            <a:off x="166688" y="192088"/>
            <a:ext cx="5382774" cy="889000"/>
          </a:xfrm>
        </p:spPr>
        <p:txBody>
          <a:bodyPr/>
          <a:lstStyle/>
          <a:p>
            <a:r>
              <a:rPr lang="en-US" sz="2400" dirty="0"/>
              <a:t>Matrix vector multiplication:  mxv()</a:t>
            </a:r>
          </a:p>
        </p:txBody>
      </p:sp>
      <p:sp>
        <p:nvSpPr>
          <p:cNvPr id="3" name="Content Placeholder 2">
            <a:extLst>
              <a:ext uri="{FF2B5EF4-FFF2-40B4-BE49-F238E27FC236}">
                <a16:creationId xmlns:a16="http://schemas.microsoft.com/office/drawing/2014/main" id="{E5E9446B-2B19-6441-9D96-7EC8A5C5B3D8}"/>
              </a:ext>
            </a:extLst>
          </p:cNvPr>
          <p:cNvSpPr>
            <a:spLocks noGrp="1"/>
          </p:cNvSpPr>
          <p:nvPr>
            <p:ph idx="1"/>
          </p:nvPr>
        </p:nvSpPr>
        <p:spPr>
          <a:xfrm>
            <a:off x="455613" y="1201739"/>
            <a:ext cx="8237537" cy="1429950"/>
          </a:xfrm>
        </p:spPr>
        <p:txBody>
          <a:bodyPr/>
          <a:lstStyle/>
          <a:p>
            <a:r>
              <a:rPr lang="en-US" sz="2000" dirty="0"/>
              <a:t>The operators used are an accumulator (⊙) and the algebraic semiring operators (⊕ and ⊗).  We will say a great deal more about semirings later … for now we’ll use the default case for Boolean data, the LOR_LAND semiring (i.e., logical OR for ⊕, Logical AND for ⊗).</a:t>
            </a:r>
          </a:p>
          <a:p>
            <a:pPr marL="0" indent="0">
              <a:buNone/>
            </a:pPr>
            <a:endParaRPr lang="en-US" sz="2000" dirty="0"/>
          </a:p>
        </p:txBody>
      </p:sp>
      <p:sp>
        <p:nvSpPr>
          <p:cNvPr id="4" name="Slide Number Placeholder 3">
            <a:extLst>
              <a:ext uri="{FF2B5EF4-FFF2-40B4-BE49-F238E27FC236}">
                <a16:creationId xmlns:a16="http://schemas.microsoft.com/office/drawing/2014/main" id="{15F358DF-A254-724A-B63F-B2FB49219412}"/>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42</a:t>
            </a:fld>
            <a:endParaRPr lang="en-US" dirty="0">
              <a:solidFill>
                <a:srgbClr val="000000"/>
              </a:solidFill>
              <a:ea typeface="ＭＳ Ｐゴシック" pitchFamily="34" charset="-128"/>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792B34D-A55A-3B47-8FE1-910796EDEC46}"/>
                  </a:ext>
                </a:extLst>
              </p:cNvPr>
              <p:cNvSpPr txBox="1"/>
              <p:nvPr/>
            </p:nvSpPr>
            <p:spPr>
              <a:xfrm>
                <a:off x="6057813" y="144145"/>
                <a:ext cx="2635337" cy="492443"/>
              </a:xfrm>
              <a:prstGeom prst="rect">
                <a:avLst/>
              </a:prstGeom>
              <a:noFill/>
            </p:spPr>
            <p:txBody>
              <a:bodyPr wrap="none" lIns="0" tIns="0" rIns="0" bIns="0" rtlCol="0">
                <a:spAutoFit/>
              </a:bodyPr>
              <a:lstStyle/>
              <a:p>
                <a14:m>
                  <m:oMath xmlns:m="http://schemas.openxmlformats.org/officeDocument/2006/math">
                    <m:r>
                      <m:rPr>
                        <m:nor/>
                      </m:rPr>
                      <a:rPr lang="en-US" sz="3200" dirty="0" smtClean="0"/>
                      <m:t>w</m:t>
                    </m:r>
                    <m:r>
                      <m:rPr>
                        <m:nor/>
                      </m:rPr>
                      <a:rPr lang="en-US" sz="3200" b="0" i="0" dirty="0" smtClean="0"/>
                      <m:t> </m:t>
                    </m:r>
                    <m:r>
                      <a:rPr lang="en-US" sz="3200" b="0" i="1" smtClean="0">
                        <a:latin typeface="Cambria Math" panose="02040503050406030204" pitchFamily="18" charset="0"/>
                      </a:rPr>
                      <m:t>⨀</m:t>
                    </m:r>
                  </m:oMath>
                </a14:m>
                <a:r>
                  <a:rPr lang="en-US" sz="3200" dirty="0"/>
                  <a:t>= A⊕.⊗u</a:t>
                </a:r>
              </a:p>
            </p:txBody>
          </p:sp>
        </mc:Choice>
        <mc:Fallback xmlns="">
          <p:sp>
            <p:nvSpPr>
              <p:cNvPr id="8" name="TextBox 7">
                <a:extLst>
                  <a:ext uri="{FF2B5EF4-FFF2-40B4-BE49-F238E27FC236}">
                    <a16:creationId xmlns:a16="http://schemas.microsoft.com/office/drawing/2014/main" id="{3792B34D-A55A-3B47-8FE1-910796EDEC46}"/>
                  </a:ext>
                </a:extLst>
              </p:cNvPr>
              <p:cNvSpPr txBox="1">
                <a:spLocks noRot="1" noChangeAspect="1" noMove="1" noResize="1" noEditPoints="1" noAdjustHandles="1" noChangeArrowheads="1" noChangeShapeType="1" noTextEdit="1"/>
              </p:cNvSpPr>
              <p:nvPr/>
            </p:nvSpPr>
            <p:spPr>
              <a:xfrm>
                <a:off x="6057813" y="144145"/>
                <a:ext cx="2635337" cy="492443"/>
              </a:xfrm>
              <a:prstGeom prst="rect">
                <a:avLst/>
              </a:prstGeom>
              <a:blipFill>
                <a:blip r:embed="rId3"/>
                <a:stretch>
                  <a:fillRect l="-4327" t="-30769" r="-8173" b="-51282"/>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74A7A43C-57D7-7144-952B-16716200391D}"/>
              </a:ext>
            </a:extLst>
          </p:cNvPr>
          <p:cNvSpPr txBox="1"/>
          <p:nvPr/>
        </p:nvSpPr>
        <p:spPr>
          <a:xfrm>
            <a:off x="632389" y="2631689"/>
            <a:ext cx="7882962" cy="3785652"/>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import </a:t>
            </a:r>
            <a:r>
              <a:rPr lang="en-US" sz="1600" b="1" dirty="0" err="1">
                <a:latin typeface="Courier New" panose="02070309020205020404" pitchFamily="49" charset="0"/>
                <a:cs typeface="Courier New" panose="02070309020205020404" pitchFamily="49" charset="0"/>
              </a:rPr>
              <a:t>pygraphblas</a:t>
            </a:r>
            <a:r>
              <a:rPr lang="en-US" sz="1600" b="1" dirty="0">
                <a:latin typeface="Courier New" panose="02070309020205020404" pitchFamily="49" charset="0"/>
                <a:cs typeface="Courier New" panose="02070309020205020404" pitchFamily="49" charset="0"/>
              </a:rPr>
              <a:t> as </a:t>
            </a:r>
            <a:r>
              <a:rPr lang="en-US" sz="1600" b="1" dirty="0" err="1">
                <a:latin typeface="Courier New" panose="02070309020205020404" pitchFamily="49" charset="0"/>
                <a:cs typeface="Courier New" panose="02070309020205020404" pitchFamily="49" charset="0"/>
              </a:rPr>
              <a:t>grb</a:t>
            </a:r>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r>
              <a:rPr lang="en-US" sz="1600" b="1" dirty="0">
                <a:solidFill>
                  <a:srgbClr val="008000"/>
                </a:solidFill>
                <a:latin typeface="Courier New" panose="02070309020205020404" pitchFamily="49" charset="0"/>
                <a:cs typeface="Courier New" panose="02070309020205020404" pitchFamily="49" charset="0"/>
              </a:rPr>
              <a:t># A’s type taken from values</a:t>
            </a:r>
          </a:p>
          <a:p>
            <a:r>
              <a:rPr lang="en-US" sz="1600" b="1" dirty="0">
                <a:latin typeface="Courier New" panose="02070309020205020404" pitchFamily="49" charset="0"/>
                <a:cs typeface="Courier New" panose="02070309020205020404" pitchFamily="49" charset="0"/>
              </a:rPr>
              <a:t>A = </a:t>
            </a:r>
            <a:r>
              <a:rPr lang="en-US" sz="1600" b="1" dirty="0" err="1">
                <a:latin typeface="Courier New" panose="02070309020205020404" pitchFamily="49" charset="0"/>
                <a:cs typeface="Courier New" panose="02070309020205020404" pitchFamily="49" charset="0"/>
              </a:rPr>
              <a:t>grb.Matrix.from_lists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rowInd</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colInd</a:t>
            </a:r>
            <a:r>
              <a:rPr lang="en-US" sz="1600" b="1" dirty="0">
                <a:latin typeface="Courier New" panose="02070309020205020404" pitchFamily="49" charset="0"/>
                <a:cs typeface="Courier New" panose="02070309020205020404" pitchFamily="49" charset="0"/>
              </a:rPr>
              <a:t>, values)</a:t>
            </a:r>
          </a:p>
          <a:p>
            <a:r>
              <a:rPr lang="en-US" sz="1600" b="1" dirty="0">
                <a:latin typeface="Courier New" panose="02070309020205020404" pitchFamily="49" charset="0"/>
                <a:cs typeface="Courier New" panose="02070309020205020404" pitchFamily="49" charset="0"/>
              </a:rPr>
              <a:t>N = </a:t>
            </a:r>
            <a:r>
              <a:rPr lang="en-US" sz="1600" b="1" dirty="0" err="1">
                <a:latin typeface="Courier New" panose="02070309020205020404" pitchFamily="49" charset="0"/>
                <a:cs typeface="Courier New" panose="02070309020205020404" pitchFamily="49" charset="0"/>
              </a:rPr>
              <a:t>A.ncols</a:t>
            </a:r>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r>
              <a:rPr lang="en-US" sz="1600" b="1" dirty="0">
                <a:solidFill>
                  <a:srgbClr val="008000"/>
                </a:solidFill>
                <a:latin typeface="Courier New" panose="02070309020205020404" pitchFamily="49" charset="0"/>
                <a:cs typeface="Courier New" panose="02070309020205020404" pitchFamily="49" charset="0"/>
              </a:rPr>
              <a:t># Create a vector of length N and type BOOL</a:t>
            </a:r>
          </a:p>
          <a:p>
            <a:r>
              <a:rPr lang="en-US" sz="1600" b="1" dirty="0">
                <a:latin typeface="Courier New" panose="02070309020205020404" pitchFamily="49" charset="0"/>
                <a:cs typeface="Courier New" panose="02070309020205020404" pitchFamily="49" charset="0"/>
              </a:rPr>
              <a:t>u = </a:t>
            </a:r>
            <a:r>
              <a:rPr lang="en-US" sz="1600" b="1" dirty="0" err="1">
                <a:latin typeface="Courier New" panose="02070309020205020404" pitchFamily="49" charset="0"/>
                <a:cs typeface="Courier New" panose="02070309020205020404" pitchFamily="49" charset="0"/>
              </a:rPr>
              <a:t>grb.Vector.sparse</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grb.BOOL</a:t>
            </a:r>
            <a:r>
              <a:rPr lang="en-US" sz="1600" b="1" dirty="0">
                <a:latin typeface="Courier New" panose="02070309020205020404" pitchFamily="49" charset="0"/>
                <a:cs typeface="Courier New" panose="02070309020205020404" pitchFamily="49" charset="0"/>
              </a:rPr>
              <a:t>, N)</a:t>
            </a:r>
          </a:p>
          <a:p>
            <a:r>
              <a:rPr lang="en-US" sz="1600" b="1" dirty="0">
                <a:latin typeface="Courier New" panose="02070309020205020404" pitchFamily="49" charset="0"/>
                <a:cs typeface="Courier New" panose="02070309020205020404" pitchFamily="49" charset="0"/>
              </a:rPr>
              <a:t>u[</a:t>
            </a:r>
            <a:r>
              <a:rPr lang="en-US" sz="1600" b="1" dirty="0" err="1">
                <a:latin typeface="Courier New" panose="02070309020205020404" pitchFamily="49" charset="0"/>
                <a:cs typeface="Courier New" panose="02070309020205020404" pitchFamily="49" charset="0"/>
              </a:rPr>
              <a:t>ind</a:t>
            </a:r>
            <a:r>
              <a:rPr lang="en-US" sz="1600" b="1" dirty="0">
                <a:latin typeface="Courier New" panose="02070309020205020404" pitchFamily="49" charset="0"/>
                <a:cs typeface="Courier New" panose="02070309020205020404" pitchFamily="49" charset="0"/>
              </a:rPr>
              <a:t>] = True    </a:t>
            </a:r>
            <a:r>
              <a:rPr lang="en-US" sz="1600" b="1" dirty="0">
                <a:solidFill>
                  <a:srgbClr val="008000"/>
                </a:solidFill>
                <a:latin typeface="Courier New" panose="02070309020205020404" pitchFamily="49" charset="0"/>
                <a:cs typeface="Courier New" panose="02070309020205020404" pitchFamily="49" charset="0"/>
              </a:rPr>
              <a:t># set the value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w = </a:t>
            </a:r>
            <a:r>
              <a:rPr lang="en-US" sz="1600" b="1" dirty="0" err="1">
                <a:latin typeface="Courier New" panose="02070309020205020404" pitchFamily="49" charset="0"/>
                <a:cs typeface="Courier New" panose="02070309020205020404" pitchFamily="49" charset="0"/>
              </a:rPr>
              <a:t>A.mxv</a:t>
            </a:r>
            <a:r>
              <a:rPr lang="en-US" sz="1600" b="1" dirty="0">
                <a:latin typeface="Courier New" panose="02070309020205020404" pitchFamily="49" charset="0"/>
                <a:cs typeface="Courier New" panose="02070309020205020404" pitchFamily="49" charset="0"/>
              </a:rPr>
              <a:t>(u)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w = A @ u</a:t>
            </a:r>
          </a:p>
          <a:p>
            <a:endParaRPr lang="en-US" sz="1600" b="1" dirty="0">
              <a:latin typeface="Courier New" panose="02070309020205020404" pitchFamily="49" charset="0"/>
              <a:cs typeface="Courier New" panose="02070309020205020404" pitchFamily="49" charset="0"/>
            </a:endParaRPr>
          </a:p>
          <a:p>
            <a:r>
              <a:rPr lang="en-US" sz="1600" b="1" dirty="0" err="1">
                <a:latin typeface="Courier New" panose="02070309020205020404" pitchFamily="49" charset="0"/>
                <a:cs typeface="Courier New" panose="02070309020205020404" pitchFamily="49" charset="0"/>
              </a:rPr>
              <a:t>A.mxv</a:t>
            </a:r>
            <a:r>
              <a:rPr lang="en-US" sz="1600" b="1" dirty="0">
                <a:latin typeface="Courier New" panose="02070309020205020404" pitchFamily="49" charset="0"/>
                <a:cs typeface="Courier New" panose="02070309020205020404" pitchFamily="49" charset="0"/>
              </a:rPr>
              <a:t>(u, out=w)</a:t>
            </a:r>
          </a:p>
        </p:txBody>
      </p:sp>
      <p:sp>
        <p:nvSpPr>
          <p:cNvPr id="14" name="Right Brace 13">
            <a:extLst>
              <a:ext uri="{FF2B5EF4-FFF2-40B4-BE49-F238E27FC236}">
                <a16:creationId xmlns:a16="http://schemas.microsoft.com/office/drawing/2014/main" id="{1A4A5489-0F06-A94A-98CC-5A6205F91824}"/>
              </a:ext>
            </a:extLst>
          </p:cNvPr>
          <p:cNvSpPr/>
          <p:nvPr/>
        </p:nvSpPr>
        <p:spPr bwMode="auto">
          <a:xfrm>
            <a:off x="2512580" y="5088454"/>
            <a:ext cx="399393" cy="1299265"/>
          </a:xfrm>
          <a:prstGeom prst="rightBrace">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5" name="TextBox 14">
            <a:extLst>
              <a:ext uri="{FF2B5EF4-FFF2-40B4-BE49-F238E27FC236}">
                <a16:creationId xmlns:a16="http://schemas.microsoft.com/office/drawing/2014/main" id="{86FE1C81-9FC1-6F47-937C-AE4EFE81BEFB}"/>
              </a:ext>
            </a:extLst>
          </p:cNvPr>
          <p:cNvSpPr txBox="1"/>
          <p:nvPr/>
        </p:nvSpPr>
        <p:spPr>
          <a:xfrm>
            <a:off x="3088748" y="5414920"/>
            <a:ext cx="4663088" cy="646331"/>
          </a:xfrm>
          <a:prstGeom prst="rect">
            <a:avLst/>
          </a:prstGeom>
          <a:noFill/>
        </p:spPr>
        <p:txBody>
          <a:bodyPr wrap="square" rtlCol="0">
            <a:spAutoFit/>
          </a:bodyPr>
          <a:lstStyle/>
          <a:p>
            <a:pPr algn="ctr"/>
            <a:r>
              <a:rPr lang="en-US" dirty="0">
                <a:solidFill>
                  <a:srgbClr val="C00000"/>
                </a:solidFill>
              </a:rPr>
              <a:t>These three compute the same result in w.  </a:t>
            </a:r>
          </a:p>
          <a:p>
            <a:pPr algn="ctr"/>
            <a:r>
              <a:rPr lang="en-US" dirty="0">
                <a:solidFill>
                  <a:srgbClr val="C00000"/>
                </a:solidFill>
              </a:rPr>
              <a:t>The third reuses an existing w.</a:t>
            </a:r>
          </a:p>
        </p:txBody>
      </p:sp>
    </p:spTree>
    <p:extLst>
      <p:ext uri="{BB962C8B-B14F-4D97-AF65-F5344CB8AC3E}">
        <p14:creationId xmlns:p14="http://schemas.microsoft.com/office/powerpoint/2010/main" val="317723162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1E8E-DF3C-504F-8123-3D58E9C6B0ED}"/>
              </a:ext>
            </a:extLst>
          </p:cNvPr>
          <p:cNvSpPr>
            <a:spLocks noGrp="1"/>
          </p:cNvSpPr>
          <p:nvPr>
            <p:ph type="title"/>
          </p:nvPr>
        </p:nvSpPr>
        <p:spPr>
          <a:xfrm>
            <a:off x="166688" y="192088"/>
            <a:ext cx="8977312" cy="889000"/>
          </a:xfrm>
        </p:spPr>
        <p:txBody>
          <a:bodyPr/>
          <a:lstStyle/>
          <a:p>
            <a:r>
              <a:rPr lang="en-US" dirty="0"/>
              <a:t>Exercise 4: Matrix Vector Multiplication</a:t>
            </a:r>
          </a:p>
        </p:txBody>
      </p:sp>
      <p:sp>
        <p:nvSpPr>
          <p:cNvPr id="3" name="Content Placeholder 2">
            <a:extLst>
              <a:ext uri="{FF2B5EF4-FFF2-40B4-BE49-F238E27FC236}">
                <a16:creationId xmlns:a16="http://schemas.microsoft.com/office/drawing/2014/main" id="{B0CD3C32-FCDD-8D49-ADB6-7427AEC5CFD4}"/>
              </a:ext>
            </a:extLst>
          </p:cNvPr>
          <p:cNvSpPr>
            <a:spLocks noGrp="1"/>
          </p:cNvSpPr>
          <p:nvPr>
            <p:ph idx="1"/>
          </p:nvPr>
        </p:nvSpPr>
        <p:spPr>
          <a:xfrm>
            <a:off x="296028" y="1047683"/>
            <a:ext cx="5393173" cy="1903465"/>
          </a:xfrm>
        </p:spPr>
        <p:txBody>
          <a:bodyPr/>
          <a:lstStyle/>
          <a:p>
            <a:r>
              <a:rPr lang="en-US" sz="1800" dirty="0"/>
              <a:t>Use the adjacency matrix from exercise 3 and a vector with a single value to select one of the nodes in the graph.</a:t>
            </a:r>
          </a:p>
          <a:p>
            <a:r>
              <a:rPr lang="en-US" sz="1800" dirty="0"/>
              <a:t>Find the product mxv, print the result, and </a:t>
            </a:r>
            <a:r>
              <a:rPr lang="en-US" sz="1800" b="1" u="sng" dirty="0"/>
              <a:t>interpret its meaning</a:t>
            </a:r>
            <a:r>
              <a:rPr lang="en-US" sz="1800" dirty="0"/>
              <a:t>.</a:t>
            </a:r>
          </a:p>
          <a:p>
            <a:r>
              <a:rPr lang="en-US" sz="1800" dirty="0"/>
              <a:t>You’ll need the following from </a:t>
            </a:r>
            <a:r>
              <a:rPr lang="en-US" sz="1800" dirty="0" err="1"/>
              <a:t>pygraphblas</a:t>
            </a:r>
            <a:r>
              <a:rPr lang="en-US" sz="1800" dirty="0"/>
              <a:t>:</a:t>
            </a:r>
          </a:p>
        </p:txBody>
      </p:sp>
      <p:sp>
        <p:nvSpPr>
          <p:cNvPr id="4" name="Slide Number Placeholder 3">
            <a:extLst>
              <a:ext uri="{FF2B5EF4-FFF2-40B4-BE49-F238E27FC236}">
                <a16:creationId xmlns:a16="http://schemas.microsoft.com/office/drawing/2014/main" id="{AEDE09F1-FEA6-CA4A-A8C0-6E0A8002FAB7}"/>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43</a:t>
            </a:fld>
            <a:endParaRPr lang="en-US" dirty="0">
              <a:solidFill>
                <a:srgbClr val="000000"/>
              </a:solidFill>
              <a:ea typeface="ＭＳ Ｐゴシック" pitchFamily="34" charset="-128"/>
            </a:endParaRPr>
          </a:p>
        </p:txBody>
      </p:sp>
      <p:grpSp>
        <p:nvGrpSpPr>
          <p:cNvPr id="5" name="Group 4">
            <a:extLst>
              <a:ext uri="{FF2B5EF4-FFF2-40B4-BE49-F238E27FC236}">
                <a16:creationId xmlns:a16="http://schemas.microsoft.com/office/drawing/2014/main" id="{6B2ED23D-1F07-FE4C-B990-9262B8FC77B1}"/>
              </a:ext>
            </a:extLst>
          </p:cNvPr>
          <p:cNvGrpSpPr/>
          <p:nvPr/>
        </p:nvGrpSpPr>
        <p:grpSpPr>
          <a:xfrm>
            <a:off x="5820025" y="666929"/>
            <a:ext cx="2908050" cy="2375241"/>
            <a:chOff x="1223785" y="3766524"/>
            <a:chExt cx="2791124" cy="2186461"/>
          </a:xfrm>
        </p:grpSpPr>
        <p:grpSp>
          <p:nvGrpSpPr>
            <p:cNvPr id="6" name="Group 5">
              <a:extLst>
                <a:ext uri="{FF2B5EF4-FFF2-40B4-BE49-F238E27FC236}">
                  <a16:creationId xmlns:a16="http://schemas.microsoft.com/office/drawing/2014/main" id="{B1E88786-1642-7945-8AF5-4D1BB0AE1ACE}"/>
                </a:ext>
              </a:extLst>
            </p:cNvPr>
            <p:cNvGrpSpPr/>
            <p:nvPr/>
          </p:nvGrpSpPr>
          <p:grpSpPr>
            <a:xfrm>
              <a:off x="1335803" y="4157242"/>
              <a:ext cx="219364" cy="718577"/>
              <a:chOff x="1335803" y="4157242"/>
              <a:chExt cx="219364" cy="718577"/>
            </a:xfrm>
          </p:grpSpPr>
          <p:sp>
            <p:nvSpPr>
              <p:cNvPr id="52" name="Line 24">
                <a:extLst>
                  <a:ext uri="{FF2B5EF4-FFF2-40B4-BE49-F238E27FC236}">
                    <a16:creationId xmlns:a16="http://schemas.microsoft.com/office/drawing/2014/main" id="{01C53FE6-33CB-4746-9CA9-66A47A25A833}"/>
                  </a:ext>
                </a:extLst>
              </p:cNvPr>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3" name="Freeform 25">
                <a:extLst>
                  <a:ext uri="{FF2B5EF4-FFF2-40B4-BE49-F238E27FC236}">
                    <a16:creationId xmlns:a16="http://schemas.microsoft.com/office/drawing/2014/main" id="{4A3D39A2-2F07-2044-9A23-3E512A14BDA2}"/>
                  </a:ext>
                </a:extLst>
              </p:cNvPr>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7" name="Group 6">
              <a:extLst>
                <a:ext uri="{FF2B5EF4-FFF2-40B4-BE49-F238E27FC236}">
                  <a16:creationId xmlns:a16="http://schemas.microsoft.com/office/drawing/2014/main" id="{F9F59FC4-1EAE-5A4D-BE70-1225C65983DE}"/>
                </a:ext>
              </a:extLst>
            </p:cNvPr>
            <p:cNvGrpSpPr/>
            <p:nvPr/>
          </p:nvGrpSpPr>
          <p:grpSpPr>
            <a:xfrm>
              <a:off x="1571763" y="4183811"/>
              <a:ext cx="219364" cy="718577"/>
              <a:chOff x="1571763" y="4183811"/>
              <a:chExt cx="219364" cy="718577"/>
            </a:xfrm>
          </p:grpSpPr>
          <p:sp>
            <p:nvSpPr>
              <p:cNvPr id="50" name="Line 27">
                <a:extLst>
                  <a:ext uri="{FF2B5EF4-FFF2-40B4-BE49-F238E27FC236}">
                    <a16:creationId xmlns:a16="http://schemas.microsoft.com/office/drawing/2014/main" id="{A27E07CB-B9B0-A041-B43B-C72F2637EAFB}"/>
                  </a:ext>
                </a:extLst>
              </p:cNvPr>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1" name="Freeform 28">
                <a:extLst>
                  <a:ext uri="{FF2B5EF4-FFF2-40B4-BE49-F238E27FC236}">
                    <a16:creationId xmlns:a16="http://schemas.microsoft.com/office/drawing/2014/main" id="{251D5198-E685-544B-B43F-9C02355C3912}"/>
                  </a:ext>
                </a:extLst>
              </p:cNvPr>
              <p:cNvSpPr>
                <a:spLocks/>
              </p:cNvSpPr>
              <p:nvPr/>
            </p:nvSpPr>
            <p:spPr bwMode="auto">
              <a:xfrm flipH="1" flipV="1">
                <a:off x="1571763" y="4183811"/>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8" name="Group 7">
              <a:extLst>
                <a:ext uri="{FF2B5EF4-FFF2-40B4-BE49-F238E27FC236}">
                  <a16:creationId xmlns:a16="http://schemas.microsoft.com/office/drawing/2014/main" id="{107E4CD5-FEE8-A941-9D9B-71B86FDDA25D}"/>
                </a:ext>
              </a:extLst>
            </p:cNvPr>
            <p:cNvGrpSpPr/>
            <p:nvPr/>
          </p:nvGrpSpPr>
          <p:grpSpPr>
            <a:xfrm>
              <a:off x="1555166" y="3962540"/>
              <a:ext cx="1121352" cy="186298"/>
              <a:chOff x="1555166" y="3962540"/>
              <a:chExt cx="1121352" cy="186298"/>
            </a:xfrm>
          </p:grpSpPr>
          <p:sp>
            <p:nvSpPr>
              <p:cNvPr id="48" name="Line 30">
                <a:extLst>
                  <a:ext uri="{FF2B5EF4-FFF2-40B4-BE49-F238E27FC236}">
                    <a16:creationId xmlns:a16="http://schemas.microsoft.com/office/drawing/2014/main" id="{594780E9-7006-1941-826A-A8EBB352E139}"/>
                  </a:ext>
                </a:extLst>
              </p:cNvPr>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9" name="Freeform 31">
                <a:extLst>
                  <a:ext uri="{FF2B5EF4-FFF2-40B4-BE49-F238E27FC236}">
                    <a16:creationId xmlns:a16="http://schemas.microsoft.com/office/drawing/2014/main" id="{5FBA48BB-E9E4-3E4D-9B9A-D136F7F98EEE}"/>
                  </a:ext>
                </a:extLst>
              </p:cNvPr>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9" name="Group 8">
              <a:extLst>
                <a:ext uri="{FF2B5EF4-FFF2-40B4-BE49-F238E27FC236}">
                  <a16:creationId xmlns:a16="http://schemas.microsoft.com/office/drawing/2014/main" id="{1575EECC-8D59-2A46-B9FD-6854B122B126}"/>
                </a:ext>
              </a:extLst>
            </p:cNvPr>
            <p:cNvGrpSpPr/>
            <p:nvPr/>
          </p:nvGrpSpPr>
          <p:grpSpPr>
            <a:xfrm>
              <a:off x="1563825" y="4891227"/>
              <a:ext cx="1121352" cy="732585"/>
              <a:chOff x="1563825" y="4891227"/>
              <a:chExt cx="1121352" cy="732585"/>
            </a:xfrm>
          </p:grpSpPr>
          <p:sp>
            <p:nvSpPr>
              <p:cNvPr id="46" name="Line 34">
                <a:extLst>
                  <a:ext uri="{FF2B5EF4-FFF2-40B4-BE49-F238E27FC236}">
                    <a16:creationId xmlns:a16="http://schemas.microsoft.com/office/drawing/2014/main" id="{100ECD8B-17C6-5544-BA50-B706BF85134F}"/>
                  </a:ext>
                </a:extLst>
              </p:cNvPr>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7" name="Freeform 35">
                <a:extLst>
                  <a:ext uri="{FF2B5EF4-FFF2-40B4-BE49-F238E27FC236}">
                    <a16:creationId xmlns:a16="http://schemas.microsoft.com/office/drawing/2014/main" id="{7EEE645F-991B-374A-82BB-42AF17E84391}"/>
                  </a:ext>
                </a:extLst>
              </p:cNvPr>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0" name="Line 46">
              <a:extLst>
                <a:ext uri="{FF2B5EF4-FFF2-40B4-BE49-F238E27FC236}">
                  <a16:creationId xmlns:a16="http://schemas.microsoft.com/office/drawing/2014/main" id="{B36FB20D-20F7-A544-9308-70474C2E704F}"/>
                </a:ext>
              </a:extLst>
            </p:cNvPr>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1" name="Freeform 47">
              <a:extLst>
                <a:ext uri="{FF2B5EF4-FFF2-40B4-BE49-F238E27FC236}">
                  <a16:creationId xmlns:a16="http://schemas.microsoft.com/office/drawing/2014/main" id="{67F72118-6E66-264B-A3DE-344A455F19D2}"/>
                </a:ext>
              </a:extLst>
            </p:cNvPr>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12" name="Group 11">
              <a:extLst>
                <a:ext uri="{FF2B5EF4-FFF2-40B4-BE49-F238E27FC236}">
                  <a16:creationId xmlns:a16="http://schemas.microsoft.com/office/drawing/2014/main" id="{FA74D00F-C6E9-3541-8909-31EE156CB188}"/>
                </a:ext>
              </a:extLst>
            </p:cNvPr>
            <p:cNvGrpSpPr/>
            <p:nvPr/>
          </p:nvGrpSpPr>
          <p:grpSpPr>
            <a:xfrm>
              <a:off x="1566712" y="5458525"/>
              <a:ext cx="1121352" cy="186298"/>
              <a:chOff x="1566712" y="5458525"/>
              <a:chExt cx="1121352" cy="186298"/>
            </a:xfrm>
          </p:grpSpPr>
          <p:sp>
            <p:nvSpPr>
              <p:cNvPr id="44" name="Line 49">
                <a:extLst>
                  <a:ext uri="{FF2B5EF4-FFF2-40B4-BE49-F238E27FC236}">
                    <a16:creationId xmlns:a16="http://schemas.microsoft.com/office/drawing/2014/main" id="{9400EE75-811F-3547-93F1-BA7A0AD68A9B}"/>
                  </a:ext>
                </a:extLst>
              </p:cNvPr>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5" name="Freeform 50">
                <a:extLst>
                  <a:ext uri="{FF2B5EF4-FFF2-40B4-BE49-F238E27FC236}">
                    <a16:creationId xmlns:a16="http://schemas.microsoft.com/office/drawing/2014/main" id="{12E0F947-FA1F-2C42-9657-AF1430617027}"/>
                  </a:ext>
                </a:extLst>
              </p:cNvPr>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3" name="Group 12">
              <a:extLst>
                <a:ext uri="{FF2B5EF4-FFF2-40B4-BE49-F238E27FC236}">
                  <a16:creationId xmlns:a16="http://schemas.microsoft.com/office/drawing/2014/main" id="{12615A3D-5F55-9449-A666-B0EB3D8BF3A7}"/>
                </a:ext>
              </a:extLst>
            </p:cNvPr>
            <p:cNvGrpSpPr/>
            <p:nvPr/>
          </p:nvGrpSpPr>
          <p:grpSpPr>
            <a:xfrm>
              <a:off x="1549394" y="5643422"/>
              <a:ext cx="1121352" cy="186298"/>
              <a:chOff x="1549394" y="5643422"/>
              <a:chExt cx="1121352" cy="186298"/>
            </a:xfrm>
          </p:grpSpPr>
          <p:sp>
            <p:nvSpPr>
              <p:cNvPr id="42" name="Line 52">
                <a:extLst>
                  <a:ext uri="{FF2B5EF4-FFF2-40B4-BE49-F238E27FC236}">
                    <a16:creationId xmlns:a16="http://schemas.microsoft.com/office/drawing/2014/main" id="{22C2CB0C-7F98-1547-9427-C376E831D9E4}"/>
                  </a:ext>
                </a:extLst>
              </p:cNvPr>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3" name="Freeform 53">
                <a:extLst>
                  <a:ext uri="{FF2B5EF4-FFF2-40B4-BE49-F238E27FC236}">
                    <a16:creationId xmlns:a16="http://schemas.microsoft.com/office/drawing/2014/main" id="{6A973478-B4D7-4D40-B3C5-94BFD7C83140}"/>
                  </a:ext>
                </a:extLst>
              </p:cNvPr>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4" name="Group 13">
              <a:extLst>
                <a:ext uri="{FF2B5EF4-FFF2-40B4-BE49-F238E27FC236}">
                  <a16:creationId xmlns:a16="http://schemas.microsoft.com/office/drawing/2014/main" id="{A8558620-F323-A142-A7BD-9B865F3770FC}"/>
                </a:ext>
              </a:extLst>
            </p:cNvPr>
            <p:cNvGrpSpPr/>
            <p:nvPr/>
          </p:nvGrpSpPr>
          <p:grpSpPr>
            <a:xfrm>
              <a:off x="1572485" y="4892628"/>
              <a:ext cx="1121352" cy="186298"/>
              <a:chOff x="1572485" y="4892628"/>
              <a:chExt cx="1121352" cy="186298"/>
            </a:xfrm>
          </p:grpSpPr>
          <p:sp>
            <p:nvSpPr>
              <p:cNvPr id="40" name="Line 55">
                <a:extLst>
                  <a:ext uri="{FF2B5EF4-FFF2-40B4-BE49-F238E27FC236}">
                    <a16:creationId xmlns:a16="http://schemas.microsoft.com/office/drawing/2014/main" id="{6C1637E0-233A-6440-8B78-4D432358FDD5}"/>
                  </a:ext>
                </a:extLst>
              </p:cNvPr>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1" name="Freeform 56">
                <a:extLst>
                  <a:ext uri="{FF2B5EF4-FFF2-40B4-BE49-F238E27FC236}">
                    <a16:creationId xmlns:a16="http://schemas.microsoft.com/office/drawing/2014/main" id="{99E5DCF8-2642-A144-8765-6A4BDD9B919F}"/>
                  </a:ext>
                </a:extLst>
              </p:cNvPr>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5" name="Group 14">
              <a:extLst>
                <a:ext uri="{FF2B5EF4-FFF2-40B4-BE49-F238E27FC236}">
                  <a16:creationId xmlns:a16="http://schemas.microsoft.com/office/drawing/2014/main" id="{70745083-205A-3045-919A-8CF70B735ECA}"/>
                </a:ext>
              </a:extLst>
            </p:cNvPr>
            <p:cNvGrpSpPr/>
            <p:nvPr/>
          </p:nvGrpSpPr>
          <p:grpSpPr>
            <a:xfrm>
              <a:off x="1330030" y="4919242"/>
              <a:ext cx="219364" cy="718577"/>
              <a:chOff x="1330030" y="4919242"/>
              <a:chExt cx="219364" cy="718577"/>
            </a:xfrm>
          </p:grpSpPr>
          <p:sp>
            <p:nvSpPr>
              <p:cNvPr id="38" name="Line 58">
                <a:extLst>
                  <a:ext uri="{FF2B5EF4-FFF2-40B4-BE49-F238E27FC236}">
                    <a16:creationId xmlns:a16="http://schemas.microsoft.com/office/drawing/2014/main" id="{E2E396A8-9B54-4845-BDFC-3F63D0122E0B}"/>
                  </a:ext>
                </a:extLst>
              </p:cNvPr>
              <p:cNvSpPr>
                <a:spLocks noChangeAspect="1" noChangeShapeType="1"/>
              </p:cNvSpPr>
              <p:nvPr/>
            </p:nvSpPr>
            <p:spPr bwMode="auto">
              <a:xfrm rot="19744468" flipH="1">
                <a:off x="1419831" y="5404742"/>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39" name="Freeform 59">
                <a:extLst>
                  <a:ext uri="{FF2B5EF4-FFF2-40B4-BE49-F238E27FC236}">
                    <a16:creationId xmlns:a16="http://schemas.microsoft.com/office/drawing/2014/main" id="{3216CCFC-5B9C-094B-BA28-1943B9E50A01}"/>
                  </a:ext>
                </a:extLst>
              </p:cNvPr>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6" name="Line 61">
              <a:extLst>
                <a:ext uri="{FF2B5EF4-FFF2-40B4-BE49-F238E27FC236}">
                  <a16:creationId xmlns:a16="http://schemas.microsoft.com/office/drawing/2014/main" id="{DC6A1FA6-FC7E-5149-BB3D-197A17B75122}"/>
                </a:ext>
              </a:extLst>
            </p:cNvPr>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7" name="Freeform 16">
              <a:extLst>
                <a:ext uri="{FF2B5EF4-FFF2-40B4-BE49-F238E27FC236}">
                  <a16:creationId xmlns:a16="http://schemas.microsoft.com/office/drawing/2014/main" id="{CE467D84-4ED3-CC43-B205-AA5FABB1D2A2}"/>
                </a:ext>
              </a:extLst>
            </p:cNvPr>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18" name="Group 17">
              <a:extLst>
                <a:ext uri="{FF2B5EF4-FFF2-40B4-BE49-F238E27FC236}">
                  <a16:creationId xmlns:a16="http://schemas.microsoft.com/office/drawing/2014/main" id="{4DA28D26-6446-CA47-B231-E600D0BFF0AF}"/>
                </a:ext>
              </a:extLst>
            </p:cNvPr>
            <p:cNvGrpSpPr/>
            <p:nvPr/>
          </p:nvGrpSpPr>
          <p:grpSpPr>
            <a:xfrm>
              <a:off x="2676519" y="4882823"/>
              <a:ext cx="1102591" cy="760599"/>
              <a:chOff x="2676519" y="4882823"/>
              <a:chExt cx="1102591" cy="760599"/>
            </a:xfrm>
          </p:grpSpPr>
          <p:sp>
            <p:nvSpPr>
              <p:cNvPr id="36" name="Line 64">
                <a:extLst>
                  <a:ext uri="{FF2B5EF4-FFF2-40B4-BE49-F238E27FC236}">
                    <a16:creationId xmlns:a16="http://schemas.microsoft.com/office/drawing/2014/main" id="{2F89D1B8-166D-DA4F-887C-08C33A284A30}"/>
                  </a:ext>
                </a:extLst>
              </p:cNvPr>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37" name="Freeform 65">
                <a:extLst>
                  <a:ext uri="{FF2B5EF4-FFF2-40B4-BE49-F238E27FC236}">
                    <a16:creationId xmlns:a16="http://schemas.microsoft.com/office/drawing/2014/main" id="{9C223B63-8957-B74E-8988-2C35E9EB89B1}"/>
                  </a:ext>
                </a:extLst>
              </p:cNvPr>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9" name="Group 18">
              <a:extLst>
                <a:ext uri="{FF2B5EF4-FFF2-40B4-BE49-F238E27FC236}">
                  <a16:creationId xmlns:a16="http://schemas.microsoft.com/office/drawing/2014/main" id="{138B077A-2E3C-CA4E-8B86-7F3A4383DF89}"/>
                </a:ext>
              </a:extLst>
            </p:cNvPr>
            <p:cNvGrpSpPr/>
            <p:nvPr/>
          </p:nvGrpSpPr>
          <p:grpSpPr>
            <a:xfrm>
              <a:off x="2706826" y="4161444"/>
              <a:ext cx="1102591" cy="760599"/>
              <a:chOff x="2706826" y="4161444"/>
              <a:chExt cx="1102591" cy="760599"/>
            </a:xfrm>
          </p:grpSpPr>
          <p:sp>
            <p:nvSpPr>
              <p:cNvPr id="34" name="Line 67">
                <a:extLst>
                  <a:ext uri="{FF2B5EF4-FFF2-40B4-BE49-F238E27FC236}">
                    <a16:creationId xmlns:a16="http://schemas.microsoft.com/office/drawing/2014/main" id="{9CB8599E-0AA8-6945-A25F-35298DB37FC1}"/>
                  </a:ext>
                </a:extLst>
              </p:cNvPr>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35" name="Freeform 68">
                <a:extLst>
                  <a:ext uri="{FF2B5EF4-FFF2-40B4-BE49-F238E27FC236}">
                    <a16:creationId xmlns:a16="http://schemas.microsoft.com/office/drawing/2014/main" id="{57BC13A7-3C56-F448-8418-ED1B96803B68}"/>
                  </a:ext>
                </a:extLst>
              </p:cNvPr>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20" name="Rectangle 19">
              <a:extLst>
                <a:ext uri="{FF2B5EF4-FFF2-40B4-BE49-F238E27FC236}">
                  <a16:creationId xmlns:a16="http://schemas.microsoft.com/office/drawing/2014/main" id="{635FB952-BA63-8C4B-B83B-35B2597CE88E}"/>
                </a:ext>
              </a:extLst>
            </p:cNvPr>
            <p:cNvSpPr>
              <a:spLocks noChangeArrowheads="1"/>
            </p:cNvSpPr>
            <p:nvPr/>
          </p:nvSpPr>
          <p:spPr bwMode="auto">
            <a:xfrm>
              <a:off x="2683417" y="5677252"/>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5</a:t>
              </a:r>
            </a:p>
          </p:txBody>
        </p:sp>
        <p:sp>
          <p:nvSpPr>
            <p:cNvPr id="21" name="Rectangle 104">
              <a:extLst>
                <a:ext uri="{FF2B5EF4-FFF2-40B4-BE49-F238E27FC236}">
                  <a16:creationId xmlns:a16="http://schemas.microsoft.com/office/drawing/2014/main" id="{E10D40F6-9BDB-6E4C-B821-74739D20BDE4}"/>
                </a:ext>
              </a:extLst>
            </p:cNvPr>
            <p:cNvSpPr>
              <a:spLocks noChangeArrowheads="1"/>
            </p:cNvSpPr>
            <p:nvPr/>
          </p:nvSpPr>
          <p:spPr bwMode="auto">
            <a:xfrm>
              <a:off x="1223785" y="4692170"/>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3</a:t>
              </a:r>
            </a:p>
          </p:txBody>
        </p:sp>
        <p:sp>
          <p:nvSpPr>
            <p:cNvPr id="22" name="Rectangle 105">
              <a:extLst>
                <a:ext uri="{FF2B5EF4-FFF2-40B4-BE49-F238E27FC236}">
                  <a16:creationId xmlns:a16="http://schemas.microsoft.com/office/drawing/2014/main" id="{72BAFA72-F623-5047-AD94-2AC8FFE99BFF}"/>
                </a:ext>
              </a:extLst>
            </p:cNvPr>
            <p:cNvSpPr>
              <a:spLocks noChangeArrowheads="1"/>
            </p:cNvSpPr>
            <p:nvPr/>
          </p:nvSpPr>
          <p:spPr bwMode="auto">
            <a:xfrm>
              <a:off x="1269289" y="5561284"/>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2</a:t>
              </a:r>
            </a:p>
          </p:txBody>
        </p:sp>
        <p:sp>
          <p:nvSpPr>
            <p:cNvPr id="23" name="Rectangle 22">
              <a:extLst>
                <a:ext uri="{FF2B5EF4-FFF2-40B4-BE49-F238E27FC236}">
                  <a16:creationId xmlns:a16="http://schemas.microsoft.com/office/drawing/2014/main" id="{7A3B9011-3451-5648-B890-3CD000514433}"/>
                </a:ext>
              </a:extLst>
            </p:cNvPr>
            <p:cNvSpPr>
              <a:spLocks noChangeArrowheads="1"/>
            </p:cNvSpPr>
            <p:nvPr/>
          </p:nvSpPr>
          <p:spPr bwMode="auto">
            <a:xfrm>
              <a:off x="2671447" y="3766524"/>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1</a:t>
              </a:r>
            </a:p>
          </p:txBody>
        </p:sp>
        <p:sp>
          <p:nvSpPr>
            <p:cNvPr id="24" name="Oval 23">
              <a:extLst>
                <a:ext uri="{FF2B5EF4-FFF2-40B4-BE49-F238E27FC236}">
                  <a16:creationId xmlns:a16="http://schemas.microsoft.com/office/drawing/2014/main" id="{54E0B147-DA04-4241-9CF4-4C126999C358}"/>
                </a:ext>
              </a:extLst>
            </p:cNvPr>
            <p:cNvSpPr>
              <a:spLocks noChangeArrowheads="1"/>
            </p:cNvSpPr>
            <p:nvPr/>
          </p:nvSpPr>
          <p:spPr bwMode="auto">
            <a:xfrm>
              <a:off x="1485894" y="4068996"/>
              <a:ext cx="164592" cy="168088"/>
            </a:xfrm>
            <a:prstGeom prst="ellipse">
              <a:avLst/>
            </a:prstGeom>
            <a:solidFill>
              <a:schemeClr val="tx1"/>
            </a:solidFill>
            <a:ln w="12700">
              <a:solidFill>
                <a:schemeClr val="tx1"/>
              </a:solidFill>
              <a:round/>
              <a:headEnd/>
              <a:tailEnd/>
            </a:ln>
            <a:effectLst/>
          </p:spPr>
          <p:txBody>
            <a:bodyPr wrap="none" anchor="ctr"/>
            <a:lstStyle/>
            <a:p>
              <a:pPr eaLnBrk="1" hangingPunct="1">
                <a:spcBef>
                  <a:spcPct val="45000"/>
                </a:spcBef>
                <a:defRPr/>
              </a:pPr>
              <a:endParaRPr lang="en-US" sz="2400" b="1">
                <a:solidFill>
                  <a:srgbClr val="C00000"/>
                </a:solidFill>
                <a:latin typeface="Verdana" charset="0"/>
              </a:endParaRPr>
            </a:p>
          </p:txBody>
        </p:sp>
        <p:sp>
          <p:nvSpPr>
            <p:cNvPr id="25" name="Oval 24">
              <a:extLst>
                <a:ext uri="{FF2B5EF4-FFF2-40B4-BE49-F238E27FC236}">
                  <a16:creationId xmlns:a16="http://schemas.microsoft.com/office/drawing/2014/main" id="{C8F0671D-50A4-3A43-9005-704275B6991E}"/>
                </a:ext>
              </a:extLst>
            </p:cNvPr>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6" name="Oval 25">
              <a:extLst>
                <a:ext uri="{FF2B5EF4-FFF2-40B4-BE49-F238E27FC236}">
                  <a16:creationId xmlns:a16="http://schemas.microsoft.com/office/drawing/2014/main" id="{C9AA05CA-3C88-5343-AE6B-A2236FF92A47}"/>
                </a:ext>
              </a:extLst>
            </p:cNvPr>
            <p:cNvSpPr>
              <a:spLocks noChangeArrowheads="1"/>
            </p:cNvSpPr>
            <p:nvPr/>
          </p:nvSpPr>
          <p:spPr bwMode="auto">
            <a:xfrm>
              <a:off x="2594257" y="4068996"/>
              <a:ext cx="164592" cy="168088"/>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7" name="Oval 26">
              <a:extLst>
                <a:ext uri="{FF2B5EF4-FFF2-40B4-BE49-F238E27FC236}">
                  <a16:creationId xmlns:a16="http://schemas.microsoft.com/office/drawing/2014/main" id="{5A481B3B-AD73-7B40-8147-9C729D7F9EF7}"/>
                </a:ext>
              </a:extLst>
            </p:cNvPr>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8" name="Oval 27">
              <a:extLst>
                <a:ext uri="{FF2B5EF4-FFF2-40B4-BE49-F238E27FC236}">
                  <a16:creationId xmlns:a16="http://schemas.microsoft.com/office/drawing/2014/main" id="{3BA0D66A-8CB8-3640-95C3-E491A2B0EC4B}"/>
                </a:ext>
              </a:extLst>
            </p:cNvPr>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9" name="Oval 71">
              <a:extLst>
                <a:ext uri="{FF2B5EF4-FFF2-40B4-BE49-F238E27FC236}">
                  <a16:creationId xmlns:a16="http://schemas.microsoft.com/office/drawing/2014/main" id="{2DABF822-E3DC-BD4F-AEA4-E1001859807E}"/>
                </a:ext>
              </a:extLst>
            </p:cNvPr>
            <p:cNvSpPr>
              <a:spLocks noChangeArrowheads="1"/>
            </p:cNvSpPr>
            <p:nvPr/>
          </p:nvSpPr>
          <p:spPr bwMode="auto">
            <a:xfrm>
              <a:off x="1485894" y="4808584"/>
              <a:ext cx="164592" cy="168088"/>
            </a:xfrm>
            <a:prstGeom prst="ellipse">
              <a:avLst/>
            </a:prstGeom>
            <a:solidFill>
              <a:schemeClr val="tx1"/>
            </a:solidFill>
            <a:ln>
              <a:solidFill>
                <a:srgbClr val="0000FF"/>
              </a:solidFill>
            </a:ln>
            <a:effectLst/>
          </p:spPr>
          <p:txBody>
            <a:bodyPr wrap="none" anchor="ctr"/>
            <a:lstStyle/>
            <a:p>
              <a:pPr>
                <a:defRPr/>
              </a:pPr>
              <a:endParaRPr lang="en-US" sz="1800" b="1">
                <a:solidFill>
                  <a:srgbClr val="C00000"/>
                </a:solidFill>
              </a:endParaRPr>
            </a:p>
          </p:txBody>
        </p:sp>
        <p:sp>
          <p:nvSpPr>
            <p:cNvPr id="30" name="Oval 72">
              <a:extLst>
                <a:ext uri="{FF2B5EF4-FFF2-40B4-BE49-F238E27FC236}">
                  <a16:creationId xmlns:a16="http://schemas.microsoft.com/office/drawing/2014/main" id="{06F0CF83-C511-2B49-A4F8-47E785639250}"/>
                </a:ext>
              </a:extLst>
            </p:cNvPr>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a:defRPr/>
              </a:pPr>
              <a:endParaRPr lang="en-US" sz="1800" b="1">
                <a:solidFill>
                  <a:srgbClr val="C00000"/>
                </a:solidFill>
              </a:endParaRPr>
            </a:p>
          </p:txBody>
        </p:sp>
        <p:sp>
          <p:nvSpPr>
            <p:cNvPr id="31" name="Rectangle 30">
              <a:extLst>
                <a:ext uri="{FF2B5EF4-FFF2-40B4-BE49-F238E27FC236}">
                  <a16:creationId xmlns:a16="http://schemas.microsoft.com/office/drawing/2014/main" id="{9425ACD8-F257-BD4B-BC21-4168E43F8B96}"/>
                </a:ext>
              </a:extLst>
            </p:cNvPr>
            <p:cNvSpPr>
              <a:spLocks noChangeArrowheads="1"/>
            </p:cNvSpPr>
            <p:nvPr/>
          </p:nvSpPr>
          <p:spPr bwMode="auto">
            <a:xfrm>
              <a:off x="1327213" y="3845792"/>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0</a:t>
              </a:r>
            </a:p>
          </p:txBody>
        </p:sp>
        <p:sp>
          <p:nvSpPr>
            <p:cNvPr id="32" name="Rectangle 31">
              <a:extLst>
                <a:ext uri="{FF2B5EF4-FFF2-40B4-BE49-F238E27FC236}">
                  <a16:creationId xmlns:a16="http://schemas.microsoft.com/office/drawing/2014/main" id="{EC50E2CF-A8E6-F74B-B234-7CD911917051}"/>
                </a:ext>
              </a:extLst>
            </p:cNvPr>
            <p:cNvSpPr>
              <a:spLocks noChangeArrowheads="1"/>
            </p:cNvSpPr>
            <p:nvPr/>
          </p:nvSpPr>
          <p:spPr bwMode="auto">
            <a:xfrm>
              <a:off x="3781321" y="4654363"/>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4</a:t>
              </a:r>
            </a:p>
          </p:txBody>
        </p:sp>
        <p:sp>
          <p:nvSpPr>
            <p:cNvPr id="33" name="Rectangle 32">
              <a:extLst>
                <a:ext uri="{FF2B5EF4-FFF2-40B4-BE49-F238E27FC236}">
                  <a16:creationId xmlns:a16="http://schemas.microsoft.com/office/drawing/2014/main" id="{A969784B-29B4-7444-9E46-9FA54CF8B2D1}"/>
                </a:ext>
              </a:extLst>
            </p:cNvPr>
            <p:cNvSpPr>
              <a:spLocks noChangeArrowheads="1"/>
            </p:cNvSpPr>
            <p:nvPr/>
          </p:nvSpPr>
          <p:spPr bwMode="auto">
            <a:xfrm>
              <a:off x="2457576" y="4531163"/>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6</a:t>
              </a:r>
            </a:p>
          </p:txBody>
        </p:sp>
      </p:grpSp>
      <p:sp>
        <p:nvSpPr>
          <p:cNvPr id="54" name="Content Placeholder 2">
            <a:extLst>
              <a:ext uri="{FF2B5EF4-FFF2-40B4-BE49-F238E27FC236}">
                <a16:creationId xmlns:a16="http://schemas.microsoft.com/office/drawing/2014/main" id="{04B63D5E-0F12-244F-83A5-D0B96B71D207}"/>
              </a:ext>
            </a:extLst>
          </p:cNvPr>
          <p:cNvSpPr txBox="1">
            <a:spLocks/>
          </p:cNvSpPr>
          <p:nvPr/>
        </p:nvSpPr>
        <p:spPr bwMode="auto">
          <a:xfrm>
            <a:off x="530864" y="2981145"/>
            <a:ext cx="7929872" cy="320992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indent="0">
              <a:buFontTx/>
              <a:buNone/>
            </a:pPr>
            <a:endParaRPr lang="en-US" kern="0" dirty="0"/>
          </a:p>
          <a:p>
            <a:pPr marL="1028700" lvl="3" indent="0">
              <a:buNone/>
            </a:pPr>
            <a:r>
              <a:rPr lang="en-US" b="1" kern="0" dirty="0">
                <a:latin typeface="Courier New" panose="02070309020205020404" pitchFamily="49" charset="0"/>
                <a:cs typeface="Courier New" panose="02070309020205020404" pitchFamily="49" charset="0"/>
              </a:rPr>
              <a:t>import pygraphblas as grb</a:t>
            </a:r>
          </a:p>
          <a:p>
            <a:pPr marL="1028700" lvl="3" indent="0">
              <a:buNone/>
            </a:pPr>
            <a:r>
              <a:rPr lang="en-US" b="1" kern="0" dirty="0">
                <a:latin typeface="Courier New" panose="02070309020205020404" pitchFamily="49" charset="0"/>
                <a:cs typeface="Courier New" panose="02070309020205020404" pitchFamily="49" charset="0"/>
              </a:rPr>
              <a:t>from </a:t>
            </a:r>
            <a:r>
              <a:rPr lang="en-US" b="1" kern="0" dirty="0" err="1">
                <a:latin typeface="Courier New" panose="02070309020205020404" pitchFamily="49" charset="0"/>
                <a:cs typeface="Courier New" panose="02070309020205020404" pitchFamily="49" charset="0"/>
              </a:rPr>
              <a:t>pygraphblas.gviz</a:t>
            </a:r>
            <a:r>
              <a:rPr lang="en-US" b="1" kern="0" dirty="0">
                <a:latin typeface="Courier New" panose="02070309020205020404" pitchFamily="49" charset="0"/>
                <a:cs typeface="Courier New" panose="02070309020205020404" pitchFamily="49" charset="0"/>
              </a:rPr>
              <a:t> import </a:t>
            </a:r>
            <a:r>
              <a:rPr lang="en-US" b="1" kern="0" dirty="0" err="1">
                <a:latin typeface="Courier New" panose="02070309020205020404" pitchFamily="49" charset="0"/>
                <a:cs typeface="Courier New" panose="02070309020205020404" pitchFamily="49" charset="0"/>
              </a:rPr>
              <a:t>draw_graph</a:t>
            </a:r>
            <a:r>
              <a:rPr lang="en-US" b="1" kern="0" dirty="0">
                <a:latin typeface="Courier New" panose="02070309020205020404" pitchFamily="49" charset="0"/>
                <a:cs typeface="Courier New" panose="02070309020205020404" pitchFamily="49" charset="0"/>
              </a:rPr>
              <a:t> as draw</a:t>
            </a:r>
          </a:p>
          <a:p>
            <a:pPr marL="1028700" lvl="3" indent="0">
              <a:buNone/>
            </a:pPr>
            <a:r>
              <a:rPr lang="en-US" b="1" kern="0" dirty="0">
                <a:latin typeface="Courier New" panose="02070309020205020404" pitchFamily="49" charset="0"/>
                <a:cs typeface="Courier New" panose="02070309020205020404" pitchFamily="49" charset="0"/>
              </a:rPr>
              <a:t>A = </a:t>
            </a:r>
            <a:r>
              <a:rPr lang="en-US" b="1" kern="0" dirty="0" err="1">
                <a:latin typeface="Courier New" panose="02070309020205020404" pitchFamily="49" charset="0"/>
                <a:cs typeface="Courier New" panose="02070309020205020404" pitchFamily="49" charset="0"/>
              </a:rPr>
              <a:t>grb.Matrix.from_lists</a:t>
            </a:r>
            <a:r>
              <a:rPr lang="en-US" b="1" kern="0" dirty="0">
                <a:latin typeface="Courier New" panose="02070309020205020404" pitchFamily="49" charset="0"/>
                <a:cs typeface="Courier New" panose="02070309020205020404" pitchFamily="49" charset="0"/>
              </a:rPr>
              <a:t>(</a:t>
            </a:r>
            <a:r>
              <a:rPr lang="en-US" b="1" kern="0" dirty="0" err="1">
                <a:latin typeface="Courier New" panose="02070309020205020404" pitchFamily="49" charset="0"/>
                <a:cs typeface="Courier New" panose="02070309020205020404" pitchFamily="49" charset="0"/>
              </a:rPr>
              <a:t>rowList</a:t>
            </a:r>
            <a:r>
              <a:rPr lang="en-US" b="1" kern="0" dirty="0">
                <a:latin typeface="Courier New" panose="02070309020205020404" pitchFamily="49" charset="0"/>
                <a:cs typeface="Courier New" panose="02070309020205020404" pitchFamily="49" charset="0"/>
              </a:rPr>
              <a:t>, </a:t>
            </a:r>
            <a:r>
              <a:rPr lang="en-US" b="1" kern="0" dirty="0" err="1">
                <a:latin typeface="Courier New" panose="02070309020205020404" pitchFamily="49" charset="0"/>
                <a:cs typeface="Courier New" panose="02070309020205020404" pitchFamily="49" charset="0"/>
              </a:rPr>
              <a:t>columnList</a:t>
            </a:r>
            <a:r>
              <a:rPr lang="en-US" b="1" kern="0" dirty="0">
                <a:latin typeface="Courier New" panose="02070309020205020404" pitchFamily="49" charset="0"/>
                <a:cs typeface="Courier New" panose="02070309020205020404" pitchFamily="49" charset="0"/>
              </a:rPr>
              <a:t>, values)</a:t>
            </a:r>
          </a:p>
          <a:p>
            <a:pPr marL="1028700" lvl="3" indent="0">
              <a:buNone/>
            </a:pPr>
            <a:r>
              <a:rPr lang="en-US" b="1" kern="0" dirty="0">
                <a:latin typeface="Courier New" panose="02070309020205020404" pitchFamily="49" charset="0"/>
                <a:cs typeface="Courier New" panose="02070309020205020404" pitchFamily="49" charset="0"/>
              </a:rPr>
              <a:t>u = </a:t>
            </a:r>
            <a:r>
              <a:rPr lang="en-US" b="1" kern="0" dirty="0" err="1">
                <a:latin typeface="Courier New" panose="02070309020205020404" pitchFamily="49" charset="0"/>
                <a:cs typeface="Courier New" panose="02070309020205020404" pitchFamily="49" charset="0"/>
              </a:rPr>
              <a:t>grb.Vector.sparse</a:t>
            </a:r>
            <a:r>
              <a:rPr lang="en-US" b="1" kern="0" dirty="0">
                <a:latin typeface="Courier New" panose="02070309020205020404" pitchFamily="49" charset="0"/>
                <a:cs typeface="Courier New" panose="02070309020205020404" pitchFamily="49" charset="0"/>
              </a:rPr>
              <a:t>(</a:t>
            </a:r>
            <a:r>
              <a:rPr lang="en-US" b="1" kern="0" dirty="0" err="1">
                <a:latin typeface="Courier New" panose="02070309020205020404" pitchFamily="49" charset="0"/>
                <a:cs typeface="Courier New" panose="02070309020205020404" pitchFamily="49" charset="0"/>
              </a:rPr>
              <a:t>grb.BOOL</a:t>
            </a:r>
            <a:r>
              <a:rPr lang="en-US" b="1" kern="0" dirty="0">
                <a:latin typeface="Courier New" panose="02070309020205020404" pitchFamily="49" charset="0"/>
                <a:cs typeface="Courier New" panose="02070309020205020404" pitchFamily="49" charset="0"/>
              </a:rPr>
              <a:t>, N)</a:t>
            </a:r>
          </a:p>
          <a:p>
            <a:pPr marL="1039813" lvl="3" indent="0">
              <a:buNone/>
            </a:pPr>
            <a:r>
              <a:rPr lang="en-US" b="1" kern="0" dirty="0">
                <a:latin typeface="Courier New" panose="02070309020205020404" pitchFamily="49" charset="0"/>
                <a:cs typeface="Courier New" panose="02070309020205020404" pitchFamily="49" charset="0"/>
              </a:rPr>
              <a:t>w = </a:t>
            </a:r>
            <a:r>
              <a:rPr lang="en-US" b="1" kern="0" dirty="0" err="1">
                <a:latin typeface="Courier New" panose="02070309020205020404" pitchFamily="49" charset="0"/>
                <a:cs typeface="Courier New" panose="02070309020205020404" pitchFamily="49" charset="0"/>
              </a:rPr>
              <a:t>A.mxv</a:t>
            </a:r>
            <a:r>
              <a:rPr lang="en-US" b="1" kern="0" dirty="0">
                <a:latin typeface="Courier New" panose="02070309020205020404" pitchFamily="49" charset="0"/>
                <a:cs typeface="Courier New" panose="02070309020205020404" pitchFamily="49" charset="0"/>
              </a:rPr>
              <a:t>(u) </a:t>
            </a:r>
          </a:p>
          <a:p>
            <a:pPr marL="1039813" lvl="3" indent="0">
              <a:buNone/>
            </a:pPr>
            <a:r>
              <a:rPr lang="en-US" b="1" kern="0" dirty="0" err="1">
                <a:latin typeface="Courier New" panose="02070309020205020404" pitchFamily="49" charset="0"/>
                <a:cs typeface="Courier New" panose="02070309020205020404" pitchFamily="49" charset="0"/>
              </a:rPr>
              <a:t>A.mxv</a:t>
            </a:r>
            <a:r>
              <a:rPr lang="en-US" b="1" kern="0" dirty="0">
                <a:latin typeface="Courier New" panose="02070309020205020404" pitchFamily="49" charset="0"/>
                <a:cs typeface="Courier New" panose="02070309020205020404" pitchFamily="49" charset="0"/>
              </a:rPr>
              <a:t>(u, out=w)   </a:t>
            </a:r>
            <a:r>
              <a:rPr lang="en-US" b="1" kern="0" dirty="0">
                <a:solidFill>
                  <a:srgbClr val="008000"/>
                </a:solidFill>
                <a:latin typeface="Courier New" panose="02070309020205020404" pitchFamily="49" charset="0"/>
                <a:cs typeface="Courier New" panose="02070309020205020404" pitchFamily="49" charset="0"/>
              </a:rPr>
              <a:t># reuse a w that already exists</a:t>
            </a:r>
            <a:endParaRPr lang="en-US" b="1" kern="0" dirty="0">
              <a:latin typeface="Courier New" panose="02070309020205020404" pitchFamily="49" charset="0"/>
              <a:cs typeface="Courier New" panose="02070309020205020404" pitchFamily="49" charset="0"/>
            </a:endParaRPr>
          </a:p>
          <a:p>
            <a:pPr marL="1039813" lvl="3" indent="0">
              <a:buNone/>
            </a:pPr>
            <a:r>
              <a:rPr lang="en-US" b="1" kern="0" dirty="0">
                <a:latin typeface="Courier New" panose="02070309020205020404" pitchFamily="49" charset="0"/>
                <a:cs typeface="Courier New" panose="02070309020205020404" pitchFamily="49" charset="0"/>
              </a:rPr>
              <a:t>w = A @ u</a:t>
            </a:r>
          </a:p>
          <a:p>
            <a:pPr marL="1028700" lvl="3" indent="0">
              <a:buNone/>
            </a:pPr>
            <a:r>
              <a:rPr lang="en-US" b="1" kern="0" dirty="0">
                <a:latin typeface="Courier New" panose="02070309020205020404" pitchFamily="49" charset="0"/>
                <a:cs typeface="Courier New" panose="02070309020205020404" pitchFamily="49" charset="0"/>
              </a:rPr>
              <a:t>print(A), print(w)</a:t>
            </a:r>
          </a:p>
          <a:p>
            <a:pPr marL="1028700" lvl="3" indent="0">
              <a:buNone/>
            </a:pPr>
            <a:r>
              <a:rPr lang="en-US" b="1" kern="0" dirty="0">
                <a:latin typeface="Courier New" panose="02070309020205020404" pitchFamily="49" charset="0"/>
                <a:cs typeface="Courier New" panose="02070309020205020404" pitchFamily="49" charset="0"/>
              </a:rPr>
              <a:t>draw(A)</a:t>
            </a:r>
          </a:p>
        </p:txBody>
      </p:sp>
    </p:spTree>
    <p:extLst>
      <p:ext uri="{BB962C8B-B14F-4D97-AF65-F5344CB8AC3E}">
        <p14:creationId xmlns:p14="http://schemas.microsoft.com/office/powerpoint/2010/main" val="170189188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Box 64">
            <a:extLst>
              <a:ext uri="{FF2B5EF4-FFF2-40B4-BE49-F238E27FC236}">
                <a16:creationId xmlns:a16="http://schemas.microsoft.com/office/drawing/2014/main" id="{8D1213A3-01C5-44B8-9FA3-4C4AF6953E31}"/>
              </a:ext>
            </a:extLst>
          </p:cNvPr>
          <p:cNvSpPr txBox="1"/>
          <p:nvPr/>
        </p:nvSpPr>
        <p:spPr>
          <a:xfrm>
            <a:off x="2690217" y="2732065"/>
            <a:ext cx="3560098" cy="2800767"/>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            A</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0  1  2  3  4  5  6</a:t>
            </a:r>
          </a:p>
          <a:p>
            <a:r>
              <a:rPr lang="en-US" sz="1600" b="1" dirty="0">
                <a:latin typeface="Courier New" panose="02070309020205020404" pitchFamily="49" charset="0"/>
                <a:cs typeface="Courier New" panose="02070309020205020404" pitchFamily="49" charset="0"/>
              </a:rPr>
              <a:t>0|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0</a:t>
            </a:r>
          </a:p>
          <a:p>
            <a:r>
              <a:rPr lang="en-US" sz="1600" b="1" dirty="0">
                <a:latin typeface="Courier New" panose="02070309020205020404" pitchFamily="49" charset="0"/>
                <a:cs typeface="Courier New" panose="02070309020205020404" pitchFamily="49" charset="0"/>
              </a:rPr>
              <a:t>1|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1 </a:t>
            </a:r>
          </a:p>
          <a:p>
            <a:r>
              <a:rPr lang="en-US" sz="1600" b="1" dirty="0">
                <a:latin typeface="Courier New" panose="02070309020205020404" pitchFamily="49" charset="0"/>
                <a:cs typeface="Courier New" panose="02070309020205020404" pitchFamily="49" charset="0"/>
              </a:rPr>
              <a:t>2|                 t   |  2</a:t>
            </a:r>
          </a:p>
          <a:p>
            <a:r>
              <a:rPr lang="en-US" sz="1600" b="1" dirty="0">
                <a:latin typeface="Courier New" panose="02070309020205020404" pitchFamily="49" charset="0"/>
                <a:cs typeface="Courier New" panose="02070309020205020404" pitchFamily="49" charset="0"/>
              </a:rPr>
              <a:t>3|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3</a:t>
            </a:r>
          </a:p>
          <a:p>
            <a:r>
              <a:rPr lang="en-US" sz="1600" b="1" dirty="0">
                <a:latin typeface="Courier New" panose="02070309020205020404" pitchFamily="49" charset="0"/>
                <a:cs typeface="Courier New" panose="02070309020205020404" pitchFamily="49" charset="0"/>
              </a:rPr>
              <a:t>4|                 t   |  4</a:t>
            </a:r>
          </a:p>
          <a:p>
            <a:r>
              <a:rPr lang="en-US" sz="1600" b="1" dirty="0">
                <a:latin typeface="Courier New" panose="02070309020205020404" pitchFamily="49" charset="0"/>
                <a:cs typeface="Courier New" panose="02070309020205020404" pitchFamily="49" charset="0"/>
              </a:rPr>
              <a:t>5|        t            |  5</a:t>
            </a:r>
          </a:p>
          <a:p>
            <a:r>
              <a:rPr lang="en-US" sz="1600" b="1" dirty="0">
                <a:latin typeface="Courier New" panose="02070309020205020404" pitchFamily="49" charset="0"/>
                <a:cs typeface="Courier New" panose="02070309020205020404" pitchFamily="49" charset="0"/>
              </a:rPr>
              <a:t>6|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6</a:t>
            </a:r>
          </a:p>
          <a:p>
            <a:r>
              <a:rPr lang="en-US" sz="1600" b="1" dirty="0">
                <a:latin typeface="Courier New" panose="02070309020205020404" pitchFamily="49" charset="0"/>
                <a:cs typeface="Courier New" panose="02070309020205020404" pitchFamily="49" charset="0"/>
              </a:rPr>
              <a:t>    0  1  2  3  4  5  6</a:t>
            </a:r>
          </a:p>
        </p:txBody>
      </p:sp>
      <p:sp>
        <p:nvSpPr>
          <p:cNvPr id="2" name="Title 1">
            <a:extLst>
              <a:ext uri="{FF2B5EF4-FFF2-40B4-BE49-F238E27FC236}">
                <a16:creationId xmlns:a16="http://schemas.microsoft.com/office/drawing/2014/main" id="{D0348D73-6D27-6141-B3FC-73BB5C86AF7F}"/>
              </a:ext>
            </a:extLst>
          </p:cNvPr>
          <p:cNvSpPr>
            <a:spLocks noGrp="1"/>
          </p:cNvSpPr>
          <p:nvPr>
            <p:ph type="title"/>
          </p:nvPr>
        </p:nvSpPr>
        <p:spPr/>
        <p:txBody>
          <a:bodyPr/>
          <a:lstStyle/>
          <a:p>
            <a:r>
              <a:rPr lang="en-US" dirty="0"/>
              <a:t>Solution to exercise 4</a:t>
            </a:r>
          </a:p>
        </p:txBody>
      </p:sp>
      <p:sp>
        <p:nvSpPr>
          <p:cNvPr id="3" name="Content Placeholder 2">
            <a:extLst>
              <a:ext uri="{FF2B5EF4-FFF2-40B4-BE49-F238E27FC236}">
                <a16:creationId xmlns:a16="http://schemas.microsoft.com/office/drawing/2014/main" id="{D0EF4AC2-76CA-5342-8885-9916A5AEF109}"/>
              </a:ext>
            </a:extLst>
          </p:cNvPr>
          <p:cNvSpPr>
            <a:spLocks noGrp="1"/>
          </p:cNvSpPr>
          <p:nvPr>
            <p:ph idx="1"/>
          </p:nvPr>
        </p:nvSpPr>
        <p:spPr>
          <a:xfrm>
            <a:off x="634152" y="915281"/>
            <a:ext cx="4853292" cy="1543512"/>
          </a:xfrm>
        </p:spPr>
        <p:txBody>
          <a:bodyPr/>
          <a:lstStyle/>
          <a:p>
            <a:pPr marL="0" indent="0">
              <a:buNone/>
            </a:pPr>
            <a:r>
              <a:rPr lang="en-US" sz="1600" b="1" dirty="0">
                <a:latin typeface="Courier New" panose="02070309020205020404" pitchFamily="49" charset="0"/>
                <a:cs typeface="Courier New" panose="02070309020205020404" pitchFamily="49" charset="0"/>
              </a:rPr>
              <a:t>NODES = 7</a:t>
            </a:r>
          </a:p>
          <a:p>
            <a:pPr marL="0" indent="0">
              <a:buNone/>
            </a:pPr>
            <a:r>
              <a:rPr lang="en-US" sz="1600" b="1" dirty="0">
                <a:latin typeface="Courier New" panose="02070309020205020404" pitchFamily="49" charset="0"/>
                <a:cs typeface="Courier New" panose="02070309020205020404" pitchFamily="49" charset="0"/>
              </a:rPr>
              <a:t>u = </a:t>
            </a:r>
            <a:r>
              <a:rPr lang="en-US" sz="1600" b="1" dirty="0" err="1">
                <a:latin typeface="Courier New" panose="02070309020205020404" pitchFamily="49" charset="0"/>
                <a:cs typeface="Courier New" panose="02070309020205020404" pitchFamily="49" charset="0"/>
              </a:rPr>
              <a:t>grb.Vector.sparse</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grb.BOOL</a:t>
            </a:r>
            <a:r>
              <a:rPr lang="en-US" sz="1600" b="1" dirty="0">
                <a:latin typeface="Courier New" panose="02070309020205020404" pitchFamily="49" charset="0"/>
                <a:cs typeface="Courier New" panose="02070309020205020404" pitchFamily="49" charset="0"/>
              </a:rPr>
              <a:t>, NODES)</a:t>
            </a:r>
          </a:p>
          <a:p>
            <a:pPr marL="0" indent="0">
              <a:buNone/>
            </a:pPr>
            <a:r>
              <a:rPr lang="en-US" sz="1600" b="1" dirty="0">
                <a:latin typeface="Courier New" panose="02070309020205020404" pitchFamily="49" charset="0"/>
                <a:cs typeface="Courier New" panose="02070309020205020404" pitchFamily="49" charset="0"/>
              </a:rPr>
              <a:t>u[2] = True</a:t>
            </a:r>
          </a:p>
          <a:p>
            <a:pPr marL="0" indent="0">
              <a:buNone/>
            </a:pPr>
            <a:r>
              <a:rPr lang="en-US" sz="1600" b="1" dirty="0">
                <a:latin typeface="Courier New" panose="02070309020205020404" pitchFamily="49" charset="0"/>
                <a:cs typeface="Courier New" panose="02070309020205020404" pitchFamily="49" charset="0"/>
              </a:rPr>
              <a:t>w = A @ u</a:t>
            </a:r>
          </a:p>
          <a:p>
            <a:pPr marL="0" indent="0">
              <a:buNone/>
            </a:pPr>
            <a:r>
              <a:rPr lang="en-US" sz="1600" b="1" dirty="0">
                <a:latin typeface="Courier New" panose="02070309020205020404" pitchFamily="49" charset="0"/>
                <a:cs typeface="Courier New" panose="02070309020205020404" pitchFamily="49" charset="0"/>
              </a:rPr>
              <a:t>print(w)</a:t>
            </a:r>
          </a:p>
          <a:p>
            <a:pPr marL="0" indent="0">
              <a:buNone/>
            </a:pPr>
            <a:endParaRPr lang="en-US" sz="1600" b="1" dirty="0">
              <a:latin typeface="Courier New" panose="02070309020205020404" pitchFamily="49" charset="0"/>
              <a:cs typeface="Courier New" panose="02070309020205020404" pitchFamily="49" charset="0"/>
            </a:endParaRPr>
          </a:p>
          <a:p>
            <a:pPr marL="0" indent="0">
              <a:buNone/>
            </a:pPr>
            <a:endParaRPr lang="en-US" sz="1600" b="1" dirty="0">
              <a:latin typeface="Courier New" panose="02070309020205020404" pitchFamily="49" charset="0"/>
              <a:cs typeface="Courier New" panose="02070309020205020404" pitchFamily="49" charset="0"/>
            </a:endParaRPr>
          </a:p>
          <a:p>
            <a:pPr marL="0" indent="0">
              <a:buNone/>
            </a:pPr>
            <a:endParaRPr lang="en-US" sz="2000" b="1"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96099601-BE5A-7146-9621-688B65E28564}"/>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44</a:t>
            </a:fld>
            <a:endParaRPr lang="en-US" dirty="0">
              <a:solidFill>
                <a:srgbClr val="000000"/>
              </a:solidFill>
              <a:ea typeface="ＭＳ Ｐゴシック" pitchFamily="34" charset="-128"/>
            </a:endParaRPr>
          </a:p>
        </p:txBody>
      </p:sp>
      <p:sp>
        <p:nvSpPr>
          <p:cNvPr id="9" name="TextBox 8">
            <a:extLst>
              <a:ext uri="{FF2B5EF4-FFF2-40B4-BE49-F238E27FC236}">
                <a16:creationId xmlns:a16="http://schemas.microsoft.com/office/drawing/2014/main" id="{CB22178D-CAA0-414F-B887-23DC87BE82D6}"/>
              </a:ext>
            </a:extLst>
          </p:cNvPr>
          <p:cNvSpPr txBox="1"/>
          <p:nvPr/>
        </p:nvSpPr>
        <p:spPr>
          <a:xfrm>
            <a:off x="1152970" y="2732065"/>
            <a:ext cx="742753" cy="2554545"/>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w</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0| </a:t>
            </a:r>
          </a:p>
          <a:p>
            <a:r>
              <a:rPr lang="en-US" sz="1600" b="1" dirty="0">
                <a:latin typeface="Courier New" panose="02070309020205020404" pitchFamily="49" charset="0"/>
                <a:cs typeface="Courier New" panose="02070309020205020404" pitchFamily="49" charset="0"/>
              </a:rPr>
              <a:t>1| </a:t>
            </a:r>
          </a:p>
          <a:p>
            <a:r>
              <a:rPr lang="en-US" sz="1600" b="1" dirty="0">
                <a:latin typeface="Courier New" panose="02070309020205020404" pitchFamily="49" charset="0"/>
                <a:cs typeface="Courier New" panose="02070309020205020404" pitchFamily="49" charset="0"/>
              </a:rPr>
              <a:t>2| </a:t>
            </a:r>
          </a:p>
          <a:p>
            <a:r>
              <a:rPr lang="en-US" sz="1600" b="1" dirty="0">
                <a:latin typeface="Courier New" panose="02070309020205020404" pitchFamily="49" charset="0"/>
                <a:cs typeface="Courier New" panose="02070309020205020404" pitchFamily="49" charset="0"/>
              </a:rPr>
              <a:t>3| t </a:t>
            </a:r>
          </a:p>
          <a:p>
            <a:r>
              <a:rPr lang="en-US" sz="1600" b="1" dirty="0">
                <a:latin typeface="Courier New" panose="02070309020205020404" pitchFamily="49" charset="0"/>
                <a:cs typeface="Courier New" panose="02070309020205020404" pitchFamily="49" charset="0"/>
              </a:rPr>
              <a:t>4| </a:t>
            </a:r>
          </a:p>
          <a:p>
            <a:r>
              <a:rPr lang="en-US" sz="1600" b="1" dirty="0">
                <a:latin typeface="Courier New" panose="02070309020205020404" pitchFamily="49" charset="0"/>
                <a:cs typeface="Courier New" panose="02070309020205020404" pitchFamily="49" charset="0"/>
              </a:rPr>
              <a:t>5| t </a:t>
            </a:r>
          </a:p>
          <a:p>
            <a:r>
              <a:rPr lang="en-US" sz="1600" b="1" dirty="0">
                <a:latin typeface="Courier New" panose="02070309020205020404" pitchFamily="49" charset="0"/>
                <a:cs typeface="Courier New" panose="02070309020205020404" pitchFamily="49" charset="0"/>
              </a:rPr>
              <a:t>6| t</a:t>
            </a:r>
          </a:p>
        </p:txBody>
      </p:sp>
      <p:sp>
        <p:nvSpPr>
          <p:cNvPr id="60" name="TextBox 59">
            <a:extLst>
              <a:ext uri="{FF2B5EF4-FFF2-40B4-BE49-F238E27FC236}">
                <a16:creationId xmlns:a16="http://schemas.microsoft.com/office/drawing/2014/main" id="{B3D57385-89EC-8A41-88A5-5A73B97E4FBC}"/>
              </a:ext>
            </a:extLst>
          </p:cNvPr>
          <p:cNvSpPr txBox="1"/>
          <p:nvPr/>
        </p:nvSpPr>
        <p:spPr>
          <a:xfrm>
            <a:off x="6958609" y="2732065"/>
            <a:ext cx="742753" cy="2554545"/>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u</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0| </a:t>
            </a:r>
          </a:p>
          <a:p>
            <a:r>
              <a:rPr lang="en-US" sz="1600" b="1" dirty="0">
                <a:latin typeface="Courier New" panose="02070309020205020404" pitchFamily="49" charset="0"/>
                <a:cs typeface="Courier New" panose="02070309020205020404" pitchFamily="49" charset="0"/>
              </a:rPr>
              <a:t>1| </a:t>
            </a:r>
          </a:p>
          <a:p>
            <a:r>
              <a:rPr lang="en-US" sz="1600" b="1" dirty="0">
                <a:latin typeface="Courier New" panose="02070309020205020404" pitchFamily="49" charset="0"/>
                <a:cs typeface="Courier New" panose="02070309020205020404" pitchFamily="49" charset="0"/>
              </a:rPr>
              <a:t>2| t</a:t>
            </a:r>
          </a:p>
          <a:p>
            <a:r>
              <a:rPr lang="en-US" sz="1600" b="1" dirty="0">
                <a:latin typeface="Courier New" panose="02070309020205020404" pitchFamily="49" charset="0"/>
                <a:cs typeface="Courier New" panose="02070309020205020404" pitchFamily="49" charset="0"/>
              </a:rPr>
              <a:t>3|   </a:t>
            </a:r>
          </a:p>
          <a:p>
            <a:r>
              <a:rPr lang="en-US" sz="1600" b="1" dirty="0">
                <a:latin typeface="Courier New" panose="02070309020205020404" pitchFamily="49" charset="0"/>
                <a:cs typeface="Courier New" panose="02070309020205020404" pitchFamily="49" charset="0"/>
              </a:rPr>
              <a:t>4| </a:t>
            </a:r>
          </a:p>
          <a:p>
            <a:r>
              <a:rPr lang="en-US" sz="1600" b="1" dirty="0">
                <a:latin typeface="Courier New" panose="02070309020205020404" pitchFamily="49" charset="0"/>
                <a:cs typeface="Courier New" panose="02070309020205020404" pitchFamily="49" charset="0"/>
              </a:rPr>
              <a:t>5|   </a:t>
            </a:r>
          </a:p>
          <a:p>
            <a:r>
              <a:rPr lang="en-US" sz="1600" b="1" dirty="0">
                <a:latin typeface="Courier New" panose="02070309020205020404" pitchFamily="49" charset="0"/>
                <a:cs typeface="Courier New" panose="02070309020205020404" pitchFamily="49" charset="0"/>
              </a:rPr>
              <a:t>6|  </a:t>
            </a:r>
          </a:p>
        </p:txBody>
      </p:sp>
      <p:sp>
        <p:nvSpPr>
          <p:cNvPr id="62" name="TextBox 61">
            <a:extLst>
              <a:ext uri="{FF2B5EF4-FFF2-40B4-BE49-F238E27FC236}">
                <a16:creationId xmlns:a16="http://schemas.microsoft.com/office/drawing/2014/main" id="{E4727E3F-9043-8B4A-BB44-60BE3250E536}"/>
              </a:ext>
            </a:extLst>
          </p:cNvPr>
          <p:cNvSpPr txBox="1"/>
          <p:nvPr/>
        </p:nvSpPr>
        <p:spPr>
          <a:xfrm>
            <a:off x="2114111" y="4173351"/>
            <a:ext cx="623447" cy="338554"/>
          </a:xfrm>
          <a:prstGeom prst="rect">
            <a:avLst/>
          </a:prstGeom>
          <a:noFill/>
        </p:spPr>
        <p:txBody>
          <a:bodyPr wrap="square" rtlCol="0">
            <a:spAutoFit/>
          </a:bodyPr>
          <a:lstStyle/>
          <a:p>
            <a:r>
              <a:rPr lang="en-US" sz="1600" dirty="0"/>
              <a:t>=</a:t>
            </a:r>
          </a:p>
        </p:txBody>
      </p:sp>
      <p:sp>
        <p:nvSpPr>
          <p:cNvPr id="64" name="TextBox 63">
            <a:extLst>
              <a:ext uri="{FF2B5EF4-FFF2-40B4-BE49-F238E27FC236}">
                <a16:creationId xmlns:a16="http://schemas.microsoft.com/office/drawing/2014/main" id="{54F4BA50-E9C4-504C-B304-6F71965B16A1}"/>
              </a:ext>
            </a:extLst>
          </p:cNvPr>
          <p:cNvSpPr txBox="1"/>
          <p:nvPr/>
        </p:nvSpPr>
        <p:spPr>
          <a:xfrm>
            <a:off x="6393664" y="4173351"/>
            <a:ext cx="623447" cy="338554"/>
          </a:xfrm>
          <a:prstGeom prst="rect">
            <a:avLst/>
          </a:prstGeom>
          <a:noFill/>
        </p:spPr>
        <p:txBody>
          <a:bodyPr wrap="square" rtlCol="0">
            <a:spAutoFit/>
          </a:bodyPr>
          <a:lstStyle/>
          <a:p>
            <a:r>
              <a:rPr lang="en-US" sz="1600" dirty="0"/>
              <a:t>@</a:t>
            </a:r>
          </a:p>
        </p:txBody>
      </p:sp>
      <p:grpSp>
        <p:nvGrpSpPr>
          <p:cNvPr id="114" name="Group 113">
            <a:extLst>
              <a:ext uri="{FF2B5EF4-FFF2-40B4-BE49-F238E27FC236}">
                <a16:creationId xmlns:a16="http://schemas.microsoft.com/office/drawing/2014/main" id="{F46969A2-4C26-514D-B55E-6092F08E8796}"/>
              </a:ext>
            </a:extLst>
          </p:cNvPr>
          <p:cNvGrpSpPr/>
          <p:nvPr/>
        </p:nvGrpSpPr>
        <p:grpSpPr>
          <a:xfrm>
            <a:off x="5939276" y="122037"/>
            <a:ext cx="2723269" cy="2130988"/>
            <a:chOff x="1223785" y="3766524"/>
            <a:chExt cx="2791124" cy="2186461"/>
          </a:xfrm>
        </p:grpSpPr>
        <p:grpSp>
          <p:nvGrpSpPr>
            <p:cNvPr id="115" name="Group 114">
              <a:extLst>
                <a:ext uri="{FF2B5EF4-FFF2-40B4-BE49-F238E27FC236}">
                  <a16:creationId xmlns:a16="http://schemas.microsoft.com/office/drawing/2014/main" id="{4FAE6BCD-2A9D-E24F-B458-E8BC0847D901}"/>
                </a:ext>
              </a:extLst>
            </p:cNvPr>
            <p:cNvGrpSpPr/>
            <p:nvPr/>
          </p:nvGrpSpPr>
          <p:grpSpPr>
            <a:xfrm>
              <a:off x="1335803" y="4157242"/>
              <a:ext cx="219364" cy="718577"/>
              <a:chOff x="1335803" y="4157242"/>
              <a:chExt cx="219364" cy="718577"/>
            </a:xfrm>
          </p:grpSpPr>
          <p:sp>
            <p:nvSpPr>
              <p:cNvPr id="161" name="Line 24">
                <a:extLst>
                  <a:ext uri="{FF2B5EF4-FFF2-40B4-BE49-F238E27FC236}">
                    <a16:creationId xmlns:a16="http://schemas.microsoft.com/office/drawing/2014/main" id="{34DC86DE-E759-DC41-BDD3-C85F381A28F2}"/>
                  </a:ext>
                </a:extLst>
              </p:cNvPr>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62" name="Freeform 25">
                <a:extLst>
                  <a:ext uri="{FF2B5EF4-FFF2-40B4-BE49-F238E27FC236}">
                    <a16:creationId xmlns:a16="http://schemas.microsoft.com/office/drawing/2014/main" id="{91D8723E-F3DA-714E-91B0-380D9069FFFD}"/>
                  </a:ext>
                </a:extLst>
              </p:cNvPr>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16" name="Group 115">
              <a:extLst>
                <a:ext uri="{FF2B5EF4-FFF2-40B4-BE49-F238E27FC236}">
                  <a16:creationId xmlns:a16="http://schemas.microsoft.com/office/drawing/2014/main" id="{82FF0F0F-E0D5-0744-BAC2-DC2F73AC7957}"/>
                </a:ext>
              </a:extLst>
            </p:cNvPr>
            <p:cNvGrpSpPr/>
            <p:nvPr/>
          </p:nvGrpSpPr>
          <p:grpSpPr>
            <a:xfrm>
              <a:off x="1571763" y="4183811"/>
              <a:ext cx="219364" cy="718577"/>
              <a:chOff x="1571763" y="4183811"/>
              <a:chExt cx="219364" cy="718577"/>
            </a:xfrm>
          </p:grpSpPr>
          <p:sp>
            <p:nvSpPr>
              <p:cNvPr id="159" name="Line 27">
                <a:extLst>
                  <a:ext uri="{FF2B5EF4-FFF2-40B4-BE49-F238E27FC236}">
                    <a16:creationId xmlns:a16="http://schemas.microsoft.com/office/drawing/2014/main" id="{773F2848-EE39-164C-9B70-2EC731C9FD7B}"/>
                  </a:ext>
                </a:extLst>
              </p:cNvPr>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60" name="Freeform 28">
                <a:extLst>
                  <a:ext uri="{FF2B5EF4-FFF2-40B4-BE49-F238E27FC236}">
                    <a16:creationId xmlns:a16="http://schemas.microsoft.com/office/drawing/2014/main" id="{58A5F67B-7851-5149-94B8-8863437B15F5}"/>
                  </a:ext>
                </a:extLst>
              </p:cNvPr>
              <p:cNvSpPr>
                <a:spLocks/>
              </p:cNvSpPr>
              <p:nvPr/>
            </p:nvSpPr>
            <p:spPr bwMode="auto">
              <a:xfrm flipH="1" flipV="1">
                <a:off x="1571763" y="4183811"/>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17" name="Group 116">
              <a:extLst>
                <a:ext uri="{FF2B5EF4-FFF2-40B4-BE49-F238E27FC236}">
                  <a16:creationId xmlns:a16="http://schemas.microsoft.com/office/drawing/2014/main" id="{B222B5DC-86BB-E240-8B83-741A2CF22374}"/>
                </a:ext>
              </a:extLst>
            </p:cNvPr>
            <p:cNvGrpSpPr/>
            <p:nvPr/>
          </p:nvGrpSpPr>
          <p:grpSpPr>
            <a:xfrm>
              <a:off x="1555166" y="3962540"/>
              <a:ext cx="1121352" cy="186298"/>
              <a:chOff x="1555166" y="3962540"/>
              <a:chExt cx="1121352" cy="186298"/>
            </a:xfrm>
          </p:grpSpPr>
          <p:sp>
            <p:nvSpPr>
              <p:cNvPr id="157" name="Line 30">
                <a:extLst>
                  <a:ext uri="{FF2B5EF4-FFF2-40B4-BE49-F238E27FC236}">
                    <a16:creationId xmlns:a16="http://schemas.microsoft.com/office/drawing/2014/main" id="{9007E5C9-3A1D-E84F-BDA7-4664D4528447}"/>
                  </a:ext>
                </a:extLst>
              </p:cNvPr>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58" name="Freeform 31">
                <a:extLst>
                  <a:ext uri="{FF2B5EF4-FFF2-40B4-BE49-F238E27FC236}">
                    <a16:creationId xmlns:a16="http://schemas.microsoft.com/office/drawing/2014/main" id="{F5A35947-5F64-B343-A5E9-A759D308AD81}"/>
                  </a:ext>
                </a:extLst>
              </p:cNvPr>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18" name="Group 117">
              <a:extLst>
                <a:ext uri="{FF2B5EF4-FFF2-40B4-BE49-F238E27FC236}">
                  <a16:creationId xmlns:a16="http://schemas.microsoft.com/office/drawing/2014/main" id="{1D5BD2E7-04F5-1942-9087-899D22F69ADA}"/>
                </a:ext>
              </a:extLst>
            </p:cNvPr>
            <p:cNvGrpSpPr/>
            <p:nvPr/>
          </p:nvGrpSpPr>
          <p:grpSpPr>
            <a:xfrm>
              <a:off x="1563825" y="4891227"/>
              <a:ext cx="1121352" cy="732585"/>
              <a:chOff x="1563825" y="4891227"/>
              <a:chExt cx="1121352" cy="732585"/>
            </a:xfrm>
          </p:grpSpPr>
          <p:sp>
            <p:nvSpPr>
              <p:cNvPr id="155" name="Line 34">
                <a:extLst>
                  <a:ext uri="{FF2B5EF4-FFF2-40B4-BE49-F238E27FC236}">
                    <a16:creationId xmlns:a16="http://schemas.microsoft.com/office/drawing/2014/main" id="{11CA2D95-E180-DA4D-B5B2-24C9118E5F5D}"/>
                  </a:ext>
                </a:extLst>
              </p:cNvPr>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56" name="Freeform 35">
                <a:extLst>
                  <a:ext uri="{FF2B5EF4-FFF2-40B4-BE49-F238E27FC236}">
                    <a16:creationId xmlns:a16="http://schemas.microsoft.com/office/drawing/2014/main" id="{FE25FD36-1898-BD4A-8D7A-84A3277FF062}"/>
                  </a:ext>
                </a:extLst>
              </p:cNvPr>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19" name="Line 46">
              <a:extLst>
                <a:ext uri="{FF2B5EF4-FFF2-40B4-BE49-F238E27FC236}">
                  <a16:creationId xmlns:a16="http://schemas.microsoft.com/office/drawing/2014/main" id="{A45B7415-4E80-A14B-A955-0C518A720E2E}"/>
                </a:ext>
              </a:extLst>
            </p:cNvPr>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20" name="Freeform 47">
              <a:extLst>
                <a:ext uri="{FF2B5EF4-FFF2-40B4-BE49-F238E27FC236}">
                  <a16:creationId xmlns:a16="http://schemas.microsoft.com/office/drawing/2014/main" id="{5A361511-2357-104A-8F1B-2A7260724F05}"/>
                </a:ext>
              </a:extLst>
            </p:cNvPr>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121" name="Group 120">
              <a:extLst>
                <a:ext uri="{FF2B5EF4-FFF2-40B4-BE49-F238E27FC236}">
                  <a16:creationId xmlns:a16="http://schemas.microsoft.com/office/drawing/2014/main" id="{656FF0C2-5AEF-7846-8E82-E62AFF5FF4A6}"/>
                </a:ext>
              </a:extLst>
            </p:cNvPr>
            <p:cNvGrpSpPr/>
            <p:nvPr/>
          </p:nvGrpSpPr>
          <p:grpSpPr>
            <a:xfrm>
              <a:off x="1566712" y="5458525"/>
              <a:ext cx="1121352" cy="186298"/>
              <a:chOff x="1566712" y="5458525"/>
              <a:chExt cx="1121352" cy="186298"/>
            </a:xfrm>
          </p:grpSpPr>
          <p:sp>
            <p:nvSpPr>
              <p:cNvPr id="153" name="Line 49">
                <a:extLst>
                  <a:ext uri="{FF2B5EF4-FFF2-40B4-BE49-F238E27FC236}">
                    <a16:creationId xmlns:a16="http://schemas.microsoft.com/office/drawing/2014/main" id="{A59337B3-C025-0B43-9EEC-DFA4BE25108E}"/>
                  </a:ext>
                </a:extLst>
              </p:cNvPr>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54" name="Freeform 50">
                <a:extLst>
                  <a:ext uri="{FF2B5EF4-FFF2-40B4-BE49-F238E27FC236}">
                    <a16:creationId xmlns:a16="http://schemas.microsoft.com/office/drawing/2014/main" id="{25801A4F-915F-5F40-8F53-03FB8D99F4FB}"/>
                  </a:ext>
                </a:extLst>
              </p:cNvPr>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22" name="Group 121">
              <a:extLst>
                <a:ext uri="{FF2B5EF4-FFF2-40B4-BE49-F238E27FC236}">
                  <a16:creationId xmlns:a16="http://schemas.microsoft.com/office/drawing/2014/main" id="{3140406B-E758-BC48-B046-14DDC8A95188}"/>
                </a:ext>
              </a:extLst>
            </p:cNvPr>
            <p:cNvGrpSpPr/>
            <p:nvPr/>
          </p:nvGrpSpPr>
          <p:grpSpPr>
            <a:xfrm>
              <a:off x="1549394" y="5643422"/>
              <a:ext cx="1121352" cy="186298"/>
              <a:chOff x="1549394" y="5643422"/>
              <a:chExt cx="1121352" cy="186298"/>
            </a:xfrm>
          </p:grpSpPr>
          <p:sp>
            <p:nvSpPr>
              <p:cNvPr id="151" name="Line 52">
                <a:extLst>
                  <a:ext uri="{FF2B5EF4-FFF2-40B4-BE49-F238E27FC236}">
                    <a16:creationId xmlns:a16="http://schemas.microsoft.com/office/drawing/2014/main" id="{AA84D7F9-702A-1A4C-B907-B1CC77FC73DA}"/>
                  </a:ext>
                </a:extLst>
              </p:cNvPr>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52" name="Freeform 53">
                <a:extLst>
                  <a:ext uri="{FF2B5EF4-FFF2-40B4-BE49-F238E27FC236}">
                    <a16:creationId xmlns:a16="http://schemas.microsoft.com/office/drawing/2014/main" id="{D2763CFF-6A41-EE4E-B2D3-99C76ACE86D7}"/>
                  </a:ext>
                </a:extLst>
              </p:cNvPr>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23" name="Group 122">
              <a:extLst>
                <a:ext uri="{FF2B5EF4-FFF2-40B4-BE49-F238E27FC236}">
                  <a16:creationId xmlns:a16="http://schemas.microsoft.com/office/drawing/2014/main" id="{916E0F6F-98C2-0E45-B741-338740C0F375}"/>
                </a:ext>
              </a:extLst>
            </p:cNvPr>
            <p:cNvGrpSpPr/>
            <p:nvPr/>
          </p:nvGrpSpPr>
          <p:grpSpPr>
            <a:xfrm>
              <a:off x="1572485" y="4892628"/>
              <a:ext cx="1121352" cy="186298"/>
              <a:chOff x="1572485" y="4892628"/>
              <a:chExt cx="1121352" cy="186298"/>
            </a:xfrm>
          </p:grpSpPr>
          <p:sp>
            <p:nvSpPr>
              <p:cNvPr id="149" name="Line 55">
                <a:extLst>
                  <a:ext uri="{FF2B5EF4-FFF2-40B4-BE49-F238E27FC236}">
                    <a16:creationId xmlns:a16="http://schemas.microsoft.com/office/drawing/2014/main" id="{B4FAA449-2756-FE4F-9EDE-80F6F1F4238D}"/>
                  </a:ext>
                </a:extLst>
              </p:cNvPr>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50" name="Freeform 56">
                <a:extLst>
                  <a:ext uri="{FF2B5EF4-FFF2-40B4-BE49-F238E27FC236}">
                    <a16:creationId xmlns:a16="http://schemas.microsoft.com/office/drawing/2014/main" id="{359A97F5-6F57-A449-A9F1-3CA0803CC5D5}"/>
                  </a:ext>
                </a:extLst>
              </p:cNvPr>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24" name="Group 123">
              <a:extLst>
                <a:ext uri="{FF2B5EF4-FFF2-40B4-BE49-F238E27FC236}">
                  <a16:creationId xmlns:a16="http://schemas.microsoft.com/office/drawing/2014/main" id="{25F359C8-C6C0-5941-A611-BD4E916E8956}"/>
                </a:ext>
              </a:extLst>
            </p:cNvPr>
            <p:cNvGrpSpPr/>
            <p:nvPr/>
          </p:nvGrpSpPr>
          <p:grpSpPr>
            <a:xfrm>
              <a:off x="1330030" y="4919242"/>
              <a:ext cx="219364" cy="718577"/>
              <a:chOff x="1330030" y="4919242"/>
              <a:chExt cx="219364" cy="718577"/>
            </a:xfrm>
          </p:grpSpPr>
          <p:sp>
            <p:nvSpPr>
              <p:cNvPr id="147" name="Line 58">
                <a:extLst>
                  <a:ext uri="{FF2B5EF4-FFF2-40B4-BE49-F238E27FC236}">
                    <a16:creationId xmlns:a16="http://schemas.microsoft.com/office/drawing/2014/main" id="{77082C3F-C9F4-0044-AF03-15ECF4E12636}"/>
                  </a:ext>
                </a:extLst>
              </p:cNvPr>
              <p:cNvSpPr>
                <a:spLocks noChangeAspect="1" noChangeShapeType="1"/>
              </p:cNvSpPr>
              <p:nvPr/>
            </p:nvSpPr>
            <p:spPr bwMode="auto">
              <a:xfrm rot="19744468" flipH="1">
                <a:off x="1419831" y="5404742"/>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48" name="Freeform 59">
                <a:extLst>
                  <a:ext uri="{FF2B5EF4-FFF2-40B4-BE49-F238E27FC236}">
                    <a16:creationId xmlns:a16="http://schemas.microsoft.com/office/drawing/2014/main" id="{E8FC84A1-0E19-D741-A179-3B09755BA97A}"/>
                  </a:ext>
                </a:extLst>
              </p:cNvPr>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25" name="Line 61">
              <a:extLst>
                <a:ext uri="{FF2B5EF4-FFF2-40B4-BE49-F238E27FC236}">
                  <a16:creationId xmlns:a16="http://schemas.microsoft.com/office/drawing/2014/main" id="{F3063B87-8826-2746-9729-941D1F690078}"/>
                </a:ext>
              </a:extLst>
            </p:cNvPr>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26" name="Freeform 125">
              <a:extLst>
                <a:ext uri="{FF2B5EF4-FFF2-40B4-BE49-F238E27FC236}">
                  <a16:creationId xmlns:a16="http://schemas.microsoft.com/office/drawing/2014/main" id="{7ED1A3E3-247C-E24A-A12E-05B6771F8CF6}"/>
                </a:ext>
              </a:extLst>
            </p:cNvPr>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127" name="Group 126">
              <a:extLst>
                <a:ext uri="{FF2B5EF4-FFF2-40B4-BE49-F238E27FC236}">
                  <a16:creationId xmlns:a16="http://schemas.microsoft.com/office/drawing/2014/main" id="{E4754B5B-8B0D-5845-B091-77914074EABC}"/>
                </a:ext>
              </a:extLst>
            </p:cNvPr>
            <p:cNvGrpSpPr/>
            <p:nvPr/>
          </p:nvGrpSpPr>
          <p:grpSpPr>
            <a:xfrm>
              <a:off x="2676519" y="4882823"/>
              <a:ext cx="1102591" cy="760599"/>
              <a:chOff x="2676519" y="4882823"/>
              <a:chExt cx="1102591" cy="760599"/>
            </a:xfrm>
          </p:grpSpPr>
          <p:sp>
            <p:nvSpPr>
              <p:cNvPr id="145" name="Line 64">
                <a:extLst>
                  <a:ext uri="{FF2B5EF4-FFF2-40B4-BE49-F238E27FC236}">
                    <a16:creationId xmlns:a16="http://schemas.microsoft.com/office/drawing/2014/main" id="{DAA4E28F-0D53-F84B-8801-DE02466FF3BD}"/>
                  </a:ext>
                </a:extLst>
              </p:cNvPr>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46" name="Freeform 65">
                <a:extLst>
                  <a:ext uri="{FF2B5EF4-FFF2-40B4-BE49-F238E27FC236}">
                    <a16:creationId xmlns:a16="http://schemas.microsoft.com/office/drawing/2014/main" id="{E146E26D-1B3B-E048-BA62-C1A6193DCB7A}"/>
                  </a:ext>
                </a:extLst>
              </p:cNvPr>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28" name="Group 127">
              <a:extLst>
                <a:ext uri="{FF2B5EF4-FFF2-40B4-BE49-F238E27FC236}">
                  <a16:creationId xmlns:a16="http://schemas.microsoft.com/office/drawing/2014/main" id="{700E1443-BEAD-9B4E-989D-256EE46ADA3D}"/>
                </a:ext>
              </a:extLst>
            </p:cNvPr>
            <p:cNvGrpSpPr/>
            <p:nvPr/>
          </p:nvGrpSpPr>
          <p:grpSpPr>
            <a:xfrm>
              <a:off x="2706826" y="4161444"/>
              <a:ext cx="1102591" cy="760599"/>
              <a:chOff x="2706826" y="4161444"/>
              <a:chExt cx="1102591" cy="760599"/>
            </a:xfrm>
          </p:grpSpPr>
          <p:sp>
            <p:nvSpPr>
              <p:cNvPr id="143" name="Line 67">
                <a:extLst>
                  <a:ext uri="{FF2B5EF4-FFF2-40B4-BE49-F238E27FC236}">
                    <a16:creationId xmlns:a16="http://schemas.microsoft.com/office/drawing/2014/main" id="{A4D015BA-626C-CF4B-93CC-3817429A9637}"/>
                  </a:ext>
                </a:extLst>
              </p:cNvPr>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44" name="Freeform 68">
                <a:extLst>
                  <a:ext uri="{FF2B5EF4-FFF2-40B4-BE49-F238E27FC236}">
                    <a16:creationId xmlns:a16="http://schemas.microsoft.com/office/drawing/2014/main" id="{1137ADC1-9B91-4642-B853-5F466108EC01}"/>
                  </a:ext>
                </a:extLst>
              </p:cNvPr>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29" name="Rectangle 128">
              <a:extLst>
                <a:ext uri="{FF2B5EF4-FFF2-40B4-BE49-F238E27FC236}">
                  <a16:creationId xmlns:a16="http://schemas.microsoft.com/office/drawing/2014/main" id="{F7954CB1-9FD4-2042-AAEF-2384FD2E34F6}"/>
                </a:ext>
              </a:extLst>
            </p:cNvPr>
            <p:cNvSpPr>
              <a:spLocks noChangeArrowheads="1"/>
            </p:cNvSpPr>
            <p:nvPr/>
          </p:nvSpPr>
          <p:spPr bwMode="auto">
            <a:xfrm>
              <a:off x="2683417" y="5677252"/>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5</a:t>
              </a:r>
            </a:p>
          </p:txBody>
        </p:sp>
        <p:sp>
          <p:nvSpPr>
            <p:cNvPr id="130" name="Rectangle 104">
              <a:extLst>
                <a:ext uri="{FF2B5EF4-FFF2-40B4-BE49-F238E27FC236}">
                  <a16:creationId xmlns:a16="http://schemas.microsoft.com/office/drawing/2014/main" id="{26202630-6E34-DA42-9E1F-FEE20A645AB9}"/>
                </a:ext>
              </a:extLst>
            </p:cNvPr>
            <p:cNvSpPr>
              <a:spLocks noChangeArrowheads="1"/>
            </p:cNvSpPr>
            <p:nvPr/>
          </p:nvSpPr>
          <p:spPr bwMode="auto">
            <a:xfrm>
              <a:off x="1223785" y="4692170"/>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3</a:t>
              </a:r>
            </a:p>
          </p:txBody>
        </p:sp>
        <p:sp>
          <p:nvSpPr>
            <p:cNvPr id="131" name="Rectangle 105">
              <a:extLst>
                <a:ext uri="{FF2B5EF4-FFF2-40B4-BE49-F238E27FC236}">
                  <a16:creationId xmlns:a16="http://schemas.microsoft.com/office/drawing/2014/main" id="{101EB765-65E6-2545-83D0-9894D524AAB1}"/>
                </a:ext>
              </a:extLst>
            </p:cNvPr>
            <p:cNvSpPr>
              <a:spLocks noChangeArrowheads="1"/>
            </p:cNvSpPr>
            <p:nvPr/>
          </p:nvSpPr>
          <p:spPr bwMode="auto">
            <a:xfrm>
              <a:off x="1269289" y="5561284"/>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2</a:t>
              </a:r>
            </a:p>
          </p:txBody>
        </p:sp>
        <p:sp>
          <p:nvSpPr>
            <p:cNvPr id="132" name="Rectangle 131">
              <a:extLst>
                <a:ext uri="{FF2B5EF4-FFF2-40B4-BE49-F238E27FC236}">
                  <a16:creationId xmlns:a16="http://schemas.microsoft.com/office/drawing/2014/main" id="{96514AFB-F9F8-4D40-8627-FBE79003F6F2}"/>
                </a:ext>
              </a:extLst>
            </p:cNvPr>
            <p:cNvSpPr>
              <a:spLocks noChangeArrowheads="1"/>
            </p:cNvSpPr>
            <p:nvPr/>
          </p:nvSpPr>
          <p:spPr bwMode="auto">
            <a:xfrm>
              <a:off x="2671447" y="3766524"/>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1</a:t>
              </a:r>
            </a:p>
          </p:txBody>
        </p:sp>
        <p:sp>
          <p:nvSpPr>
            <p:cNvPr id="133" name="Oval 132">
              <a:extLst>
                <a:ext uri="{FF2B5EF4-FFF2-40B4-BE49-F238E27FC236}">
                  <a16:creationId xmlns:a16="http://schemas.microsoft.com/office/drawing/2014/main" id="{91B8455F-729B-F643-9730-62028736379C}"/>
                </a:ext>
              </a:extLst>
            </p:cNvPr>
            <p:cNvSpPr>
              <a:spLocks noChangeArrowheads="1"/>
            </p:cNvSpPr>
            <p:nvPr/>
          </p:nvSpPr>
          <p:spPr bwMode="auto">
            <a:xfrm>
              <a:off x="1485894" y="4068996"/>
              <a:ext cx="164592" cy="168088"/>
            </a:xfrm>
            <a:prstGeom prst="ellipse">
              <a:avLst/>
            </a:prstGeom>
            <a:solidFill>
              <a:schemeClr val="tx1"/>
            </a:solidFill>
            <a:ln w="12700">
              <a:solidFill>
                <a:schemeClr val="tx1"/>
              </a:solidFill>
              <a:round/>
              <a:headEnd/>
              <a:tailEnd/>
            </a:ln>
            <a:effectLst/>
          </p:spPr>
          <p:txBody>
            <a:bodyPr wrap="none" anchor="ctr"/>
            <a:lstStyle/>
            <a:p>
              <a:pPr eaLnBrk="1" hangingPunct="1">
                <a:spcBef>
                  <a:spcPct val="45000"/>
                </a:spcBef>
                <a:defRPr/>
              </a:pPr>
              <a:endParaRPr lang="en-US" sz="2400" b="1">
                <a:solidFill>
                  <a:srgbClr val="C00000"/>
                </a:solidFill>
                <a:latin typeface="Verdana" charset="0"/>
              </a:endParaRPr>
            </a:p>
          </p:txBody>
        </p:sp>
        <p:sp>
          <p:nvSpPr>
            <p:cNvPr id="134" name="Oval 133">
              <a:extLst>
                <a:ext uri="{FF2B5EF4-FFF2-40B4-BE49-F238E27FC236}">
                  <a16:creationId xmlns:a16="http://schemas.microsoft.com/office/drawing/2014/main" id="{778FE347-C6E4-214F-81C7-8A307EF55395}"/>
                </a:ext>
              </a:extLst>
            </p:cNvPr>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135" name="Oval 134">
              <a:extLst>
                <a:ext uri="{FF2B5EF4-FFF2-40B4-BE49-F238E27FC236}">
                  <a16:creationId xmlns:a16="http://schemas.microsoft.com/office/drawing/2014/main" id="{78932037-B0C2-DE41-9B31-444244764C2A}"/>
                </a:ext>
              </a:extLst>
            </p:cNvPr>
            <p:cNvSpPr>
              <a:spLocks noChangeArrowheads="1"/>
            </p:cNvSpPr>
            <p:nvPr/>
          </p:nvSpPr>
          <p:spPr bwMode="auto">
            <a:xfrm>
              <a:off x="2594257" y="4068996"/>
              <a:ext cx="164592" cy="168088"/>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136" name="Oval 135">
              <a:extLst>
                <a:ext uri="{FF2B5EF4-FFF2-40B4-BE49-F238E27FC236}">
                  <a16:creationId xmlns:a16="http://schemas.microsoft.com/office/drawing/2014/main" id="{193E6EAE-C97A-F04F-ABC5-3EE0D9500FD5}"/>
                </a:ext>
              </a:extLst>
            </p:cNvPr>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137" name="Oval 136">
              <a:extLst>
                <a:ext uri="{FF2B5EF4-FFF2-40B4-BE49-F238E27FC236}">
                  <a16:creationId xmlns:a16="http://schemas.microsoft.com/office/drawing/2014/main" id="{9BB80180-3BA0-D142-BB27-649FB8D592DA}"/>
                </a:ext>
              </a:extLst>
            </p:cNvPr>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138" name="Oval 71">
              <a:extLst>
                <a:ext uri="{FF2B5EF4-FFF2-40B4-BE49-F238E27FC236}">
                  <a16:creationId xmlns:a16="http://schemas.microsoft.com/office/drawing/2014/main" id="{CC846DBA-CF57-CE4F-9F75-543D5003AB93}"/>
                </a:ext>
              </a:extLst>
            </p:cNvPr>
            <p:cNvSpPr>
              <a:spLocks noChangeArrowheads="1"/>
            </p:cNvSpPr>
            <p:nvPr/>
          </p:nvSpPr>
          <p:spPr bwMode="auto">
            <a:xfrm>
              <a:off x="1485894" y="4808584"/>
              <a:ext cx="164592" cy="168088"/>
            </a:xfrm>
            <a:prstGeom prst="ellipse">
              <a:avLst/>
            </a:prstGeom>
            <a:solidFill>
              <a:schemeClr val="tx1"/>
            </a:solidFill>
            <a:ln>
              <a:solidFill>
                <a:srgbClr val="0000FF"/>
              </a:solidFill>
            </a:ln>
            <a:effectLst/>
          </p:spPr>
          <p:txBody>
            <a:bodyPr wrap="none" anchor="ctr"/>
            <a:lstStyle/>
            <a:p>
              <a:pPr>
                <a:defRPr/>
              </a:pPr>
              <a:endParaRPr lang="en-US" sz="1800" b="1">
                <a:solidFill>
                  <a:srgbClr val="C00000"/>
                </a:solidFill>
              </a:endParaRPr>
            </a:p>
          </p:txBody>
        </p:sp>
        <p:sp>
          <p:nvSpPr>
            <p:cNvPr id="139" name="Oval 72">
              <a:extLst>
                <a:ext uri="{FF2B5EF4-FFF2-40B4-BE49-F238E27FC236}">
                  <a16:creationId xmlns:a16="http://schemas.microsoft.com/office/drawing/2014/main" id="{1DFCB4A2-E2CD-694C-8489-E999A5705097}"/>
                </a:ext>
              </a:extLst>
            </p:cNvPr>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a:defRPr/>
              </a:pPr>
              <a:endParaRPr lang="en-US" sz="1800" b="1">
                <a:solidFill>
                  <a:srgbClr val="C00000"/>
                </a:solidFill>
              </a:endParaRPr>
            </a:p>
          </p:txBody>
        </p:sp>
        <p:sp>
          <p:nvSpPr>
            <p:cNvPr id="140" name="Rectangle 139">
              <a:extLst>
                <a:ext uri="{FF2B5EF4-FFF2-40B4-BE49-F238E27FC236}">
                  <a16:creationId xmlns:a16="http://schemas.microsoft.com/office/drawing/2014/main" id="{ACD7B7E7-122B-904D-BF73-3A654F2C59D9}"/>
                </a:ext>
              </a:extLst>
            </p:cNvPr>
            <p:cNvSpPr>
              <a:spLocks noChangeArrowheads="1"/>
            </p:cNvSpPr>
            <p:nvPr/>
          </p:nvSpPr>
          <p:spPr bwMode="auto">
            <a:xfrm>
              <a:off x="1327213" y="3845792"/>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0</a:t>
              </a:r>
            </a:p>
          </p:txBody>
        </p:sp>
        <p:sp>
          <p:nvSpPr>
            <p:cNvPr id="141" name="Rectangle 140">
              <a:extLst>
                <a:ext uri="{FF2B5EF4-FFF2-40B4-BE49-F238E27FC236}">
                  <a16:creationId xmlns:a16="http://schemas.microsoft.com/office/drawing/2014/main" id="{B3F8D16C-6E70-074A-85D7-D12345F9C6AB}"/>
                </a:ext>
              </a:extLst>
            </p:cNvPr>
            <p:cNvSpPr>
              <a:spLocks noChangeArrowheads="1"/>
            </p:cNvSpPr>
            <p:nvPr/>
          </p:nvSpPr>
          <p:spPr bwMode="auto">
            <a:xfrm>
              <a:off x="3781321" y="4654363"/>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4</a:t>
              </a:r>
            </a:p>
          </p:txBody>
        </p:sp>
        <p:sp>
          <p:nvSpPr>
            <p:cNvPr id="142" name="Rectangle 141">
              <a:extLst>
                <a:ext uri="{FF2B5EF4-FFF2-40B4-BE49-F238E27FC236}">
                  <a16:creationId xmlns:a16="http://schemas.microsoft.com/office/drawing/2014/main" id="{0059B607-DA78-D248-B3FB-82E6135C2099}"/>
                </a:ext>
              </a:extLst>
            </p:cNvPr>
            <p:cNvSpPr>
              <a:spLocks noChangeArrowheads="1"/>
            </p:cNvSpPr>
            <p:nvPr/>
          </p:nvSpPr>
          <p:spPr bwMode="auto">
            <a:xfrm>
              <a:off x="2457576" y="4531163"/>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6</a:t>
              </a:r>
            </a:p>
          </p:txBody>
        </p:sp>
      </p:grpSp>
    </p:spTree>
    <p:extLst>
      <p:ext uri="{BB962C8B-B14F-4D97-AF65-F5344CB8AC3E}">
        <p14:creationId xmlns:p14="http://schemas.microsoft.com/office/powerpoint/2010/main" val="87076473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48D73-6D27-6141-B3FC-73BB5C86AF7F}"/>
              </a:ext>
            </a:extLst>
          </p:cNvPr>
          <p:cNvSpPr>
            <a:spLocks noGrp="1"/>
          </p:cNvSpPr>
          <p:nvPr>
            <p:ph type="title"/>
          </p:nvPr>
        </p:nvSpPr>
        <p:spPr/>
        <p:txBody>
          <a:bodyPr/>
          <a:lstStyle/>
          <a:p>
            <a:r>
              <a:rPr lang="en-US" dirty="0"/>
              <a:t>Solution to exercise 4</a:t>
            </a:r>
          </a:p>
        </p:txBody>
      </p:sp>
      <p:sp>
        <p:nvSpPr>
          <p:cNvPr id="3" name="Content Placeholder 2">
            <a:extLst>
              <a:ext uri="{FF2B5EF4-FFF2-40B4-BE49-F238E27FC236}">
                <a16:creationId xmlns:a16="http://schemas.microsoft.com/office/drawing/2014/main" id="{D0EF4AC2-76CA-5342-8885-9916A5AEF109}"/>
              </a:ext>
            </a:extLst>
          </p:cNvPr>
          <p:cNvSpPr>
            <a:spLocks noGrp="1"/>
          </p:cNvSpPr>
          <p:nvPr>
            <p:ph idx="1"/>
          </p:nvPr>
        </p:nvSpPr>
        <p:spPr>
          <a:xfrm>
            <a:off x="634152" y="915281"/>
            <a:ext cx="4640103" cy="1543512"/>
          </a:xfrm>
        </p:spPr>
        <p:txBody>
          <a:bodyPr/>
          <a:lstStyle/>
          <a:p>
            <a:pPr marL="0" indent="0">
              <a:buNone/>
            </a:pPr>
            <a:r>
              <a:rPr lang="en-US" sz="1600" b="1" dirty="0">
                <a:latin typeface="Courier New" panose="02070309020205020404" pitchFamily="49" charset="0"/>
                <a:cs typeface="Courier New" panose="02070309020205020404" pitchFamily="49" charset="0"/>
              </a:rPr>
              <a:t>Nodes = 7</a:t>
            </a:r>
          </a:p>
          <a:p>
            <a:pPr marL="0" indent="0">
              <a:buNone/>
            </a:pPr>
            <a:r>
              <a:rPr lang="en-US" sz="1600" b="1" dirty="0">
                <a:latin typeface="Courier New" panose="02070309020205020404" pitchFamily="49" charset="0"/>
                <a:cs typeface="Courier New" panose="02070309020205020404" pitchFamily="49" charset="0"/>
              </a:rPr>
              <a:t>u=</a:t>
            </a:r>
            <a:r>
              <a:rPr lang="en-US" sz="1600" b="1" dirty="0" err="1">
                <a:latin typeface="Courier New" panose="02070309020205020404" pitchFamily="49" charset="0"/>
                <a:cs typeface="Courier New" panose="02070309020205020404" pitchFamily="49" charset="0"/>
              </a:rPr>
              <a:t>grb.Vector.sparse</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grb.BOOL,Nodes</a:t>
            </a:r>
            <a:r>
              <a:rPr lang="en-US" sz="1600" b="1" dirty="0">
                <a:latin typeface="Courier New" panose="02070309020205020404" pitchFamily="49" charset="0"/>
                <a:cs typeface="Courier New" panose="02070309020205020404" pitchFamily="49" charset="0"/>
              </a:rPr>
              <a:t>)</a:t>
            </a:r>
          </a:p>
          <a:p>
            <a:pPr marL="0" indent="0">
              <a:buNone/>
            </a:pPr>
            <a:r>
              <a:rPr lang="en-US" sz="1600" b="1" dirty="0">
                <a:latin typeface="Courier New" panose="02070309020205020404" pitchFamily="49" charset="0"/>
                <a:cs typeface="Courier New" panose="02070309020205020404" pitchFamily="49" charset="0"/>
              </a:rPr>
              <a:t>u[2] = True</a:t>
            </a:r>
          </a:p>
          <a:p>
            <a:pPr marL="0" indent="0">
              <a:buNone/>
            </a:pPr>
            <a:r>
              <a:rPr lang="en-US" sz="1600" b="1" dirty="0">
                <a:latin typeface="Courier New" panose="02070309020205020404" pitchFamily="49" charset="0"/>
                <a:cs typeface="Courier New" panose="02070309020205020404" pitchFamily="49" charset="0"/>
              </a:rPr>
              <a:t>w=</a:t>
            </a:r>
            <a:r>
              <a:rPr lang="en-US" sz="1600" b="1" dirty="0" err="1">
                <a:latin typeface="Courier New" panose="02070309020205020404" pitchFamily="49" charset="0"/>
                <a:cs typeface="Courier New" panose="02070309020205020404" pitchFamily="49" charset="0"/>
              </a:rPr>
              <a:t>A@u</a:t>
            </a:r>
            <a:endParaRPr lang="en-US" sz="1600" b="1" dirty="0">
              <a:latin typeface="Courier New" panose="02070309020205020404" pitchFamily="49" charset="0"/>
              <a:cs typeface="Courier New" panose="02070309020205020404" pitchFamily="49" charset="0"/>
            </a:endParaRPr>
          </a:p>
          <a:p>
            <a:pPr marL="0" indent="0">
              <a:buNone/>
            </a:pPr>
            <a:r>
              <a:rPr lang="en-US" sz="1600" b="1" dirty="0">
                <a:latin typeface="Courier New" panose="02070309020205020404" pitchFamily="49" charset="0"/>
                <a:cs typeface="Courier New" panose="02070309020205020404" pitchFamily="49" charset="0"/>
              </a:rPr>
              <a:t>print(w)</a:t>
            </a:r>
          </a:p>
          <a:p>
            <a:pPr marL="0" indent="0">
              <a:buNone/>
            </a:pPr>
            <a:endParaRPr lang="en-US" sz="1600" b="1" dirty="0">
              <a:latin typeface="Courier New" panose="02070309020205020404" pitchFamily="49" charset="0"/>
              <a:cs typeface="Courier New" panose="02070309020205020404" pitchFamily="49" charset="0"/>
            </a:endParaRPr>
          </a:p>
          <a:p>
            <a:pPr marL="0" indent="0">
              <a:buNone/>
            </a:pPr>
            <a:endParaRPr lang="en-US" sz="1600" b="1" dirty="0">
              <a:latin typeface="Courier New" panose="02070309020205020404" pitchFamily="49" charset="0"/>
              <a:cs typeface="Courier New" panose="02070309020205020404" pitchFamily="49" charset="0"/>
            </a:endParaRPr>
          </a:p>
          <a:p>
            <a:pPr marL="0" indent="0">
              <a:buNone/>
            </a:pPr>
            <a:endParaRPr lang="en-US" sz="2000" b="1"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96099601-BE5A-7146-9621-688B65E28564}"/>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45</a:t>
            </a:fld>
            <a:endParaRPr lang="en-US" dirty="0">
              <a:solidFill>
                <a:srgbClr val="000000"/>
              </a:solidFill>
              <a:ea typeface="ＭＳ Ｐゴシック" pitchFamily="34" charset="-128"/>
            </a:endParaRPr>
          </a:p>
        </p:txBody>
      </p:sp>
      <p:sp>
        <p:nvSpPr>
          <p:cNvPr id="7" name="TextBox 6">
            <a:extLst>
              <a:ext uri="{FF2B5EF4-FFF2-40B4-BE49-F238E27FC236}">
                <a16:creationId xmlns:a16="http://schemas.microsoft.com/office/drawing/2014/main" id="{C9AD3C94-B5D4-EC4D-AFF4-6531728F1817}"/>
              </a:ext>
            </a:extLst>
          </p:cNvPr>
          <p:cNvSpPr txBox="1"/>
          <p:nvPr/>
        </p:nvSpPr>
        <p:spPr>
          <a:xfrm>
            <a:off x="252112" y="5516715"/>
            <a:ext cx="8639775" cy="1077218"/>
          </a:xfrm>
          <a:prstGeom prst="rect">
            <a:avLst/>
          </a:prstGeom>
          <a:noFill/>
          <a:ln>
            <a:solidFill>
              <a:schemeClr val="tx1"/>
            </a:solidFill>
          </a:ln>
        </p:spPr>
        <p:txBody>
          <a:bodyPr wrap="square" rtlCol="0">
            <a:spAutoFit/>
          </a:bodyPr>
          <a:lstStyle/>
          <a:p>
            <a:pPr algn="ctr"/>
            <a:r>
              <a:rPr lang="en-US" sz="1600" dirty="0"/>
              <a:t>The stored elements of the adjacency matrix, A(</a:t>
            </a:r>
            <a:r>
              <a:rPr lang="en-US" sz="1600" dirty="0" err="1"/>
              <a:t>i,j</a:t>
            </a:r>
            <a:r>
              <a:rPr lang="en-US" sz="1600" dirty="0"/>
              <a:t>) indicate an edge </a:t>
            </a:r>
            <a:r>
              <a:rPr lang="en-US" sz="1600" b="1" dirty="0"/>
              <a:t>from</a:t>
            </a:r>
            <a:r>
              <a:rPr lang="en-US" sz="1600" dirty="0"/>
              <a:t> vertex </a:t>
            </a:r>
            <a:r>
              <a:rPr lang="en-US" sz="1600" dirty="0" err="1"/>
              <a:t>i</a:t>
            </a:r>
            <a:r>
              <a:rPr lang="en-US" sz="1600" dirty="0"/>
              <a:t> </a:t>
            </a:r>
            <a:r>
              <a:rPr lang="en-US" sz="1600" b="1" dirty="0"/>
              <a:t>to</a:t>
            </a:r>
            <a:r>
              <a:rPr lang="en-US" sz="1600" dirty="0"/>
              <a:t> vertex j</a:t>
            </a:r>
          </a:p>
          <a:p>
            <a:pPr algn="ctr"/>
            <a:endParaRPr lang="en-US" sz="1600" dirty="0"/>
          </a:p>
          <a:p>
            <a:pPr algn="ctr"/>
            <a:r>
              <a:rPr lang="en-US" sz="1600" dirty="0"/>
              <a:t>So the matrix vector product scans over a row (from) to find </a:t>
            </a:r>
            <a:br>
              <a:rPr lang="en-US" sz="1600" dirty="0"/>
            </a:br>
            <a:r>
              <a:rPr lang="en-US" sz="1600" dirty="0"/>
              <a:t>when an edge lands at the destination</a:t>
            </a:r>
          </a:p>
        </p:txBody>
      </p:sp>
      <p:grpSp>
        <p:nvGrpSpPr>
          <p:cNvPr id="11" name="Group 10"/>
          <p:cNvGrpSpPr/>
          <p:nvPr/>
        </p:nvGrpSpPr>
        <p:grpSpPr>
          <a:xfrm>
            <a:off x="5955412" y="143596"/>
            <a:ext cx="2792532" cy="2180028"/>
            <a:chOff x="1223785" y="3766524"/>
            <a:chExt cx="2880222" cy="2248484"/>
          </a:xfrm>
        </p:grpSpPr>
        <p:grpSp>
          <p:nvGrpSpPr>
            <p:cNvPr id="12" name="Group 11"/>
            <p:cNvGrpSpPr/>
            <p:nvPr/>
          </p:nvGrpSpPr>
          <p:grpSpPr>
            <a:xfrm>
              <a:off x="1335803" y="4157242"/>
              <a:ext cx="219364" cy="718577"/>
              <a:chOff x="1335803" y="4157242"/>
              <a:chExt cx="219364" cy="718577"/>
            </a:xfrm>
          </p:grpSpPr>
          <p:sp>
            <p:nvSpPr>
              <p:cNvPr id="58" name="Line 24"/>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a:p>
            </p:txBody>
          </p:sp>
          <p:sp>
            <p:nvSpPr>
              <p:cNvPr id="59" name="Freeform 25"/>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a:p>
            </p:txBody>
          </p:sp>
        </p:grpSp>
        <p:grpSp>
          <p:nvGrpSpPr>
            <p:cNvPr id="13" name="Group 12"/>
            <p:cNvGrpSpPr/>
            <p:nvPr/>
          </p:nvGrpSpPr>
          <p:grpSpPr>
            <a:xfrm>
              <a:off x="1589803" y="4157242"/>
              <a:ext cx="219364" cy="718577"/>
              <a:chOff x="1589803" y="4157242"/>
              <a:chExt cx="219364" cy="718577"/>
            </a:xfrm>
          </p:grpSpPr>
          <p:sp>
            <p:nvSpPr>
              <p:cNvPr id="56" name="Line 27"/>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a:p>
            </p:txBody>
          </p:sp>
          <p:sp>
            <p:nvSpPr>
              <p:cNvPr id="57" name="Freeform 28"/>
              <p:cNvSpPr>
                <a:spLocks/>
              </p:cNvSpPr>
              <p:nvPr/>
            </p:nvSpPr>
            <p:spPr bwMode="auto">
              <a:xfrm flipH="1" flipV="1">
                <a:off x="1589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a:p>
            </p:txBody>
          </p:sp>
        </p:grpSp>
        <p:grpSp>
          <p:nvGrpSpPr>
            <p:cNvPr id="14" name="Group 13"/>
            <p:cNvGrpSpPr/>
            <p:nvPr/>
          </p:nvGrpSpPr>
          <p:grpSpPr>
            <a:xfrm>
              <a:off x="1555166" y="3962540"/>
              <a:ext cx="1121352" cy="186298"/>
              <a:chOff x="1555166" y="3962540"/>
              <a:chExt cx="1121352" cy="186298"/>
            </a:xfrm>
          </p:grpSpPr>
          <p:sp>
            <p:nvSpPr>
              <p:cNvPr id="54" name="Line 30"/>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a:p>
            </p:txBody>
          </p:sp>
          <p:sp>
            <p:nvSpPr>
              <p:cNvPr id="55" name="Freeform 31"/>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a:p>
            </p:txBody>
          </p:sp>
        </p:grpSp>
        <p:grpSp>
          <p:nvGrpSpPr>
            <p:cNvPr id="15" name="Group 14"/>
            <p:cNvGrpSpPr/>
            <p:nvPr/>
          </p:nvGrpSpPr>
          <p:grpSpPr>
            <a:xfrm>
              <a:off x="1563825" y="4891227"/>
              <a:ext cx="1121352" cy="732585"/>
              <a:chOff x="1563825" y="4891227"/>
              <a:chExt cx="1121352" cy="732585"/>
            </a:xfrm>
          </p:grpSpPr>
          <p:sp>
            <p:nvSpPr>
              <p:cNvPr id="52" name="Line 34"/>
              <p:cNvSpPr>
                <a:spLocks noChangeAspect="1" noChangeShapeType="1"/>
              </p:cNvSpPr>
              <p:nvPr/>
            </p:nvSpPr>
            <p:spPr bwMode="auto">
              <a:xfrm rot="3635357">
                <a:off x="1779303" y="5328258"/>
                <a:ext cx="1401" cy="127000"/>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a:p>
            </p:txBody>
          </p:sp>
          <p:sp>
            <p:nvSpPr>
              <p:cNvPr id="53" name="Freeform 35"/>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a:p>
            </p:txBody>
          </p:sp>
        </p:grpSp>
        <p:sp>
          <p:nvSpPr>
            <p:cNvPr id="16" name="Line 46"/>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a:p>
          </p:txBody>
        </p:sp>
        <p:sp>
          <p:nvSpPr>
            <p:cNvPr id="17" name="Freeform 47"/>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a:p>
          </p:txBody>
        </p:sp>
        <p:grpSp>
          <p:nvGrpSpPr>
            <p:cNvPr id="18" name="Group 17"/>
            <p:cNvGrpSpPr/>
            <p:nvPr/>
          </p:nvGrpSpPr>
          <p:grpSpPr>
            <a:xfrm>
              <a:off x="1566712" y="5458525"/>
              <a:ext cx="1121352" cy="186298"/>
              <a:chOff x="1566712" y="5458525"/>
              <a:chExt cx="1121352" cy="186298"/>
            </a:xfrm>
          </p:grpSpPr>
          <p:sp>
            <p:nvSpPr>
              <p:cNvPr id="50" name="Line 49"/>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a:p>
            </p:txBody>
          </p:sp>
          <p:sp>
            <p:nvSpPr>
              <p:cNvPr id="51" name="Freeform 50"/>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a:p>
            </p:txBody>
          </p:sp>
        </p:grpSp>
        <p:grpSp>
          <p:nvGrpSpPr>
            <p:cNvPr id="19" name="Group 18"/>
            <p:cNvGrpSpPr/>
            <p:nvPr/>
          </p:nvGrpSpPr>
          <p:grpSpPr>
            <a:xfrm>
              <a:off x="1549394" y="5643422"/>
              <a:ext cx="1121352" cy="186298"/>
              <a:chOff x="1549394" y="5643422"/>
              <a:chExt cx="1121352" cy="186298"/>
            </a:xfrm>
          </p:grpSpPr>
          <p:sp>
            <p:nvSpPr>
              <p:cNvPr id="48" name="Line 52"/>
              <p:cNvSpPr>
                <a:spLocks noChangeAspect="1" noChangeShapeType="1"/>
              </p:cNvSpPr>
              <p:nvPr/>
            </p:nvSpPr>
            <p:spPr bwMode="auto">
              <a:xfrm rot="17163330" flipV="1">
                <a:off x="1913097" y="5725599"/>
                <a:ext cx="1401" cy="127000"/>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a:p>
            </p:txBody>
          </p:sp>
          <p:sp>
            <p:nvSpPr>
              <p:cNvPr id="49" name="Freeform 53"/>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a:p>
            </p:txBody>
          </p:sp>
        </p:grpSp>
        <p:grpSp>
          <p:nvGrpSpPr>
            <p:cNvPr id="20" name="Group 19"/>
            <p:cNvGrpSpPr/>
            <p:nvPr/>
          </p:nvGrpSpPr>
          <p:grpSpPr>
            <a:xfrm>
              <a:off x="1572485" y="4892628"/>
              <a:ext cx="1121352" cy="186298"/>
              <a:chOff x="1572485" y="4892628"/>
              <a:chExt cx="1121352" cy="186298"/>
            </a:xfrm>
          </p:grpSpPr>
          <p:sp>
            <p:nvSpPr>
              <p:cNvPr id="46" name="Line 55"/>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a:p>
            </p:txBody>
          </p:sp>
          <p:sp>
            <p:nvSpPr>
              <p:cNvPr id="47" name="Freeform 56"/>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a:p>
            </p:txBody>
          </p:sp>
        </p:grpSp>
        <p:grpSp>
          <p:nvGrpSpPr>
            <p:cNvPr id="21" name="Group 20"/>
            <p:cNvGrpSpPr/>
            <p:nvPr/>
          </p:nvGrpSpPr>
          <p:grpSpPr>
            <a:xfrm>
              <a:off x="1330030" y="4919242"/>
              <a:ext cx="219364" cy="718577"/>
              <a:chOff x="1330030" y="4919242"/>
              <a:chExt cx="219364" cy="718577"/>
            </a:xfrm>
          </p:grpSpPr>
          <p:sp>
            <p:nvSpPr>
              <p:cNvPr id="44" name="Line 58"/>
              <p:cNvSpPr>
                <a:spLocks noChangeAspect="1" noChangeShapeType="1"/>
              </p:cNvSpPr>
              <p:nvPr/>
            </p:nvSpPr>
            <p:spPr bwMode="auto">
              <a:xfrm rot="19744468" flipH="1">
                <a:off x="1410848" y="5404742"/>
                <a:ext cx="1443" cy="123265"/>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a:p>
            </p:txBody>
          </p:sp>
          <p:sp>
            <p:nvSpPr>
              <p:cNvPr id="45" name="Freeform 59"/>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a:p>
            </p:txBody>
          </p:sp>
        </p:grpSp>
        <p:sp>
          <p:nvSpPr>
            <p:cNvPr id="22" name="Line 61"/>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a:p>
          </p:txBody>
        </p:sp>
        <p:sp>
          <p:nvSpPr>
            <p:cNvPr id="23" name="Freeform 22"/>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a:p>
          </p:txBody>
        </p:sp>
        <p:grpSp>
          <p:nvGrpSpPr>
            <p:cNvPr id="24" name="Group 23"/>
            <p:cNvGrpSpPr/>
            <p:nvPr/>
          </p:nvGrpSpPr>
          <p:grpSpPr>
            <a:xfrm>
              <a:off x="2676519" y="4882823"/>
              <a:ext cx="1102591" cy="760599"/>
              <a:chOff x="2676519" y="4882823"/>
              <a:chExt cx="1102591" cy="760599"/>
            </a:xfrm>
          </p:grpSpPr>
          <p:sp>
            <p:nvSpPr>
              <p:cNvPr id="42" name="Line 64"/>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a:p>
            </p:txBody>
          </p:sp>
          <p:sp>
            <p:nvSpPr>
              <p:cNvPr id="43" name="Freeform 65"/>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a:p>
            </p:txBody>
          </p:sp>
        </p:grpSp>
        <p:grpSp>
          <p:nvGrpSpPr>
            <p:cNvPr id="25" name="Group 24"/>
            <p:cNvGrpSpPr/>
            <p:nvPr/>
          </p:nvGrpSpPr>
          <p:grpSpPr>
            <a:xfrm>
              <a:off x="2706826" y="4161444"/>
              <a:ext cx="1102591" cy="760599"/>
              <a:chOff x="2706826" y="4161444"/>
              <a:chExt cx="1102591" cy="760599"/>
            </a:xfrm>
          </p:grpSpPr>
          <p:sp>
            <p:nvSpPr>
              <p:cNvPr id="40" name="Line 67"/>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a:p>
            </p:txBody>
          </p:sp>
          <p:sp>
            <p:nvSpPr>
              <p:cNvPr id="41" name="Freeform 68"/>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a:p>
            </p:txBody>
          </p:sp>
        </p:grpSp>
        <p:sp>
          <p:nvSpPr>
            <p:cNvPr id="26" name="Rectangle 25"/>
            <p:cNvSpPr>
              <a:spLocks noChangeArrowheads="1"/>
            </p:cNvSpPr>
            <p:nvPr/>
          </p:nvSpPr>
          <p:spPr bwMode="auto">
            <a:xfrm>
              <a:off x="2647633" y="5634101"/>
              <a:ext cx="322686" cy="3809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dirty="0">
                  <a:solidFill>
                    <a:srgbClr val="0000FF"/>
                  </a:solidFill>
                  <a:latin typeface="Helvetica"/>
                  <a:cs typeface="Helvetica"/>
                </a:rPr>
                <a:t>5</a:t>
              </a:r>
            </a:p>
          </p:txBody>
        </p:sp>
        <p:sp>
          <p:nvSpPr>
            <p:cNvPr id="27" name="Rectangle 104"/>
            <p:cNvSpPr>
              <a:spLocks noChangeArrowheads="1"/>
            </p:cNvSpPr>
            <p:nvPr/>
          </p:nvSpPr>
          <p:spPr bwMode="auto">
            <a:xfrm>
              <a:off x="1223785" y="4692170"/>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dirty="0">
                  <a:solidFill>
                    <a:srgbClr val="0000FF"/>
                  </a:solidFill>
                  <a:latin typeface="Helvetica"/>
                  <a:cs typeface="Helvetica"/>
                </a:rPr>
                <a:t>3</a:t>
              </a:r>
            </a:p>
          </p:txBody>
        </p:sp>
        <p:sp>
          <p:nvSpPr>
            <p:cNvPr id="28" name="Rectangle 105"/>
            <p:cNvSpPr>
              <a:spLocks noChangeArrowheads="1"/>
            </p:cNvSpPr>
            <p:nvPr/>
          </p:nvSpPr>
          <p:spPr bwMode="auto">
            <a:xfrm>
              <a:off x="1269289" y="5561284"/>
              <a:ext cx="322686" cy="3809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dirty="0">
                  <a:solidFill>
                    <a:srgbClr val="FF0000"/>
                  </a:solidFill>
                  <a:latin typeface="Helvetica"/>
                  <a:cs typeface="Helvetica"/>
                </a:rPr>
                <a:t>2</a:t>
              </a:r>
            </a:p>
          </p:txBody>
        </p:sp>
        <p:sp>
          <p:nvSpPr>
            <p:cNvPr id="29" name="Rectangle 28"/>
            <p:cNvSpPr>
              <a:spLocks noChangeArrowheads="1"/>
            </p:cNvSpPr>
            <p:nvPr/>
          </p:nvSpPr>
          <p:spPr bwMode="auto">
            <a:xfrm>
              <a:off x="2671447" y="3766524"/>
              <a:ext cx="322686" cy="3809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dirty="0">
                  <a:latin typeface="Helvetica"/>
                  <a:cs typeface="Helvetica"/>
                </a:rPr>
                <a:t>1</a:t>
              </a:r>
            </a:p>
          </p:txBody>
        </p:sp>
        <p:sp>
          <p:nvSpPr>
            <p:cNvPr id="30" name="Oval 29"/>
            <p:cNvSpPr>
              <a:spLocks noChangeArrowheads="1"/>
            </p:cNvSpPr>
            <p:nvPr/>
          </p:nvSpPr>
          <p:spPr bwMode="auto">
            <a:xfrm>
              <a:off x="1485894" y="4068996"/>
              <a:ext cx="164592" cy="168088"/>
            </a:xfrm>
            <a:prstGeom prst="ellipse">
              <a:avLst/>
            </a:prstGeom>
            <a:solidFill>
              <a:schemeClr val="tx1"/>
            </a:solidFill>
            <a:ln w="12700">
              <a:solidFill>
                <a:schemeClr val="tx1"/>
              </a:solidFill>
              <a:round/>
              <a:headEnd/>
              <a:tailEnd/>
            </a:ln>
            <a:effectLst/>
          </p:spPr>
          <p:txBody>
            <a:bodyPr wrap="none" anchor="ctr"/>
            <a:lstStyle/>
            <a:p>
              <a:pPr eaLnBrk="1" hangingPunct="1">
                <a:spcBef>
                  <a:spcPct val="45000"/>
                </a:spcBef>
                <a:defRPr/>
              </a:pPr>
              <a:endParaRPr lang="en-US" sz="2400">
                <a:latin typeface="Verdana" charset="0"/>
              </a:endParaRPr>
            </a:p>
          </p:txBody>
        </p:sp>
        <p:sp>
          <p:nvSpPr>
            <p:cNvPr id="31" name="Oval 30"/>
            <p:cNvSpPr>
              <a:spLocks noChangeArrowheads="1"/>
            </p:cNvSpPr>
            <p:nvPr/>
          </p:nvSpPr>
          <p:spPr bwMode="auto">
            <a:xfrm>
              <a:off x="2594257" y="5548172"/>
              <a:ext cx="164592" cy="168088"/>
            </a:xfrm>
            <a:prstGeom prst="ellipse">
              <a:avLst/>
            </a:prstGeom>
            <a:solidFill>
              <a:srgbClr val="0000FF"/>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p>
          </p:txBody>
        </p:sp>
        <p:sp>
          <p:nvSpPr>
            <p:cNvPr id="32" name="Oval 31"/>
            <p:cNvSpPr>
              <a:spLocks noChangeArrowheads="1"/>
            </p:cNvSpPr>
            <p:nvPr/>
          </p:nvSpPr>
          <p:spPr bwMode="auto">
            <a:xfrm>
              <a:off x="2594257" y="4068996"/>
              <a:ext cx="164592" cy="168088"/>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p>
          </p:txBody>
        </p:sp>
        <p:sp>
          <p:nvSpPr>
            <p:cNvPr id="33" name="Oval 32"/>
            <p:cNvSpPr>
              <a:spLocks noChangeArrowheads="1"/>
            </p:cNvSpPr>
            <p:nvPr/>
          </p:nvSpPr>
          <p:spPr bwMode="auto">
            <a:xfrm>
              <a:off x="2594257" y="4808584"/>
              <a:ext cx="164592" cy="168088"/>
            </a:xfrm>
            <a:prstGeom prst="ellipse">
              <a:avLst/>
            </a:prstGeom>
            <a:solidFill>
              <a:srgbClr val="0000FF"/>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p>
          </p:txBody>
        </p:sp>
        <p:sp>
          <p:nvSpPr>
            <p:cNvPr id="34" name="Oval 33"/>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p>
          </p:txBody>
        </p:sp>
        <p:sp>
          <p:nvSpPr>
            <p:cNvPr id="35" name="Oval 71"/>
            <p:cNvSpPr>
              <a:spLocks noChangeArrowheads="1"/>
            </p:cNvSpPr>
            <p:nvPr/>
          </p:nvSpPr>
          <p:spPr bwMode="auto">
            <a:xfrm>
              <a:off x="1485894" y="4808584"/>
              <a:ext cx="164592" cy="168088"/>
            </a:xfrm>
            <a:prstGeom prst="ellipse">
              <a:avLst/>
            </a:prstGeom>
            <a:solidFill>
              <a:srgbClr val="0000FF"/>
            </a:solidFill>
            <a:ln>
              <a:solidFill>
                <a:srgbClr val="0000FF"/>
              </a:solidFill>
            </a:ln>
            <a:effectLst/>
          </p:spPr>
          <p:txBody>
            <a:bodyPr wrap="none" anchor="ctr"/>
            <a:lstStyle/>
            <a:p>
              <a:pPr>
                <a:defRPr/>
              </a:pPr>
              <a:endParaRPr lang="en-US" sz="1800"/>
            </a:p>
          </p:txBody>
        </p:sp>
        <p:sp>
          <p:nvSpPr>
            <p:cNvPr id="36" name="Oval 72"/>
            <p:cNvSpPr>
              <a:spLocks noChangeArrowheads="1"/>
            </p:cNvSpPr>
            <p:nvPr/>
          </p:nvSpPr>
          <p:spPr bwMode="auto">
            <a:xfrm>
              <a:off x="1485894" y="5548172"/>
              <a:ext cx="164592" cy="168088"/>
            </a:xfrm>
            <a:prstGeom prst="ellipse">
              <a:avLst/>
            </a:prstGeom>
            <a:solidFill>
              <a:srgbClr val="FF0000"/>
            </a:solidFill>
            <a:ln w="12700">
              <a:solidFill>
                <a:schemeClr val="tx1"/>
              </a:solidFill>
              <a:round/>
              <a:headEnd/>
              <a:tailEnd/>
            </a:ln>
            <a:effectLst/>
          </p:spPr>
          <p:txBody>
            <a:bodyPr wrap="none" anchor="ctr"/>
            <a:lstStyle/>
            <a:p>
              <a:pPr>
                <a:defRPr/>
              </a:pPr>
              <a:endParaRPr lang="en-US" sz="1800"/>
            </a:p>
          </p:txBody>
        </p:sp>
        <p:sp>
          <p:nvSpPr>
            <p:cNvPr id="37" name="Rectangle 36"/>
            <p:cNvSpPr>
              <a:spLocks noChangeArrowheads="1"/>
            </p:cNvSpPr>
            <p:nvPr/>
          </p:nvSpPr>
          <p:spPr bwMode="auto">
            <a:xfrm>
              <a:off x="1299850" y="3774221"/>
              <a:ext cx="322686" cy="3809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dirty="0">
                  <a:latin typeface="Helvetica"/>
                  <a:cs typeface="Helvetica"/>
                </a:rPr>
                <a:t>0</a:t>
              </a:r>
            </a:p>
          </p:txBody>
        </p:sp>
        <p:sp>
          <p:nvSpPr>
            <p:cNvPr id="38" name="Rectangle 37"/>
            <p:cNvSpPr>
              <a:spLocks noChangeArrowheads="1"/>
            </p:cNvSpPr>
            <p:nvPr/>
          </p:nvSpPr>
          <p:spPr bwMode="auto">
            <a:xfrm>
              <a:off x="3781321" y="4654363"/>
              <a:ext cx="322686" cy="3809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dirty="0">
                  <a:latin typeface="Helvetica"/>
                  <a:cs typeface="Helvetica"/>
                </a:rPr>
                <a:t>4</a:t>
              </a:r>
            </a:p>
          </p:txBody>
        </p:sp>
        <p:sp>
          <p:nvSpPr>
            <p:cNvPr id="39" name="Rectangle 38"/>
            <p:cNvSpPr>
              <a:spLocks noChangeArrowheads="1"/>
            </p:cNvSpPr>
            <p:nvPr/>
          </p:nvSpPr>
          <p:spPr bwMode="auto">
            <a:xfrm>
              <a:off x="2457576" y="4531163"/>
              <a:ext cx="322686" cy="3809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dirty="0">
                  <a:solidFill>
                    <a:srgbClr val="0000FF"/>
                  </a:solidFill>
                  <a:latin typeface="Helvetica"/>
                  <a:cs typeface="Helvetica"/>
                </a:rPr>
                <a:t>6</a:t>
              </a:r>
            </a:p>
          </p:txBody>
        </p:sp>
      </p:grpSp>
      <p:sp>
        <p:nvSpPr>
          <p:cNvPr id="65" name="TextBox 64">
            <a:extLst>
              <a:ext uri="{FF2B5EF4-FFF2-40B4-BE49-F238E27FC236}">
                <a16:creationId xmlns:a16="http://schemas.microsoft.com/office/drawing/2014/main" id="{046B0EA7-6B14-4680-83E8-F1B2AF358396}"/>
              </a:ext>
            </a:extLst>
          </p:cNvPr>
          <p:cNvSpPr txBox="1"/>
          <p:nvPr/>
        </p:nvSpPr>
        <p:spPr>
          <a:xfrm>
            <a:off x="2690217" y="2528867"/>
            <a:ext cx="3560098" cy="2800767"/>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            A</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0  1  2  3  4  5  6</a:t>
            </a:r>
          </a:p>
          <a:p>
            <a:r>
              <a:rPr lang="en-US" sz="1600" b="1" dirty="0">
                <a:latin typeface="Courier New" panose="02070309020205020404" pitchFamily="49" charset="0"/>
                <a:cs typeface="Courier New" panose="02070309020205020404" pitchFamily="49" charset="0"/>
              </a:rPr>
              <a:t>0|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0</a:t>
            </a:r>
          </a:p>
          <a:p>
            <a:r>
              <a:rPr lang="en-US" sz="1600" b="1" dirty="0">
                <a:latin typeface="Courier New" panose="02070309020205020404" pitchFamily="49" charset="0"/>
                <a:cs typeface="Courier New" panose="02070309020205020404" pitchFamily="49" charset="0"/>
              </a:rPr>
              <a:t>1|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1 </a:t>
            </a:r>
          </a:p>
          <a:p>
            <a:r>
              <a:rPr lang="en-US" sz="1600" b="1" dirty="0">
                <a:latin typeface="Courier New" panose="02070309020205020404" pitchFamily="49" charset="0"/>
                <a:cs typeface="Courier New" panose="02070309020205020404" pitchFamily="49" charset="0"/>
              </a:rPr>
              <a:t>2|                 t   |  2</a:t>
            </a:r>
          </a:p>
          <a:p>
            <a:r>
              <a:rPr lang="en-US" sz="1600" b="1" dirty="0">
                <a:latin typeface="Courier New" panose="02070309020205020404" pitchFamily="49" charset="0"/>
                <a:cs typeface="Courier New" panose="02070309020205020404" pitchFamily="49" charset="0"/>
              </a:rPr>
              <a:t>3|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3</a:t>
            </a:r>
          </a:p>
          <a:p>
            <a:r>
              <a:rPr lang="en-US" sz="1600" b="1" dirty="0">
                <a:latin typeface="Courier New" panose="02070309020205020404" pitchFamily="49" charset="0"/>
                <a:cs typeface="Courier New" panose="02070309020205020404" pitchFamily="49" charset="0"/>
              </a:rPr>
              <a:t>4|                 t   |  4</a:t>
            </a:r>
          </a:p>
          <a:p>
            <a:r>
              <a:rPr lang="en-US" sz="1600" b="1" dirty="0">
                <a:latin typeface="Courier New" panose="02070309020205020404" pitchFamily="49" charset="0"/>
                <a:cs typeface="Courier New" panose="02070309020205020404" pitchFamily="49" charset="0"/>
              </a:rPr>
              <a:t>5|        t            |  5</a:t>
            </a:r>
          </a:p>
          <a:p>
            <a:r>
              <a:rPr lang="en-US" sz="1600" b="1" dirty="0">
                <a:latin typeface="Courier New" panose="02070309020205020404" pitchFamily="49" charset="0"/>
                <a:cs typeface="Courier New" panose="02070309020205020404" pitchFamily="49" charset="0"/>
              </a:rPr>
              <a:t>6|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6</a:t>
            </a:r>
          </a:p>
          <a:p>
            <a:r>
              <a:rPr lang="en-US" sz="1600" b="1" dirty="0">
                <a:latin typeface="Courier New" panose="02070309020205020404" pitchFamily="49" charset="0"/>
                <a:cs typeface="Courier New" panose="02070309020205020404" pitchFamily="49" charset="0"/>
              </a:rPr>
              <a:t>    0  1  2  3  4  5  6</a:t>
            </a:r>
          </a:p>
        </p:txBody>
      </p:sp>
      <p:sp>
        <p:nvSpPr>
          <p:cNvPr id="66" name="TextBox 65">
            <a:extLst>
              <a:ext uri="{FF2B5EF4-FFF2-40B4-BE49-F238E27FC236}">
                <a16:creationId xmlns:a16="http://schemas.microsoft.com/office/drawing/2014/main" id="{A6AABD9D-E550-4124-9B95-F29AD0A6C26B}"/>
              </a:ext>
            </a:extLst>
          </p:cNvPr>
          <p:cNvSpPr txBox="1"/>
          <p:nvPr/>
        </p:nvSpPr>
        <p:spPr>
          <a:xfrm>
            <a:off x="1152970" y="2528867"/>
            <a:ext cx="742753" cy="2554545"/>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w</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0| </a:t>
            </a:r>
          </a:p>
          <a:p>
            <a:r>
              <a:rPr lang="en-US" sz="1600" b="1" dirty="0">
                <a:latin typeface="Courier New" panose="02070309020205020404" pitchFamily="49" charset="0"/>
                <a:cs typeface="Courier New" panose="02070309020205020404" pitchFamily="49" charset="0"/>
              </a:rPr>
              <a:t>1| </a:t>
            </a:r>
          </a:p>
          <a:p>
            <a:r>
              <a:rPr lang="en-US" sz="1600" b="1" dirty="0">
                <a:latin typeface="Courier New" panose="02070309020205020404" pitchFamily="49" charset="0"/>
                <a:cs typeface="Courier New" panose="02070309020205020404" pitchFamily="49" charset="0"/>
              </a:rPr>
              <a:t>2| </a:t>
            </a:r>
          </a:p>
          <a:p>
            <a:r>
              <a:rPr lang="en-US" sz="1600" b="1" dirty="0">
                <a:latin typeface="Courier New" panose="02070309020205020404" pitchFamily="49" charset="0"/>
                <a:cs typeface="Courier New" panose="02070309020205020404" pitchFamily="49" charset="0"/>
              </a:rPr>
              <a:t>3| t </a:t>
            </a:r>
          </a:p>
          <a:p>
            <a:r>
              <a:rPr lang="en-US" sz="1600" b="1" dirty="0">
                <a:latin typeface="Courier New" panose="02070309020205020404" pitchFamily="49" charset="0"/>
                <a:cs typeface="Courier New" panose="02070309020205020404" pitchFamily="49" charset="0"/>
              </a:rPr>
              <a:t>4| </a:t>
            </a:r>
          </a:p>
          <a:p>
            <a:r>
              <a:rPr lang="en-US" sz="1600" b="1" dirty="0">
                <a:latin typeface="Courier New" panose="02070309020205020404" pitchFamily="49" charset="0"/>
                <a:cs typeface="Courier New" panose="02070309020205020404" pitchFamily="49" charset="0"/>
              </a:rPr>
              <a:t>5| t </a:t>
            </a:r>
          </a:p>
          <a:p>
            <a:r>
              <a:rPr lang="en-US" sz="1600" b="1" dirty="0">
                <a:latin typeface="Courier New" panose="02070309020205020404" pitchFamily="49" charset="0"/>
                <a:cs typeface="Courier New" panose="02070309020205020404" pitchFamily="49" charset="0"/>
              </a:rPr>
              <a:t>6| t</a:t>
            </a:r>
          </a:p>
        </p:txBody>
      </p:sp>
      <p:sp>
        <p:nvSpPr>
          <p:cNvPr id="67" name="TextBox 66">
            <a:extLst>
              <a:ext uri="{FF2B5EF4-FFF2-40B4-BE49-F238E27FC236}">
                <a16:creationId xmlns:a16="http://schemas.microsoft.com/office/drawing/2014/main" id="{65733070-4CFB-444C-90C1-AF474C5D60D8}"/>
              </a:ext>
            </a:extLst>
          </p:cNvPr>
          <p:cNvSpPr txBox="1"/>
          <p:nvPr/>
        </p:nvSpPr>
        <p:spPr>
          <a:xfrm>
            <a:off x="6958609" y="2528867"/>
            <a:ext cx="742753" cy="2554545"/>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u</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0| </a:t>
            </a:r>
          </a:p>
          <a:p>
            <a:r>
              <a:rPr lang="en-US" sz="1600" b="1" dirty="0">
                <a:latin typeface="Courier New" panose="02070309020205020404" pitchFamily="49" charset="0"/>
                <a:cs typeface="Courier New" panose="02070309020205020404" pitchFamily="49" charset="0"/>
              </a:rPr>
              <a:t>1| </a:t>
            </a:r>
          </a:p>
          <a:p>
            <a:r>
              <a:rPr lang="en-US" sz="1600" b="1" dirty="0">
                <a:latin typeface="Courier New" panose="02070309020205020404" pitchFamily="49" charset="0"/>
                <a:cs typeface="Courier New" panose="02070309020205020404" pitchFamily="49" charset="0"/>
              </a:rPr>
              <a:t>2| t</a:t>
            </a:r>
          </a:p>
          <a:p>
            <a:r>
              <a:rPr lang="en-US" sz="1600" b="1" dirty="0">
                <a:latin typeface="Courier New" panose="02070309020205020404" pitchFamily="49" charset="0"/>
                <a:cs typeface="Courier New" panose="02070309020205020404" pitchFamily="49" charset="0"/>
              </a:rPr>
              <a:t>3|   </a:t>
            </a:r>
          </a:p>
          <a:p>
            <a:r>
              <a:rPr lang="en-US" sz="1600" b="1" dirty="0">
                <a:latin typeface="Courier New" panose="02070309020205020404" pitchFamily="49" charset="0"/>
                <a:cs typeface="Courier New" panose="02070309020205020404" pitchFamily="49" charset="0"/>
              </a:rPr>
              <a:t>4| </a:t>
            </a:r>
          </a:p>
          <a:p>
            <a:r>
              <a:rPr lang="en-US" sz="1600" b="1" dirty="0">
                <a:latin typeface="Courier New" panose="02070309020205020404" pitchFamily="49" charset="0"/>
                <a:cs typeface="Courier New" panose="02070309020205020404" pitchFamily="49" charset="0"/>
              </a:rPr>
              <a:t>5|   </a:t>
            </a:r>
          </a:p>
          <a:p>
            <a:r>
              <a:rPr lang="en-US" sz="1600" b="1" dirty="0">
                <a:latin typeface="Courier New" panose="02070309020205020404" pitchFamily="49" charset="0"/>
                <a:cs typeface="Courier New" panose="02070309020205020404" pitchFamily="49" charset="0"/>
              </a:rPr>
              <a:t>6|  </a:t>
            </a:r>
          </a:p>
        </p:txBody>
      </p:sp>
      <p:sp>
        <p:nvSpPr>
          <p:cNvPr id="68" name="TextBox 67">
            <a:extLst>
              <a:ext uri="{FF2B5EF4-FFF2-40B4-BE49-F238E27FC236}">
                <a16:creationId xmlns:a16="http://schemas.microsoft.com/office/drawing/2014/main" id="{088CEFC6-1A37-4333-92AA-3953B3474DD0}"/>
              </a:ext>
            </a:extLst>
          </p:cNvPr>
          <p:cNvSpPr txBox="1"/>
          <p:nvPr/>
        </p:nvSpPr>
        <p:spPr>
          <a:xfrm>
            <a:off x="2114111" y="3970153"/>
            <a:ext cx="623447" cy="338554"/>
          </a:xfrm>
          <a:prstGeom prst="rect">
            <a:avLst/>
          </a:prstGeom>
          <a:noFill/>
        </p:spPr>
        <p:txBody>
          <a:bodyPr wrap="square" rtlCol="0">
            <a:spAutoFit/>
          </a:bodyPr>
          <a:lstStyle/>
          <a:p>
            <a:r>
              <a:rPr lang="en-US" sz="1600" dirty="0"/>
              <a:t>=</a:t>
            </a:r>
          </a:p>
        </p:txBody>
      </p:sp>
      <p:sp>
        <p:nvSpPr>
          <p:cNvPr id="69" name="TextBox 68">
            <a:extLst>
              <a:ext uri="{FF2B5EF4-FFF2-40B4-BE49-F238E27FC236}">
                <a16:creationId xmlns:a16="http://schemas.microsoft.com/office/drawing/2014/main" id="{801F09E1-2D7E-4291-B0CF-C641EF9BA573}"/>
              </a:ext>
            </a:extLst>
          </p:cNvPr>
          <p:cNvSpPr txBox="1"/>
          <p:nvPr/>
        </p:nvSpPr>
        <p:spPr>
          <a:xfrm>
            <a:off x="6393664" y="3970153"/>
            <a:ext cx="623447" cy="338554"/>
          </a:xfrm>
          <a:prstGeom prst="rect">
            <a:avLst/>
          </a:prstGeom>
          <a:noFill/>
        </p:spPr>
        <p:txBody>
          <a:bodyPr wrap="square" rtlCol="0">
            <a:spAutoFit/>
          </a:bodyPr>
          <a:lstStyle/>
          <a:p>
            <a:r>
              <a:rPr lang="en-US" sz="1600" dirty="0"/>
              <a:t>@</a:t>
            </a:r>
          </a:p>
        </p:txBody>
      </p:sp>
    </p:spTree>
    <p:extLst>
      <p:ext uri="{BB962C8B-B14F-4D97-AF65-F5344CB8AC3E}">
        <p14:creationId xmlns:p14="http://schemas.microsoft.com/office/powerpoint/2010/main" val="350030756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42E00-9E53-F547-9A9D-2EE0004CEFC3}"/>
              </a:ext>
            </a:extLst>
          </p:cNvPr>
          <p:cNvSpPr>
            <a:spLocks noGrp="1"/>
          </p:cNvSpPr>
          <p:nvPr>
            <p:ph type="title"/>
          </p:nvPr>
        </p:nvSpPr>
        <p:spPr/>
        <p:txBody>
          <a:bodyPr/>
          <a:lstStyle/>
          <a:p>
            <a:r>
              <a:rPr lang="en-US" dirty="0"/>
              <a:t>Finding neighbors </a:t>
            </a:r>
          </a:p>
        </p:txBody>
      </p:sp>
      <p:sp>
        <p:nvSpPr>
          <p:cNvPr id="3" name="Content Placeholder 2">
            <a:extLst>
              <a:ext uri="{FF2B5EF4-FFF2-40B4-BE49-F238E27FC236}">
                <a16:creationId xmlns:a16="http://schemas.microsoft.com/office/drawing/2014/main" id="{7E9DE8B0-0310-FE49-9B04-B4FEE47BB02C}"/>
              </a:ext>
            </a:extLst>
          </p:cNvPr>
          <p:cNvSpPr>
            <a:spLocks noGrp="1"/>
          </p:cNvSpPr>
          <p:nvPr>
            <p:ph idx="1"/>
          </p:nvPr>
        </p:nvSpPr>
        <p:spPr>
          <a:xfrm>
            <a:off x="353174" y="800100"/>
            <a:ext cx="8478310" cy="4840287"/>
          </a:xfrm>
        </p:spPr>
        <p:txBody>
          <a:bodyPr/>
          <a:lstStyle/>
          <a:p>
            <a:r>
              <a:rPr lang="en-US" sz="2000" dirty="0"/>
              <a:t>A more common operation is to input a vector selecting a source and find all the neighbors one hop away from that vertex.</a:t>
            </a:r>
          </a:p>
          <a:p>
            <a:r>
              <a:rPr lang="en-US" sz="2000" dirty="0"/>
              <a:t>Using mxv(), how would you do this?</a:t>
            </a:r>
          </a:p>
        </p:txBody>
      </p:sp>
      <p:sp>
        <p:nvSpPr>
          <p:cNvPr id="4" name="Slide Number Placeholder 3">
            <a:extLst>
              <a:ext uri="{FF2B5EF4-FFF2-40B4-BE49-F238E27FC236}">
                <a16:creationId xmlns:a16="http://schemas.microsoft.com/office/drawing/2014/main" id="{B698D233-BE87-F840-A363-4465E13353C9}"/>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46</a:t>
            </a:fld>
            <a:endParaRPr lang="en-US" dirty="0">
              <a:solidFill>
                <a:srgbClr val="000000"/>
              </a:solidFill>
              <a:ea typeface="ＭＳ Ｐゴシック" pitchFamily="34" charset="-128"/>
            </a:endParaRPr>
          </a:p>
        </p:txBody>
      </p:sp>
    </p:spTree>
    <p:extLst>
      <p:ext uri="{BB962C8B-B14F-4D97-AF65-F5344CB8AC3E}">
        <p14:creationId xmlns:p14="http://schemas.microsoft.com/office/powerpoint/2010/main" val="166781262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42E00-9E53-F547-9A9D-2EE0004CEFC3}"/>
              </a:ext>
            </a:extLst>
          </p:cNvPr>
          <p:cNvSpPr>
            <a:spLocks noGrp="1"/>
          </p:cNvSpPr>
          <p:nvPr>
            <p:ph type="title"/>
          </p:nvPr>
        </p:nvSpPr>
        <p:spPr/>
        <p:txBody>
          <a:bodyPr/>
          <a:lstStyle/>
          <a:p>
            <a:r>
              <a:rPr lang="en-US" dirty="0"/>
              <a:t>Finding neighbors</a:t>
            </a:r>
          </a:p>
        </p:txBody>
      </p:sp>
      <p:sp>
        <p:nvSpPr>
          <p:cNvPr id="3" name="Content Placeholder 2">
            <a:extLst>
              <a:ext uri="{FF2B5EF4-FFF2-40B4-BE49-F238E27FC236}">
                <a16:creationId xmlns:a16="http://schemas.microsoft.com/office/drawing/2014/main" id="{7E9DE8B0-0310-FE49-9B04-B4FEE47BB02C}"/>
              </a:ext>
            </a:extLst>
          </p:cNvPr>
          <p:cNvSpPr>
            <a:spLocks noGrp="1"/>
          </p:cNvSpPr>
          <p:nvPr>
            <p:ph idx="1"/>
          </p:nvPr>
        </p:nvSpPr>
        <p:spPr>
          <a:xfrm>
            <a:off x="356756" y="800100"/>
            <a:ext cx="8654722" cy="4132262"/>
          </a:xfrm>
        </p:spPr>
        <p:txBody>
          <a:bodyPr/>
          <a:lstStyle/>
          <a:p>
            <a:r>
              <a:rPr lang="en-US" sz="2000" dirty="0"/>
              <a:t>A more common operation is to input a vector selecting a source and find all the neighbors one hop away from that vertex.</a:t>
            </a:r>
          </a:p>
          <a:p>
            <a:r>
              <a:rPr lang="en-US" sz="2000" dirty="0"/>
              <a:t>Using mxv(), how would you do this?</a:t>
            </a:r>
          </a:p>
          <a:p>
            <a:pPr lvl="1"/>
            <a:r>
              <a:rPr lang="en-US" dirty="0"/>
              <a:t>The adjacency matrix elements indicate edges </a:t>
            </a:r>
          </a:p>
          <a:p>
            <a:pPr lvl="2"/>
            <a:r>
              <a:rPr lang="en-US" b="1" dirty="0"/>
              <a:t>From</a:t>
            </a:r>
            <a:r>
              <a:rPr lang="en-US" dirty="0"/>
              <a:t> a vertex (row index)</a:t>
            </a:r>
          </a:p>
          <a:p>
            <a:pPr lvl="2"/>
            <a:r>
              <a:rPr lang="en-US" b="1" dirty="0"/>
              <a:t>To</a:t>
            </a:r>
            <a:r>
              <a:rPr lang="en-US" dirty="0"/>
              <a:t> another vertex (columns index)</a:t>
            </a:r>
          </a:p>
          <a:p>
            <a:pPr lvl="1"/>
            <a:r>
              <a:rPr lang="en-US" dirty="0"/>
              <a:t>Then the </a:t>
            </a:r>
            <a:r>
              <a:rPr lang="en-US" b="1" dirty="0"/>
              <a:t>transpose</a:t>
            </a:r>
            <a:r>
              <a:rPr lang="en-US" dirty="0"/>
              <a:t> of the adjacency matrix indicates edges</a:t>
            </a:r>
          </a:p>
          <a:p>
            <a:pPr lvl="2"/>
            <a:r>
              <a:rPr lang="en-US" b="1" dirty="0"/>
              <a:t>To</a:t>
            </a:r>
            <a:r>
              <a:rPr lang="en-US" dirty="0"/>
              <a:t> a vertex (row index)</a:t>
            </a:r>
          </a:p>
          <a:p>
            <a:pPr lvl="2"/>
            <a:r>
              <a:rPr lang="en-US" b="1" dirty="0"/>
              <a:t>From</a:t>
            </a:r>
            <a:r>
              <a:rPr lang="en-US" dirty="0"/>
              <a:t> other vertices (column index)</a:t>
            </a:r>
          </a:p>
          <a:p>
            <a:r>
              <a:rPr lang="en-US" sz="2000" dirty="0"/>
              <a:t>Therefore, we can find the neighbors of a vertex (marked by the non-empty elements of v)</a:t>
            </a:r>
          </a:p>
        </p:txBody>
      </p:sp>
      <p:sp>
        <p:nvSpPr>
          <p:cNvPr id="4" name="Slide Number Placeholder 3">
            <a:extLst>
              <a:ext uri="{FF2B5EF4-FFF2-40B4-BE49-F238E27FC236}">
                <a16:creationId xmlns:a16="http://schemas.microsoft.com/office/drawing/2014/main" id="{B698D233-BE87-F840-A363-4465E13353C9}"/>
              </a:ext>
            </a:extLst>
          </p:cNvPr>
          <p:cNvSpPr>
            <a:spLocks noGrp="1"/>
          </p:cNvSpPr>
          <p:nvPr>
            <p:ph type="sldNum" sz="quarter" idx="10"/>
          </p:nvPr>
        </p:nvSpPr>
        <p:spPr>
          <a:xfrm>
            <a:off x="8728075" y="6553200"/>
            <a:ext cx="415925" cy="304800"/>
          </a:xfrm>
        </p:spPr>
        <p:txBody>
          <a:bodyPr/>
          <a:lstStyle/>
          <a:p>
            <a:pPr>
              <a:defRPr/>
            </a:pPr>
            <a:fld id="{0C933AAA-F64E-4748-8A99-DCC60F15C72A}" type="slidenum">
              <a:rPr lang="en-US" smtClean="0">
                <a:solidFill>
                  <a:srgbClr val="000000"/>
                </a:solidFill>
                <a:ea typeface="ＭＳ Ｐゴシック" pitchFamily="34" charset="-128"/>
              </a:rPr>
              <a:pPr>
                <a:defRPr/>
              </a:pPr>
              <a:t>47</a:t>
            </a:fld>
            <a:endParaRPr lang="en-US" dirty="0">
              <a:solidFill>
                <a:srgbClr val="000000"/>
              </a:solidFill>
              <a:ea typeface="ＭＳ Ｐゴシック" pitchFamily="34" charset="-128"/>
            </a:endParaRPr>
          </a:p>
        </p:txBody>
      </p:sp>
      <p:sp>
        <p:nvSpPr>
          <p:cNvPr id="6" name="TextBox 5">
            <a:extLst>
              <a:ext uri="{FF2B5EF4-FFF2-40B4-BE49-F238E27FC236}">
                <a16:creationId xmlns:a16="http://schemas.microsoft.com/office/drawing/2014/main" id="{E3AFD7F2-1456-DB48-9F58-0F73AA0BAF8E}"/>
              </a:ext>
            </a:extLst>
          </p:cNvPr>
          <p:cNvSpPr txBox="1"/>
          <p:nvPr/>
        </p:nvSpPr>
        <p:spPr>
          <a:xfrm>
            <a:off x="2598233" y="4576631"/>
            <a:ext cx="3754582" cy="461665"/>
          </a:xfrm>
          <a:prstGeom prst="rect">
            <a:avLst/>
          </a:prstGeom>
          <a:noFill/>
        </p:spPr>
        <p:txBody>
          <a:bodyPr wrap="square" rtlCol="0">
            <a:spAutoFit/>
          </a:bodyPr>
          <a:lstStyle/>
          <a:p>
            <a:r>
              <a:rPr lang="en-US" sz="2400" dirty="0"/>
              <a:t>neighbors  = A</a:t>
            </a:r>
            <a:r>
              <a:rPr lang="en-US" sz="2400" baseline="30000" dirty="0"/>
              <a:t>T</a:t>
            </a:r>
            <a:r>
              <a:rPr lang="en-US" sz="2400" dirty="0"/>
              <a:t>⊕.⊗v</a:t>
            </a:r>
          </a:p>
        </p:txBody>
      </p:sp>
      <p:sp>
        <p:nvSpPr>
          <p:cNvPr id="5" name="TextBox 4">
            <a:extLst>
              <a:ext uri="{FF2B5EF4-FFF2-40B4-BE49-F238E27FC236}">
                <a16:creationId xmlns:a16="http://schemas.microsoft.com/office/drawing/2014/main" id="{33417998-E983-984E-B887-21C3A0F34A22}"/>
              </a:ext>
            </a:extLst>
          </p:cNvPr>
          <p:cNvSpPr txBox="1"/>
          <p:nvPr/>
        </p:nvSpPr>
        <p:spPr>
          <a:xfrm>
            <a:off x="927100" y="5449374"/>
            <a:ext cx="7289800" cy="646331"/>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neighbors = A.T @ v</a:t>
            </a:r>
          </a:p>
          <a:p>
            <a:r>
              <a:rPr lang="en-US" b="1" dirty="0">
                <a:latin typeface="Courier New" panose="02070309020205020404" pitchFamily="49" charset="0"/>
                <a:cs typeface="Courier New" panose="02070309020205020404" pitchFamily="49" charset="0"/>
              </a:rPr>
              <a:t>neighbors = </a:t>
            </a:r>
            <a:r>
              <a:rPr lang="en-US" b="1" dirty="0" err="1">
                <a:latin typeface="Courier New" panose="02070309020205020404" pitchFamily="49" charset="0"/>
                <a:cs typeface="Courier New" panose="02070309020205020404" pitchFamily="49" charset="0"/>
              </a:rPr>
              <a:t>A.mxv</a:t>
            </a:r>
            <a:r>
              <a:rPr lang="en-US" b="1" dirty="0">
                <a:latin typeface="Courier New" panose="02070309020205020404" pitchFamily="49" charset="0"/>
                <a:cs typeface="Courier New" panose="02070309020205020404" pitchFamily="49" charset="0"/>
              </a:rPr>
              <a:t>(v, desc=grb.descriptor.T0)</a:t>
            </a:r>
          </a:p>
        </p:txBody>
      </p:sp>
      <p:sp>
        <p:nvSpPr>
          <p:cNvPr id="8" name="TextBox 7">
            <a:extLst>
              <a:ext uri="{FF2B5EF4-FFF2-40B4-BE49-F238E27FC236}">
                <a16:creationId xmlns:a16="http://schemas.microsoft.com/office/drawing/2014/main" id="{06A083BD-A6EE-5E49-B2F1-4FE65678B11D}"/>
              </a:ext>
            </a:extLst>
          </p:cNvPr>
          <p:cNvSpPr txBox="1"/>
          <p:nvPr/>
        </p:nvSpPr>
        <p:spPr>
          <a:xfrm>
            <a:off x="6397631" y="4894043"/>
            <a:ext cx="2196661" cy="646331"/>
          </a:xfrm>
          <a:prstGeom prst="rect">
            <a:avLst/>
          </a:prstGeom>
          <a:noFill/>
        </p:spPr>
        <p:txBody>
          <a:bodyPr wrap="square" rtlCol="0">
            <a:spAutoFit/>
          </a:bodyPr>
          <a:lstStyle/>
          <a:p>
            <a:r>
              <a:rPr lang="en-US" dirty="0">
                <a:solidFill>
                  <a:srgbClr val="C00000"/>
                </a:solidFill>
              </a:rPr>
              <a:t>Two ways using pygraphblas</a:t>
            </a:r>
          </a:p>
        </p:txBody>
      </p:sp>
      <p:cxnSp>
        <p:nvCxnSpPr>
          <p:cNvPr id="10" name="Straight Arrow Connector 9">
            <a:extLst>
              <a:ext uri="{FF2B5EF4-FFF2-40B4-BE49-F238E27FC236}">
                <a16:creationId xmlns:a16="http://schemas.microsoft.com/office/drawing/2014/main" id="{E0E8B1F9-A057-9047-B84D-FC52258E0AD5}"/>
              </a:ext>
            </a:extLst>
          </p:cNvPr>
          <p:cNvCxnSpPr>
            <a:cxnSpLocks/>
            <a:stCxn id="8" idx="1"/>
          </p:cNvCxnSpPr>
          <p:nvPr/>
        </p:nvCxnSpPr>
        <p:spPr bwMode="auto">
          <a:xfrm flipH="1">
            <a:off x="5046133" y="5217209"/>
            <a:ext cx="1351498" cy="428649"/>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260790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1E8E-DF3C-504F-8123-3D58E9C6B0ED}"/>
              </a:ext>
            </a:extLst>
          </p:cNvPr>
          <p:cNvSpPr>
            <a:spLocks noGrp="1"/>
          </p:cNvSpPr>
          <p:nvPr>
            <p:ph type="title"/>
          </p:nvPr>
        </p:nvSpPr>
        <p:spPr>
          <a:xfrm>
            <a:off x="166688" y="192088"/>
            <a:ext cx="8977312" cy="889000"/>
          </a:xfrm>
        </p:spPr>
        <p:txBody>
          <a:bodyPr/>
          <a:lstStyle/>
          <a:p>
            <a:r>
              <a:rPr lang="en-US" dirty="0"/>
              <a:t>Exercise 5: Find one hop neighbors</a:t>
            </a:r>
          </a:p>
        </p:txBody>
      </p:sp>
      <p:sp>
        <p:nvSpPr>
          <p:cNvPr id="3" name="Content Placeholder 2">
            <a:extLst>
              <a:ext uri="{FF2B5EF4-FFF2-40B4-BE49-F238E27FC236}">
                <a16:creationId xmlns:a16="http://schemas.microsoft.com/office/drawing/2014/main" id="{B0CD3C32-FCDD-8D49-ADB6-7427AEC5CFD4}"/>
              </a:ext>
            </a:extLst>
          </p:cNvPr>
          <p:cNvSpPr>
            <a:spLocks noGrp="1"/>
          </p:cNvSpPr>
          <p:nvPr>
            <p:ph idx="1"/>
          </p:nvPr>
        </p:nvSpPr>
        <p:spPr>
          <a:xfrm>
            <a:off x="296028" y="1047683"/>
            <a:ext cx="5393173" cy="1903465"/>
          </a:xfrm>
        </p:spPr>
        <p:txBody>
          <a:bodyPr/>
          <a:lstStyle/>
          <a:p>
            <a:r>
              <a:rPr lang="en-US" sz="1800" dirty="0"/>
              <a:t>This is a really quick exercise.</a:t>
            </a:r>
          </a:p>
          <a:p>
            <a:r>
              <a:rPr lang="en-US" sz="1800" dirty="0"/>
              <a:t>Go back to your code for exercise 4 and verify that you can use the transpose to find the one hop neighbors of a source vertex.</a:t>
            </a:r>
          </a:p>
        </p:txBody>
      </p:sp>
      <p:sp>
        <p:nvSpPr>
          <p:cNvPr id="4" name="Slide Number Placeholder 3">
            <a:extLst>
              <a:ext uri="{FF2B5EF4-FFF2-40B4-BE49-F238E27FC236}">
                <a16:creationId xmlns:a16="http://schemas.microsoft.com/office/drawing/2014/main" id="{AEDE09F1-FEA6-CA4A-A8C0-6E0A8002FAB7}"/>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48</a:t>
            </a:fld>
            <a:endParaRPr lang="en-US" dirty="0">
              <a:solidFill>
                <a:srgbClr val="000000"/>
              </a:solidFill>
              <a:ea typeface="ＭＳ Ｐゴシック" pitchFamily="34" charset="-128"/>
            </a:endParaRPr>
          </a:p>
        </p:txBody>
      </p:sp>
      <p:grpSp>
        <p:nvGrpSpPr>
          <p:cNvPr id="5" name="Group 4">
            <a:extLst>
              <a:ext uri="{FF2B5EF4-FFF2-40B4-BE49-F238E27FC236}">
                <a16:creationId xmlns:a16="http://schemas.microsoft.com/office/drawing/2014/main" id="{6B2ED23D-1F07-FE4C-B990-9262B8FC77B1}"/>
              </a:ext>
            </a:extLst>
          </p:cNvPr>
          <p:cNvGrpSpPr/>
          <p:nvPr/>
        </p:nvGrpSpPr>
        <p:grpSpPr>
          <a:xfrm>
            <a:off x="5820025" y="666929"/>
            <a:ext cx="2908050" cy="2375241"/>
            <a:chOff x="1223785" y="3766524"/>
            <a:chExt cx="2791124" cy="2186461"/>
          </a:xfrm>
        </p:grpSpPr>
        <p:grpSp>
          <p:nvGrpSpPr>
            <p:cNvPr id="6" name="Group 5">
              <a:extLst>
                <a:ext uri="{FF2B5EF4-FFF2-40B4-BE49-F238E27FC236}">
                  <a16:creationId xmlns:a16="http://schemas.microsoft.com/office/drawing/2014/main" id="{B1E88786-1642-7945-8AF5-4D1BB0AE1ACE}"/>
                </a:ext>
              </a:extLst>
            </p:cNvPr>
            <p:cNvGrpSpPr/>
            <p:nvPr/>
          </p:nvGrpSpPr>
          <p:grpSpPr>
            <a:xfrm>
              <a:off x="1335803" y="4157242"/>
              <a:ext cx="219364" cy="718577"/>
              <a:chOff x="1335803" y="4157242"/>
              <a:chExt cx="219364" cy="718577"/>
            </a:xfrm>
          </p:grpSpPr>
          <p:sp>
            <p:nvSpPr>
              <p:cNvPr id="52" name="Line 24">
                <a:extLst>
                  <a:ext uri="{FF2B5EF4-FFF2-40B4-BE49-F238E27FC236}">
                    <a16:creationId xmlns:a16="http://schemas.microsoft.com/office/drawing/2014/main" id="{01C53FE6-33CB-4746-9CA9-66A47A25A833}"/>
                  </a:ext>
                </a:extLst>
              </p:cNvPr>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3" name="Freeform 25">
                <a:extLst>
                  <a:ext uri="{FF2B5EF4-FFF2-40B4-BE49-F238E27FC236}">
                    <a16:creationId xmlns:a16="http://schemas.microsoft.com/office/drawing/2014/main" id="{4A3D39A2-2F07-2044-9A23-3E512A14BDA2}"/>
                  </a:ext>
                </a:extLst>
              </p:cNvPr>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7" name="Group 6">
              <a:extLst>
                <a:ext uri="{FF2B5EF4-FFF2-40B4-BE49-F238E27FC236}">
                  <a16:creationId xmlns:a16="http://schemas.microsoft.com/office/drawing/2014/main" id="{F9F59FC4-1EAE-5A4D-BE70-1225C65983DE}"/>
                </a:ext>
              </a:extLst>
            </p:cNvPr>
            <p:cNvGrpSpPr/>
            <p:nvPr/>
          </p:nvGrpSpPr>
          <p:grpSpPr>
            <a:xfrm>
              <a:off x="1571763" y="4183811"/>
              <a:ext cx="219364" cy="718577"/>
              <a:chOff x="1571763" y="4183811"/>
              <a:chExt cx="219364" cy="718577"/>
            </a:xfrm>
          </p:grpSpPr>
          <p:sp>
            <p:nvSpPr>
              <p:cNvPr id="50" name="Line 27">
                <a:extLst>
                  <a:ext uri="{FF2B5EF4-FFF2-40B4-BE49-F238E27FC236}">
                    <a16:creationId xmlns:a16="http://schemas.microsoft.com/office/drawing/2014/main" id="{A27E07CB-B9B0-A041-B43B-C72F2637EAFB}"/>
                  </a:ext>
                </a:extLst>
              </p:cNvPr>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1" name="Freeform 28">
                <a:extLst>
                  <a:ext uri="{FF2B5EF4-FFF2-40B4-BE49-F238E27FC236}">
                    <a16:creationId xmlns:a16="http://schemas.microsoft.com/office/drawing/2014/main" id="{251D5198-E685-544B-B43F-9C02355C3912}"/>
                  </a:ext>
                </a:extLst>
              </p:cNvPr>
              <p:cNvSpPr>
                <a:spLocks/>
              </p:cNvSpPr>
              <p:nvPr/>
            </p:nvSpPr>
            <p:spPr bwMode="auto">
              <a:xfrm flipH="1" flipV="1">
                <a:off x="1571763" y="4183811"/>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8" name="Group 7">
              <a:extLst>
                <a:ext uri="{FF2B5EF4-FFF2-40B4-BE49-F238E27FC236}">
                  <a16:creationId xmlns:a16="http://schemas.microsoft.com/office/drawing/2014/main" id="{107E4CD5-FEE8-A941-9D9B-71B86FDDA25D}"/>
                </a:ext>
              </a:extLst>
            </p:cNvPr>
            <p:cNvGrpSpPr/>
            <p:nvPr/>
          </p:nvGrpSpPr>
          <p:grpSpPr>
            <a:xfrm>
              <a:off x="1555166" y="3962540"/>
              <a:ext cx="1121352" cy="186298"/>
              <a:chOff x="1555166" y="3962540"/>
              <a:chExt cx="1121352" cy="186298"/>
            </a:xfrm>
          </p:grpSpPr>
          <p:sp>
            <p:nvSpPr>
              <p:cNvPr id="48" name="Line 30">
                <a:extLst>
                  <a:ext uri="{FF2B5EF4-FFF2-40B4-BE49-F238E27FC236}">
                    <a16:creationId xmlns:a16="http://schemas.microsoft.com/office/drawing/2014/main" id="{594780E9-7006-1941-826A-A8EBB352E139}"/>
                  </a:ext>
                </a:extLst>
              </p:cNvPr>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9" name="Freeform 31">
                <a:extLst>
                  <a:ext uri="{FF2B5EF4-FFF2-40B4-BE49-F238E27FC236}">
                    <a16:creationId xmlns:a16="http://schemas.microsoft.com/office/drawing/2014/main" id="{5FBA48BB-E9E4-3E4D-9B9A-D136F7F98EEE}"/>
                  </a:ext>
                </a:extLst>
              </p:cNvPr>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9" name="Group 8">
              <a:extLst>
                <a:ext uri="{FF2B5EF4-FFF2-40B4-BE49-F238E27FC236}">
                  <a16:creationId xmlns:a16="http://schemas.microsoft.com/office/drawing/2014/main" id="{1575EECC-8D59-2A46-B9FD-6854B122B126}"/>
                </a:ext>
              </a:extLst>
            </p:cNvPr>
            <p:cNvGrpSpPr/>
            <p:nvPr/>
          </p:nvGrpSpPr>
          <p:grpSpPr>
            <a:xfrm>
              <a:off x="1563825" y="4891227"/>
              <a:ext cx="1121352" cy="732585"/>
              <a:chOff x="1563825" y="4891227"/>
              <a:chExt cx="1121352" cy="732585"/>
            </a:xfrm>
          </p:grpSpPr>
          <p:sp>
            <p:nvSpPr>
              <p:cNvPr id="46" name="Line 34">
                <a:extLst>
                  <a:ext uri="{FF2B5EF4-FFF2-40B4-BE49-F238E27FC236}">
                    <a16:creationId xmlns:a16="http://schemas.microsoft.com/office/drawing/2014/main" id="{100ECD8B-17C6-5544-BA50-B706BF85134F}"/>
                  </a:ext>
                </a:extLst>
              </p:cNvPr>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7" name="Freeform 35">
                <a:extLst>
                  <a:ext uri="{FF2B5EF4-FFF2-40B4-BE49-F238E27FC236}">
                    <a16:creationId xmlns:a16="http://schemas.microsoft.com/office/drawing/2014/main" id="{7EEE645F-991B-374A-82BB-42AF17E84391}"/>
                  </a:ext>
                </a:extLst>
              </p:cNvPr>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0" name="Line 46">
              <a:extLst>
                <a:ext uri="{FF2B5EF4-FFF2-40B4-BE49-F238E27FC236}">
                  <a16:creationId xmlns:a16="http://schemas.microsoft.com/office/drawing/2014/main" id="{B36FB20D-20F7-A544-9308-70474C2E704F}"/>
                </a:ext>
              </a:extLst>
            </p:cNvPr>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1" name="Freeform 47">
              <a:extLst>
                <a:ext uri="{FF2B5EF4-FFF2-40B4-BE49-F238E27FC236}">
                  <a16:creationId xmlns:a16="http://schemas.microsoft.com/office/drawing/2014/main" id="{67F72118-6E66-264B-A3DE-344A455F19D2}"/>
                </a:ext>
              </a:extLst>
            </p:cNvPr>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12" name="Group 11">
              <a:extLst>
                <a:ext uri="{FF2B5EF4-FFF2-40B4-BE49-F238E27FC236}">
                  <a16:creationId xmlns:a16="http://schemas.microsoft.com/office/drawing/2014/main" id="{FA74D00F-C6E9-3541-8909-31EE156CB188}"/>
                </a:ext>
              </a:extLst>
            </p:cNvPr>
            <p:cNvGrpSpPr/>
            <p:nvPr/>
          </p:nvGrpSpPr>
          <p:grpSpPr>
            <a:xfrm>
              <a:off x="1566712" y="5458525"/>
              <a:ext cx="1121352" cy="186298"/>
              <a:chOff x="1566712" y="5458525"/>
              <a:chExt cx="1121352" cy="186298"/>
            </a:xfrm>
          </p:grpSpPr>
          <p:sp>
            <p:nvSpPr>
              <p:cNvPr id="44" name="Line 49">
                <a:extLst>
                  <a:ext uri="{FF2B5EF4-FFF2-40B4-BE49-F238E27FC236}">
                    <a16:creationId xmlns:a16="http://schemas.microsoft.com/office/drawing/2014/main" id="{9400EE75-811F-3547-93F1-BA7A0AD68A9B}"/>
                  </a:ext>
                </a:extLst>
              </p:cNvPr>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5" name="Freeform 50">
                <a:extLst>
                  <a:ext uri="{FF2B5EF4-FFF2-40B4-BE49-F238E27FC236}">
                    <a16:creationId xmlns:a16="http://schemas.microsoft.com/office/drawing/2014/main" id="{12E0F947-FA1F-2C42-9657-AF1430617027}"/>
                  </a:ext>
                </a:extLst>
              </p:cNvPr>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3" name="Group 12">
              <a:extLst>
                <a:ext uri="{FF2B5EF4-FFF2-40B4-BE49-F238E27FC236}">
                  <a16:creationId xmlns:a16="http://schemas.microsoft.com/office/drawing/2014/main" id="{12615A3D-5F55-9449-A666-B0EB3D8BF3A7}"/>
                </a:ext>
              </a:extLst>
            </p:cNvPr>
            <p:cNvGrpSpPr/>
            <p:nvPr/>
          </p:nvGrpSpPr>
          <p:grpSpPr>
            <a:xfrm>
              <a:off x="1549394" y="5643422"/>
              <a:ext cx="1121352" cy="186298"/>
              <a:chOff x="1549394" y="5643422"/>
              <a:chExt cx="1121352" cy="186298"/>
            </a:xfrm>
          </p:grpSpPr>
          <p:sp>
            <p:nvSpPr>
              <p:cNvPr id="42" name="Line 52">
                <a:extLst>
                  <a:ext uri="{FF2B5EF4-FFF2-40B4-BE49-F238E27FC236}">
                    <a16:creationId xmlns:a16="http://schemas.microsoft.com/office/drawing/2014/main" id="{22C2CB0C-7F98-1547-9427-C376E831D9E4}"/>
                  </a:ext>
                </a:extLst>
              </p:cNvPr>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3" name="Freeform 53">
                <a:extLst>
                  <a:ext uri="{FF2B5EF4-FFF2-40B4-BE49-F238E27FC236}">
                    <a16:creationId xmlns:a16="http://schemas.microsoft.com/office/drawing/2014/main" id="{6A973478-B4D7-4D40-B3C5-94BFD7C83140}"/>
                  </a:ext>
                </a:extLst>
              </p:cNvPr>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4" name="Group 13">
              <a:extLst>
                <a:ext uri="{FF2B5EF4-FFF2-40B4-BE49-F238E27FC236}">
                  <a16:creationId xmlns:a16="http://schemas.microsoft.com/office/drawing/2014/main" id="{A8558620-F323-A142-A7BD-9B865F3770FC}"/>
                </a:ext>
              </a:extLst>
            </p:cNvPr>
            <p:cNvGrpSpPr/>
            <p:nvPr/>
          </p:nvGrpSpPr>
          <p:grpSpPr>
            <a:xfrm>
              <a:off x="1572485" y="4892628"/>
              <a:ext cx="1121352" cy="186298"/>
              <a:chOff x="1572485" y="4892628"/>
              <a:chExt cx="1121352" cy="186298"/>
            </a:xfrm>
          </p:grpSpPr>
          <p:sp>
            <p:nvSpPr>
              <p:cNvPr id="40" name="Line 55">
                <a:extLst>
                  <a:ext uri="{FF2B5EF4-FFF2-40B4-BE49-F238E27FC236}">
                    <a16:creationId xmlns:a16="http://schemas.microsoft.com/office/drawing/2014/main" id="{6C1637E0-233A-6440-8B78-4D432358FDD5}"/>
                  </a:ext>
                </a:extLst>
              </p:cNvPr>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1" name="Freeform 56">
                <a:extLst>
                  <a:ext uri="{FF2B5EF4-FFF2-40B4-BE49-F238E27FC236}">
                    <a16:creationId xmlns:a16="http://schemas.microsoft.com/office/drawing/2014/main" id="{99E5DCF8-2642-A144-8765-6A4BDD9B919F}"/>
                  </a:ext>
                </a:extLst>
              </p:cNvPr>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5" name="Group 14">
              <a:extLst>
                <a:ext uri="{FF2B5EF4-FFF2-40B4-BE49-F238E27FC236}">
                  <a16:creationId xmlns:a16="http://schemas.microsoft.com/office/drawing/2014/main" id="{70745083-205A-3045-919A-8CF70B735ECA}"/>
                </a:ext>
              </a:extLst>
            </p:cNvPr>
            <p:cNvGrpSpPr/>
            <p:nvPr/>
          </p:nvGrpSpPr>
          <p:grpSpPr>
            <a:xfrm>
              <a:off x="1330030" y="4919242"/>
              <a:ext cx="219364" cy="718577"/>
              <a:chOff x="1330030" y="4919242"/>
              <a:chExt cx="219364" cy="718577"/>
            </a:xfrm>
          </p:grpSpPr>
          <p:sp>
            <p:nvSpPr>
              <p:cNvPr id="38" name="Line 58">
                <a:extLst>
                  <a:ext uri="{FF2B5EF4-FFF2-40B4-BE49-F238E27FC236}">
                    <a16:creationId xmlns:a16="http://schemas.microsoft.com/office/drawing/2014/main" id="{E2E396A8-9B54-4845-BDFC-3F63D0122E0B}"/>
                  </a:ext>
                </a:extLst>
              </p:cNvPr>
              <p:cNvSpPr>
                <a:spLocks noChangeAspect="1" noChangeShapeType="1"/>
              </p:cNvSpPr>
              <p:nvPr/>
            </p:nvSpPr>
            <p:spPr bwMode="auto">
              <a:xfrm rot="19744468" flipH="1">
                <a:off x="1419831" y="5404742"/>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39" name="Freeform 59">
                <a:extLst>
                  <a:ext uri="{FF2B5EF4-FFF2-40B4-BE49-F238E27FC236}">
                    <a16:creationId xmlns:a16="http://schemas.microsoft.com/office/drawing/2014/main" id="{3216CCFC-5B9C-094B-BA28-1943B9E50A01}"/>
                  </a:ext>
                </a:extLst>
              </p:cNvPr>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6" name="Line 61">
              <a:extLst>
                <a:ext uri="{FF2B5EF4-FFF2-40B4-BE49-F238E27FC236}">
                  <a16:creationId xmlns:a16="http://schemas.microsoft.com/office/drawing/2014/main" id="{DC6A1FA6-FC7E-5149-BB3D-197A17B75122}"/>
                </a:ext>
              </a:extLst>
            </p:cNvPr>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7" name="Freeform 16">
              <a:extLst>
                <a:ext uri="{FF2B5EF4-FFF2-40B4-BE49-F238E27FC236}">
                  <a16:creationId xmlns:a16="http://schemas.microsoft.com/office/drawing/2014/main" id="{CE467D84-4ED3-CC43-B205-AA5FABB1D2A2}"/>
                </a:ext>
              </a:extLst>
            </p:cNvPr>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18" name="Group 17">
              <a:extLst>
                <a:ext uri="{FF2B5EF4-FFF2-40B4-BE49-F238E27FC236}">
                  <a16:creationId xmlns:a16="http://schemas.microsoft.com/office/drawing/2014/main" id="{4DA28D26-6446-CA47-B231-E600D0BFF0AF}"/>
                </a:ext>
              </a:extLst>
            </p:cNvPr>
            <p:cNvGrpSpPr/>
            <p:nvPr/>
          </p:nvGrpSpPr>
          <p:grpSpPr>
            <a:xfrm>
              <a:off x="2676519" y="4882823"/>
              <a:ext cx="1102591" cy="760599"/>
              <a:chOff x="2676519" y="4882823"/>
              <a:chExt cx="1102591" cy="760599"/>
            </a:xfrm>
          </p:grpSpPr>
          <p:sp>
            <p:nvSpPr>
              <p:cNvPr id="36" name="Line 64">
                <a:extLst>
                  <a:ext uri="{FF2B5EF4-FFF2-40B4-BE49-F238E27FC236}">
                    <a16:creationId xmlns:a16="http://schemas.microsoft.com/office/drawing/2014/main" id="{2F89D1B8-166D-DA4F-887C-08C33A284A30}"/>
                  </a:ext>
                </a:extLst>
              </p:cNvPr>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37" name="Freeform 65">
                <a:extLst>
                  <a:ext uri="{FF2B5EF4-FFF2-40B4-BE49-F238E27FC236}">
                    <a16:creationId xmlns:a16="http://schemas.microsoft.com/office/drawing/2014/main" id="{9C223B63-8957-B74E-8988-2C35E9EB89B1}"/>
                  </a:ext>
                </a:extLst>
              </p:cNvPr>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9" name="Group 18">
              <a:extLst>
                <a:ext uri="{FF2B5EF4-FFF2-40B4-BE49-F238E27FC236}">
                  <a16:creationId xmlns:a16="http://schemas.microsoft.com/office/drawing/2014/main" id="{138B077A-2E3C-CA4E-8B86-7F3A4383DF89}"/>
                </a:ext>
              </a:extLst>
            </p:cNvPr>
            <p:cNvGrpSpPr/>
            <p:nvPr/>
          </p:nvGrpSpPr>
          <p:grpSpPr>
            <a:xfrm>
              <a:off x="2706826" y="4161444"/>
              <a:ext cx="1102591" cy="760599"/>
              <a:chOff x="2706826" y="4161444"/>
              <a:chExt cx="1102591" cy="760599"/>
            </a:xfrm>
          </p:grpSpPr>
          <p:sp>
            <p:nvSpPr>
              <p:cNvPr id="34" name="Line 67">
                <a:extLst>
                  <a:ext uri="{FF2B5EF4-FFF2-40B4-BE49-F238E27FC236}">
                    <a16:creationId xmlns:a16="http://schemas.microsoft.com/office/drawing/2014/main" id="{9CB8599E-0AA8-6945-A25F-35298DB37FC1}"/>
                  </a:ext>
                </a:extLst>
              </p:cNvPr>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35" name="Freeform 68">
                <a:extLst>
                  <a:ext uri="{FF2B5EF4-FFF2-40B4-BE49-F238E27FC236}">
                    <a16:creationId xmlns:a16="http://schemas.microsoft.com/office/drawing/2014/main" id="{57BC13A7-3C56-F448-8418-ED1B96803B68}"/>
                  </a:ext>
                </a:extLst>
              </p:cNvPr>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20" name="Rectangle 19">
              <a:extLst>
                <a:ext uri="{FF2B5EF4-FFF2-40B4-BE49-F238E27FC236}">
                  <a16:creationId xmlns:a16="http://schemas.microsoft.com/office/drawing/2014/main" id="{635FB952-BA63-8C4B-B83B-35B2597CE88E}"/>
                </a:ext>
              </a:extLst>
            </p:cNvPr>
            <p:cNvSpPr>
              <a:spLocks noChangeArrowheads="1"/>
            </p:cNvSpPr>
            <p:nvPr/>
          </p:nvSpPr>
          <p:spPr bwMode="auto">
            <a:xfrm>
              <a:off x="2683417" y="5677252"/>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5</a:t>
              </a:r>
            </a:p>
          </p:txBody>
        </p:sp>
        <p:sp>
          <p:nvSpPr>
            <p:cNvPr id="21" name="Rectangle 104">
              <a:extLst>
                <a:ext uri="{FF2B5EF4-FFF2-40B4-BE49-F238E27FC236}">
                  <a16:creationId xmlns:a16="http://schemas.microsoft.com/office/drawing/2014/main" id="{E10D40F6-9BDB-6E4C-B821-74739D20BDE4}"/>
                </a:ext>
              </a:extLst>
            </p:cNvPr>
            <p:cNvSpPr>
              <a:spLocks noChangeArrowheads="1"/>
            </p:cNvSpPr>
            <p:nvPr/>
          </p:nvSpPr>
          <p:spPr bwMode="auto">
            <a:xfrm>
              <a:off x="1223785" y="4692170"/>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3</a:t>
              </a:r>
            </a:p>
          </p:txBody>
        </p:sp>
        <p:sp>
          <p:nvSpPr>
            <p:cNvPr id="22" name="Rectangle 105">
              <a:extLst>
                <a:ext uri="{FF2B5EF4-FFF2-40B4-BE49-F238E27FC236}">
                  <a16:creationId xmlns:a16="http://schemas.microsoft.com/office/drawing/2014/main" id="{72BAFA72-F623-5047-AD94-2AC8FFE99BFF}"/>
                </a:ext>
              </a:extLst>
            </p:cNvPr>
            <p:cNvSpPr>
              <a:spLocks noChangeArrowheads="1"/>
            </p:cNvSpPr>
            <p:nvPr/>
          </p:nvSpPr>
          <p:spPr bwMode="auto">
            <a:xfrm>
              <a:off x="1269289" y="5561284"/>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2</a:t>
              </a:r>
            </a:p>
          </p:txBody>
        </p:sp>
        <p:sp>
          <p:nvSpPr>
            <p:cNvPr id="23" name="Rectangle 22">
              <a:extLst>
                <a:ext uri="{FF2B5EF4-FFF2-40B4-BE49-F238E27FC236}">
                  <a16:creationId xmlns:a16="http://schemas.microsoft.com/office/drawing/2014/main" id="{7A3B9011-3451-5648-B890-3CD000514433}"/>
                </a:ext>
              </a:extLst>
            </p:cNvPr>
            <p:cNvSpPr>
              <a:spLocks noChangeArrowheads="1"/>
            </p:cNvSpPr>
            <p:nvPr/>
          </p:nvSpPr>
          <p:spPr bwMode="auto">
            <a:xfrm>
              <a:off x="2671447" y="3766524"/>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1</a:t>
              </a:r>
            </a:p>
          </p:txBody>
        </p:sp>
        <p:sp>
          <p:nvSpPr>
            <p:cNvPr id="24" name="Oval 23">
              <a:extLst>
                <a:ext uri="{FF2B5EF4-FFF2-40B4-BE49-F238E27FC236}">
                  <a16:creationId xmlns:a16="http://schemas.microsoft.com/office/drawing/2014/main" id="{54E0B147-DA04-4241-9CF4-4C126999C358}"/>
                </a:ext>
              </a:extLst>
            </p:cNvPr>
            <p:cNvSpPr>
              <a:spLocks noChangeArrowheads="1"/>
            </p:cNvSpPr>
            <p:nvPr/>
          </p:nvSpPr>
          <p:spPr bwMode="auto">
            <a:xfrm>
              <a:off x="1485894" y="4068996"/>
              <a:ext cx="164592" cy="168088"/>
            </a:xfrm>
            <a:prstGeom prst="ellipse">
              <a:avLst/>
            </a:prstGeom>
            <a:solidFill>
              <a:schemeClr val="tx1"/>
            </a:solidFill>
            <a:ln w="12700">
              <a:solidFill>
                <a:schemeClr val="tx1"/>
              </a:solidFill>
              <a:round/>
              <a:headEnd/>
              <a:tailEnd/>
            </a:ln>
            <a:effectLst/>
          </p:spPr>
          <p:txBody>
            <a:bodyPr wrap="none" anchor="ctr"/>
            <a:lstStyle/>
            <a:p>
              <a:pPr eaLnBrk="1" hangingPunct="1">
                <a:spcBef>
                  <a:spcPct val="45000"/>
                </a:spcBef>
                <a:defRPr/>
              </a:pPr>
              <a:endParaRPr lang="en-US" sz="2400" b="1">
                <a:solidFill>
                  <a:srgbClr val="C00000"/>
                </a:solidFill>
                <a:latin typeface="Verdana" charset="0"/>
              </a:endParaRPr>
            </a:p>
          </p:txBody>
        </p:sp>
        <p:sp>
          <p:nvSpPr>
            <p:cNvPr id="25" name="Oval 24">
              <a:extLst>
                <a:ext uri="{FF2B5EF4-FFF2-40B4-BE49-F238E27FC236}">
                  <a16:creationId xmlns:a16="http://schemas.microsoft.com/office/drawing/2014/main" id="{C8F0671D-50A4-3A43-9005-704275B6991E}"/>
                </a:ext>
              </a:extLst>
            </p:cNvPr>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6" name="Oval 25">
              <a:extLst>
                <a:ext uri="{FF2B5EF4-FFF2-40B4-BE49-F238E27FC236}">
                  <a16:creationId xmlns:a16="http://schemas.microsoft.com/office/drawing/2014/main" id="{C9AA05CA-3C88-5343-AE6B-A2236FF92A47}"/>
                </a:ext>
              </a:extLst>
            </p:cNvPr>
            <p:cNvSpPr>
              <a:spLocks noChangeArrowheads="1"/>
            </p:cNvSpPr>
            <p:nvPr/>
          </p:nvSpPr>
          <p:spPr bwMode="auto">
            <a:xfrm>
              <a:off x="2594257" y="4068996"/>
              <a:ext cx="164592" cy="168088"/>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7" name="Oval 26">
              <a:extLst>
                <a:ext uri="{FF2B5EF4-FFF2-40B4-BE49-F238E27FC236}">
                  <a16:creationId xmlns:a16="http://schemas.microsoft.com/office/drawing/2014/main" id="{5A481B3B-AD73-7B40-8147-9C729D7F9EF7}"/>
                </a:ext>
              </a:extLst>
            </p:cNvPr>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8" name="Oval 27">
              <a:extLst>
                <a:ext uri="{FF2B5EF4-FFF2-40B4-BE49-F238E27FC236}">
                  <a16:creationId xmlns:a16="http://schemas.microsoft.com/office/drawing/2014/main" id="{3BA0D66A-8CB8-3640-95C3-E491A2B0EC4B}"/>
                </a:ext>
              </a:extLst>
            </p:cNvPr>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9" name="Oval 71">
              <a:extLst>
                <a:ext uri="{FF2B5EF4-FFF2-40B4-BE49-F238E27FC236}">
                  <a16:creationId xmlns:a16="http://schemas.microsoft.com/office/drawing/2014/main" id="{2DABF822-E3DC-BD4F-AEA4-E1001859807E}"/>
                </a:ext>
              </a:extLst>
            </p:cNvPr>
            <p:cNvSpPr>
              <a:spLocks noChangeArrowheads="1"/>
            </p:cNvSpPr>
            <p:nvPr/>
          </p:nvSpPr>
          <p:spPr bwMode="auto">
            <a:xfrm>
              <a:off x="1485894" y="4808584"/>
              <a:ext cx="164592" cy="168088"/>
            </a:xfrm>
            <a:prstGeom prst="ellipse">
              <a:avLst/>
            </a:prstGeom>
            <a:solidFill>
              <a:schemeClr val="tx1"/>
            </a:solidFill>
            <a:ln>
              <a:solidFill>
                <a:srgbClr val="0000FF"/>
              </a:solidFill>
            </a:ln>
            <a:effectLst/>
          </p:spPr>
          <p:txBody>
            <a:bodyPr wrap="none" anchor="ctr"/>
            <a:lstStyle/>
            <a:p>
              <a:pPr>
                <a:defRPr/>
              </a:pPr>
              <a:endParaRPr lang="en-US" sz="1800" b="1">
                <a:solidFill>
                  <a:srgbClr val="C00000"/>
                </a:solidFill>
              </a:endParaRPr>
            </a:p>
          </p:txBody>
        </p:sp>
        <p:sp>
          <p:nvSpPr>
            <p:cNvPr id="30" name="Oval 72">
              <a:extLst>
                <a:ext uri="{FF2B5EF4-FFF2-40B4-BE49-F238E27FC236}">
                  <a16:creationId xmlns:a16="http://schemas.microsoft.com/office/drawing/2014/main" id="{06F0CF83-C511-2B49-A4F8-47E785639250}"/>
                </a:ext>
              </a:extLst>
            </p:cNvPr>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a:defRPr/>
              </a:pPr>
              <a:endParaRPr lang="en-US" sz="1800" b="1">
                <a:solidFill>
                  <a:srgbClr val="C00000"/>
                </a:solidFill>
              </a:endParaRPr>
            </a:p>
          </p:txBody>
        </p:sp>
        <p:sp>
          <p:nvSpPr>
            <p:cNvPr id="31" name="Rectangle 30">
              <a:extLst>
                <a:ext uri="{FF2B5EF4-FFF2-40B4-BE49-F238E27FC236}">
                  <a16:creationId xmlns:a16="http://schemas.microsoft.com/office/drawing/2014/main" id="{9425ACD8-F257-BD4B-BC21-4168E43F8B96}"/>
                </a:ext>
              </a:extLst>
            </p:cNvPr>
            <p:cNvSpPr>
              <a:spLocks noChangeArrowheads="1"/>
            </p:cNvSpPr>
            <p:nvPr/>
          </p:nvSpPr>
          <p:spPr bwMode="auto">
            <a:xfrm>
              <a:off x="1327213" y="3845792"/>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0</a:t>
              </a:r>
            </a:p>
          </p:txBody>
        </p:sp>
        <p:sp>
          <p:nvSpPr>
            <p:cNvPr id="32" name="Rectangle 31">
              <a:extLst>
                <a:ext uri="{FF2B5EF4-FFF2-40B4-BE49-F238E27FC236}">
                  <a16:creationId xmlns:a16="http://schemas.microsoft.com/office/drawing/2014/main" id="{EC50E2CF-A8E6-F74B-B234-7CD911917051}"/>
                </a:ext>
              </a:extLst>
            </p:cNvPr>
            <p:cNvSpPr>
              <a:spLocks noChangeArrowheads="1"/>
            </p:cNvSpPr>
            <p:nvPr/>
          </p:nvSpPr>
          <p:spPr bwMode="auto">
            <a:xfrm>
              <a:off x="3781321" y="4654363"/>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4</a:t>
              </a:r>
            </a:p>
          </p:txBody>
        </p:sp>
        <p:sp>
          <p:nvSpPr>
            <p:cNvPr id="33" name="Rectangle 32">
              <a:extLst>
                <a:ext uri="{FF2B5EF4-FFF2-40B4-BE49-F238E27FC236}">
                  <a16:creationId xmlns:a16="http://schemas.microsoft.com/office/drawing/2014/main" id="{A969784B-29B4-7444-9E46-9FA54CF8B2D1}"/>
                </a:ext>
              </a:extLst>
            </p:cNvPr>
            <p:cNvSpPr>
              <a:spLocks noChangeArrowheads="1"/>
            </p:cNvSpPr>
            <p:nvPr/>
          </p:nvSpPr>
          <p:spPr bwMode="auto">
            <a:xfrm>
              <a:off x="2457576" y="4531163"/>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6</a:t>
              </a:r>
            </a:p>
          </p:txBody>
        </p:sp>
      </p:grpSp>
      <p:sp>
        <p:nvSpPr>
          <p:cNvPr id="54" name="Content Placeholder 2">
            <a:extLst>
              <a:ext uri="{FF2B5EF4-FFF2-40B4-BE49-F238E27FC236}">
                <a16:creationId xmlns:a16="http://schemas.microsoft.com/office/drawing/2014/main" id="{04B63D5E-0F12-244F-83A5-D0B96B71D207}"/>
              </a:ext>
            </a:extLst>
          </p:cNvPr>
          <p:cNvSpPr txBox="1">
            <a:spLocks/>
          </p:cNvSpPr>
          <p:nvPr/>
        </p:nvSpPr>
        <p:spPr bwMode="auto">
          <a:xfrm>
            <a:off x="530864" y="2981145"/>
            <a:ext cx="7929872" cy="338578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indent="0">
              <a:buFontTx/>
              <a:buNone/>
            </a:pPr>
            <a:endParaRPr lang="en-US" kern="0" dirty="0"/>
          </a:p>
          <a:p>
            <a:pPr marL="1028700" lvl="3" indent="0">
              <a:buNone/>
            </a:pPr>
            <a:r>
              <a:rPr lang="en-US" b="1" kern="0" dirty="0">
                <a:latin typeface="Courier New" panose="02070309020205020404" pitchFamily="49" charset="0"/>
                <a:cs typeface="Courier New" panose="02070309020205020404" pitchFamily="49" charset="0"/>
              </a:rPr>
              <a:t>import pygraphblas as grb</a:t>
            </a:r>
          </a:p>
          <a:p>
            <a:pPr marL="1028700" lvl="3" indent="0">
              <a:buNone/>
            </a:pPr>
            <a:r>
              <a:rPr lang="en-US" b="1" kern="0" dirty="0">
                <a:latin typeface="Courier New" panose="02070309020205020404" pitchFamily="49" charset="0"/>
                <a:cs typeface="Courier New" panose="02070309020205020404" pitchFamily="49" charset="0"/>
              </a:rPr>
              <a:t>from </a:t>
            </a:r>
            <a:r>
              <a:rPr lang="en-US" b="1" kern="0" dirty="0" err="1">
                <a:latin typeface="Courier New" panose="02070309020205020404" pitchFamily="49" charset="0"/>
                <a:cs typeface="Courier New" panose="02070309020205020404" pitchFamily="49" charset="0"/>
              </a:rPr>
              <a:t>pygraphblas.gviz</a:t>
            </a:r>
            <a:r>
              <a:rPr lang="en-US" b="1" kern="0" dirty="0">
                <a:latin typeface="Courier New" panose="02070309020205020404" pitchFamily="49" charset="0"/>
                <a:cs typeface="Courier New" panose="02070309020205020404" pitchFamily="49" charset="0"/>
              </a:rPr>
              <a:t> import </a:t>
            </a:r>
            <a:r>
              <a:rPr lang="en-US" b="1" kern="0" dirty="0" err="1">
                <a:latin typeface="Courier New" panose="02070309020205020404" pitchFamily="49" charset="0"/>
                <a:cs typeface="Courier New" panose="02070309020205020404" pitchFamily="49" charset="0"/>
              </a:rPr>
              <a:t>draw_graph</a:t>
            </a:r>
            <a:r>
              <a:rPr lang="en-US" b="1" kern="0" dirty="0">
                <a:latin typeface="Courier New" panose="02070309020205020404" pitchFamily="49" charset="0"/>
                <a:cs typeface="Courier New" panose="02070309020205020404" pitchFamily="49" charset="0"/>
              </a:rPr>
              <a:t> as draw</a:t>
            </a:r>
          </a:p>
          <a:p>
            <a:pPr marL="1028700" lvl="3" indent="0">
              <a:buNone/>
            </a:pPr>
            <a:r>
              <a:rPr lang="en-US" b="1" kern="0" dirty="0">
                <a:latin typeface="Courier New" panose="02070309020205020404" pitchFamily="49" charset="0"/>
                <a:cs typeface="Courier New" panose="02070309020205020404" pitchFamily="49" charset="0"/>
              </a:rPr>
              <a:t>A = </a:t>
            </a:r>
            <a:r>
              <a:rPr lang="en-US" b="1" kern="0" dirty="0" err="1">
                <a:latin typeface="Courier New" panose="02070309020205020404" pitchFamily="49" charset="0"/>
                <a:cs typeface="Courier New" panose="02070309020205020404" pitchFamily="49" charset="0"/>
              </a:rPr>
              <a:t>grb.Matrix.from_lists</a:t>
            </a:r>
            <a:r>
              <a:rPr lang="en-US" b="1" kern="0" dirty="0">
                <a:latin typeface="Courier New" panose="02070309020205020404" pitchFamily="49" charset="0"/>
                <a:cs typeface="Courier New" panose="02070309020205020404" pitchFamily="49" charset="0"/>
              </a:rPr>
              <a:t>(</a:t>
            </a:r>
            <a:r>
              <a:rPr lang="en-US" b="1" kern="0" dirty="0" err="1">
                <a:latin typeface="Courier New" panose="02070309020205020404" pitchFamily="49" charset="0"/>
                <a:cs typeface="Courier New" panose="02070309020205020404" pitchFamily="49" charset="0"/>
              </a:rPr>
              <a:t>rowList</a:t>
            </a:r>
            <a:r>
              <a:rPr lang="en-US" b="1" kern="0" dirty="0">
                <a:latin typeface="Courier New" panose="02070309020205020404" pitchFamily="49" charset="0"/>
                <a:cs typeface="Courier New" panose="02070309020205020404" pitchFamily="49" charset="0"/>
              </a:rPr>
              <a:t>, </a:t>
            </a:r>
            <a:r>
              <a:rPr lang="en-US" b="1" kern="0" dirty="0" err="1">
                <a:latin typeface="Courier New" panose="02070309020205020404" pitchFamily="49" charset="0"/>
                <a:cs typeface="Courier New" panose="02070309020205020404" pitchFamily="49" charset="0"/>
              </a:rPr>
              <a:t>columnList</a:t>
            </a:r>
            <a:r>
              <a:rPr lang="en-US" b="1" kern="0" dirty="0">
                <a:latin typeface="Courier New" panose="02070309020205020404" pitchFamily="49" charset="0"/>
                <a:cs typeface="Courier New" panose="02070309020205020404" pitchFamily="49" charset="0"/>
              </a:rPr>
              <a:t>, values)</a:t>
            </a:r>
          </a:p>
          <a:p>
            <a:pPr marL="1028700" lvl="3" indent="0">
              <a:buNone/>
            </a:pPr>
            <a:r>
              <a:rPr lang="en-US" b="1" kern="0" dirty="0">
                <a:latin typeface="Courier New" panose="02070309020205020404" pitchFamily="49" charset="0"/>
                <a:cs typeface="Courier New" panose="02070309020205020404" pitchFamily="49" charset="0"/>
              </a:rPr>
              <a:t>u = </a:t>
            </a:r>
            <a:r>
              <a:rPr lang="en-US" b="1" kern="0" dirty="0" err="1">
                <a:latin typeface="Courier New" panose="02070309020205020404" pitchFamily="49" charset="0"/>
                <a:cs typeface="Courier New" panose="02070309020205020404" pitchFamily="49" charset="0"/>
              </a:rPr>
              <a:t>grb.Vector.sparse</a:t>
            </a:r>
            <a:r>
              <a:rPr lang="en-US" b="1" kern="0" dirty="0">
                <a:latin typeface="Courier New" panose="02070309020205020404" pitchFamily="49" charset="0"/>
                <a:cs typeface="Courier New" panose="02070309020205020404" pitchFamily="49" charset="0"/>
              </a:rPr>
              <a:t>(</a:t>
            </a:r>
            <a:r>
              <a:rPr lang="en-US" b="1" kern="0" dirty="0" err="1">
                <a:latin typeface="Courier New" panose="02070309020205020404" pitchFamily="49" charset="0"/>
                <a:cs typeface="Courier New" panose="02070309020205020404" pitchFamily="49" charset="0"/>
              </a:rPr>
              <a:t>grb.BOOL</a:t>
            </a:r>
            <a:r>
              <a:rPr lang="en-US" b="1" kern="0" dirty="0">
                <a:latin typeface="Courier New" panose="02070309020205020404" pitchFamily="49" charset="0"/>
                <a:cs typeface="Courier New" panose="02070309020205020404" pitchFamily="49" charset="0"/>
              </a:rPr>
              <a:t>, N)</a:t>
            </a:r>
          </a:p>
          <a:p>
            <a:pPr marL="1028700" lvl="3" indent="0">
              <a:buNone/>
            </a:pPr>
            <a:r>
              <a:rPr lang="en-US" b="1" kern="0" dirty="0" err="1">
                <a:latin typeface="Courier New" panose="02070309020205020404" pitchFamily="49" charset="0"/>
                <a:cs typeface="Courier New" panose="02070309020205020404" pitchFamily="49" charset="0"/>
              </a:rPr>
              <a:t>Atrans</a:t>
            </a:r>
            <a:r>
              <a:rPr lang="en-US" b="1" kern="0" dirty="0">
                <a:latin typeface="Courier New" panose="02070309020205020404" pitchFamily="49" charset="0"/>
                <a:cs typeface="Courier New" panose="02070309020205020404" pitchFamily="49" charset="0"/>
              </a:rPr>
              <a:t> = A.T</a:t>
            </a:r>
          </a:p>
          <a:p>
            <a:pPr marL="1039813" lvl="3" indent="0">
              <a:buNone/>
            </a:pPr>
            <a:r>
              <a:rPr lang="en-US" b="1" kern="0" dirty="0">
                <a:latin typeface="Courier New" panose="02070309020205020404" pitchFamily="49" charset="0"/>
                <a:cs typeface="Courier New" panose="02070309020205020404" pitchFamily="49" charset="0"/>
              </a:rPr>
              <a:t>w = </a:t>
            </a:r>
            <a:r>
              <a:rPr lang="en-US" b="1" kern="0" dirty="0" err="1">
                <a:latin typeface="Courier New" panose="02070309020205020404" pitchFamily="49" charset="0"/>
                <a:cs typeface="Courier New" panose="02070309020205020404" pitchFamily="49" charset="0"/>
              </a:rPr>
              <a:t>A.mxv</a:t>
            </a:r>
            <a:r>
              <a:rPr lang="en-US" b="1" kern="0" dirty="0">
                <a:latin typeface="Courier New" panose="02070309020205020404" pitchFamily="49" charset="0"/>
                <a:cs typeface="Courier New" panose="02070309020205020404" pitchFamily="49" charset="0"/>
              </a:rPr>
              <a:t>(u) </a:t>
            </a:r>
          </a:p>
          <a:p>
            <a:pPr marL="1039813" lvl="3" indent="0">
              <a:buNone/>
            </a:pPr>
            <a:r>
              <a:rPr lang="en-US" b="1" kern="0" dirty="0" err="1">
                <a:latin typeface="Courier New" panose="02070309020205020404" pitchFamily="49" charset="0"/>
                <a:cs typeface="Courier New" panose="02070309020205020404" pitchFamily="49" charset="0"/>
              </a:rPr>
              <a:t>A.mxv</a:t>
            </a:r>
            <a:r>
              <a:rPr lang="en-US" b="1" kern="0" dirty="0">
                <a:latin typeface="Courier New" panose="02070309020205020404" pitchFamily="49" charset="0"/>
                <a:cs typeface="Courier New" panose="02070309020205020404" pitchFamily="49" charset="0"/>
              </a:rPr>
              <a:t>(u, out=w)</a:t>
            </a:r>
          </a:p>
          <a:p>
            <a:pPr marL="1039813" lvl="3" indent="0">
              <a:buNone/>
            </a:pPr>
            <a:r>
              <a:rPr lang="en-US" b="1" kern="0" dirty="0">
                <a:latin typeface="Courier New" panose="02070309020205020404" pitchFamily="49" charset="0"/>
                <a:cs typeface="Courier New" panose="02070309020205020404" pitchFamily="49" charset="0"/>
              </a:rPr>
              <a:t>w = A @ u</a:t>
            </a:r>
          </a:p>
          <a:p>
            <a:pPr marL="1028700" lvl="3" indent="0">
              <a:buNone/>
            </a:pPr>
            <a:r>
              <a:rPr lang="en-US" b="1" kern="0" dirty="0">
                <a:latin typeface="Courier New" panose="02070309020205020404" pitchFamily="49" charset="0"/>
                <a:cs typeface="Courier New" panose="02070309020205020404" pitchFamily="49" charset="0"/>
              </a:rPr>
              <a:t>print(A)</a:t>
            </a:r>
          </a:p>
          <a:p>
            <a:pPr marL="1028700" lvl="3" indent="0">
              <a:buNone/>
            </a:pPr>
            <a:r>
              <a:rPr lang="en-US" b="1" kern="0" dirty="0">
                <a:latin typeface="Courier New" panose="02070309020205020404" pitchFamily="49" charset="0"/>
                <a:cs typeface="Courier New" panose="02070309020205020404" pitchFamily="49" charset="0"/>
              </a:rPr>
              <a:t>draw(A)</a:t>
            </a:r>
          </a:p>
        </p:txBody>
      </p:sp>
    </p:spTree>
    <p:extLst>
      <p:ext uri="{BB962C8B-B14F-4D97-AF65-F5344CB8AC3E}">
        <p14:creationId xmlns:p14="http://schemas.microsoft.com/office/powerpoint/2010/main" val="36068429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21879066-2435-4CEB-B8F4-19E92E4678FE}"/>
              </a:ext>
            </a:extLst>
          </p:cNvPr>
          <p:cNvSpPr txBox="1"/>
          <p:nvPr/>
        </p:nvSpPr>
        <p:spPr>
          <a:xfrm>
            <a:off x="3014960" y="3723376"/>
            <a:ext cx="3560098" cy="2800767"/>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            A</a:t>
            </a:r>
            <a:r>
              <a:rPr lang="en-US" sz="1600" b="1" baseline="30000" dirty="0">
                <a:latin typeface="Courier New" panose="02070309020205020404" pitchFamily="49" charset="0"/>
                <a:cs typeface="Courier New" panose="02070309020205020404" pitchFamily="49" charset="0"/>
              </a:rPr>
              <a:t>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0  1  2  3  4  5  6</a:t>
            </a:r>
          </a:p>
          <a:p>
            <a:r>
              <a:rPr lang="en-US" sz="1600" b="1" dirty="0">
                <a:latin typeface="Courier New" panose="02070309020205020404" pitchFamily="49" charset="0"/>
                <a:cs typeface="Courier New" panose="02070309020205020404" pitchFamily="49" charset="0"/>
              </a:rPr>
              <a:t>0|           t         |  0</a:t>
            </a:r>
          </a:p>
          <a:p>
            <a:r>
              <a:rPr lang="en-US" sz="1600" b="1" dirty="0">
                <a:latin typeface="Courier New" panose="02070309020205020404" pitchFamily="49" charset="0"/>
                <a:cs typeface="Courier New" panose="02070309020205020404" pitchFamily="49" charset="0"/>
              </a:rPr>
              <a:t>1|  t                  |  1 </a:t>
            </a:r>
          </a:p>
          <a:p>
            <a:r>
              <a:rPr lang="en-US" sz="1600" b="1" dirty="0">
                <a:latin typeface="Courier New" panose="02070309020205020404" pitchFamily="49" charset="0"/>
                <a:cs typeface="Courier New" panose="02070309020205020404" pitchFamily="49" charset="0"/>
              </a:rPr>
              <a:t>2|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2</a:t>
            </a:r>
          </a:p>
          <a:p>
            <a:r>
              <a:rPr lang="en-US" sz="1600" b="1" dirty="0">
                <a:latin typeface="Courier New" panose="02070309020205020404" pitchFamily="49" charset="0"/>
                <a:cs typeface="Courier New" panose="02070309020205020404" pitchFamily="49" charset="0"/>
              </a:rPr>
              <a:t>3|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3</a:t>
            </a:r>
          </a:p>
          <a:p>
            <a:r>
              <a:rPr lang="en-US" sz="1600" b="1" dirty="0">
                <a:latin typeface="Courier New" panose="02070309020205020404" pitchFamily="49" charset="0"/>
                <a:cs typeface="Courier New" panose="02070309020205020404" pitchFamily="49" charset="0"/>
              </a:rPr>
              <a:t>4|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4</a:t>
            </a:r>
          </a:p>
          <a:p>
            <a:r>
              <a:rPr lang="en-US" sz="1600" b="1" dirty="0">
                <a:latin typeface="Courier New" panose="02070309020205020404" pitchFamily="49" charset="0"/>
                <a:cs typeface="Courier New" panose="02070309020205020404" pitchFamily="49" charset="0"/>
              </a:rPr>
              <a:t>5|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5</a:t>
            </a:r>
          </a:p>
          <a:p>
            <a:r>
              <a:rPr lang="en-US" sz="1600" b="1" dirty="0">
                <a:latin typeface="Courier New" panose="02070309020205020404" pitchFamily="49" charset="0"/>
                <a:cs typeface="Courier New" panose="02070309020205020404" pitchFamily="49" charset="0"/>
              </a:rPr>
              <a:t>6|     t               |  6</a:t>
            </a:r>
          </a:p>
          <a:p>
            <a:r>
              <a:rPr lang="en-US" sz="1600" b="1" dirty="0">
                <a:latin typeface="Courier New" panose="02070309020205020404" pitchFamily="49" charset="0"/>
                <a:cs typeface="Courier New" panose="02070309020205020404" pitchFamily="49" charset="0"/>
              </a:rPr>
              <a:t>    0  1  2  3  4  5  6</a:t>
            </a:r>
          </a:p>
        </p:txBody>
      </p:sp>
      <p:sp>
        <p:nvSpPr>
          <p:cNvPr id="2" name="Title 1">
            <a:extLst>
              <a:ext uri="{FF2B5EF4-FFF2-40B4-BE49-F238E27FC236}">
                <a16:creationId xmlns:a16="http://schemas.microsoft.com/office/drawing/2014/main" id="{D0348D73-6D27-6141-B3FC-73BB5C86AF7F}"/>
              </a:ext>
            </a:extLst>
          </p:cNvPr>
          <p:cNvSpPr>
            <a:spLocks noGrp="1"/>
          </p:cNvSpPr>
          <p:nvPr>
            <p:ph type="title"/>
          </p:nvPr>
        </p:nvSpPr>
        <p:spPr/>
        <p:txBody>
          <a:bodyPr/>
          <a:lstStyle/>
          <a:p>
            <a:r>
              <a:rPr lang="en-US" dirty="0"/>
              <a:t>Solution to exercise 5:  </a:t>
            </a:r>
            <a:r>
              <a:rPr lang="en-US" sz="2400" dirty="0"/>
              <a:t>Find one-hop neighbors</a:t>
            </a:r>
          </a:p>
        </p:txBody>
      </p:sp>
      <p:sp>
        <p:nvSpPr>
          <p:cNvPr id="3" name="Content Placeholder 2">
            <a:extLst>
              <a:ext uri="{FF2B5EF4-FFF2-40B4-BE49-F238E27FC236}">
                <a16:creationId xmlns:a16="http://schemas.microsoft.com/office/drawing/2014/main" id="{D0EF4AC2-76CA-5342-8885-9916A5AEF109}"/>
              </a:ext>
            </a:extLst>
          </p:cNvPr>
          <p:cNvSpPr>
            <a:spLocks noGrp="1"/>
          </p:cNvSpPr>
          <p:nvPr>
            <p:ph idx="1"/>
          </p:nvPr>
        </p:nvSpPr>
        <p:spPr>
          <a:xfrm>
            <a:off x="634152" y="915281"/>
            <a:ext cx="4792427" cy="1543512"/>
          </a:xfrm>
        </p:spPr>
        <p:txBody>
          <a:bodyPr/>
          <a:lstStyle/>
          <a:p>
            <a:pPr marL="0" indent="0">
              <a:buNone/>
            </a:pPr>
            <a:r>
              <a:rPr lang="en-US" sz="1600" b="1" dirty="0">
                <a:latin typeface="Courier New" panose="02070309020205020404" pitchFamily="49" charset="0"/>
                <a:cs typeface="Courier New" panose="02070309020205020404" pitchFamily="49" charset="0"/>
              </a:rPr>
              <a:t>NODES = 7</a:t>
            </a:r>
          </a:p>
          <a:p>
            <a:pPr marL="0" indent="0">
              <a:buNone/>
            </a:pPr>
            <a:r>
              <a:rPr lang="en-US" sz="1600" b="1" dirty="0">
                <a:latin typeface="Courier New" panose="02070309020205020404" pitchFamily="49" charset="0"/>
                <a:cs typeface="Courier New" panose="02070309020205020404" pitchFamily="49" charset="0"/>
              </a:rPr>
              <a:t>u = </a:t>
            </a:r>
            <a:r>
              <a:rPr lang="en-US" sz="1600" b="1" dirty="0" err="1">
                <a:latin typeface="Courier New" panose="02070309020205020404" pitchFamily="49" charset="0"/>
                <a:cs typeface="Courier New" panose="02070309020205020404" pitchFamily="49" charset="0"/>
              </a:rPr>
              <a:t>grb.Vector.sparse</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grb.BOOL</a:t>
            </a:r>
            <a:r>
              <a:rPr lang="en-US" sz="1600" b="1" dirty="0">
                <a:latin typeface="Courier New" panose="02070309020205020404" pitchFamily="49" charset="0"/>
                <a:cs typeface="Courier New" panose="02070309020205020404" pitchFamily="49" charset="0"/>
              </a:rPr>
              <a:t>, NODES)</a:t>
            </a:r>
          </a:p>
          <a:p>
            <a:pPr marL="0" indent="0">
              <a:buNone/>
            </a:pPr>
            <a:r>
              <a:rPr lang="en-US" sz="1600" b="1" dirty="0">
                <a:latin typeface="Courier New" panose="02070309020205020404" pitchFamily="49" charset="0"/>
                <a:cs typeface="Courier New" panose="02070309020205020404" pitchFamily="49" charset="0"/>
              </a:rPr>
              <a:t>u[6] = True</a:t>
            </a:r>
          </a:p>
          <a:p>
            <a:pPr marL="0" indent="0">
              <a:buNone/>
            </a:pPr>
            <a:r>
              <a:rPr lang="en-US" sz="1600" b="1" dirty="0">
                <a:latin typeface="Courier New" panose="02070309020205020404" pitchFamily="49" charset="0"/>
                <a:cs typeface="Courier New" panose="02070309020205020404" pitchFamily="49" charset="0"/>
              </a:rPr>
              <a:t>w = A.T @ u</a:t>
            </a:r>
          </a:p>
          <a:p>
            <a:pPr marL="0" indent="0">
              <a:buNone/>
            </a:pPr>
            <a:r>
              <a:rPr lang="en-US" sz="1600" b="1" dirty="0">
                <a:latin typeface="Courier New" panose="02070309020205020404" pitchFamily="49" charset="0"/>
                <a:cs typeface="Courier New" panose="02070309020205020404" pitchFamily="49" charset="0"/>
              </a:rPr>
              <a:t>print(w)</a:t>
            </a:r>
          </a:p>
          <a:p>
            <a:pPr marL="0" indent="0">
              <a:buNone/>
            </a:pPr>
            <a:endParaRPr lang="en-US" sz="1600" b="1" dirty="0">
              <a:latin typeface="Courier New" panose="02070309020205020404" pitchFamily="49" charset="0"/>
              <a:cs typeface="Courier New" panose="02070309020205020404" pitchFamily="49" charset="0"/>
            </a:endParaRPr>
          </a:p>
          <a:p>
            <a:pPr marL="0" indent="0">
              <a:buNone/>
            </a:pPr>
            <a:endParaRPr lang="en-US" sz="1600" b="1" dirty="0">
              <a:latin typeface="Courier New" panose="02070309020205020404" pitchFamily="49" charset="0"/>
              <a:cs typeface="Courier New" panose="02070309020205020404" pitchFamily="49" charset="0"/>
            </a:endParaRPr>
          </a:p>
          <a:p>
            <a:pPr marL="0" indent="0">
              <a:buNone/>
            </a:pPr>
            <a:endParaRPr lang="en-US" sz="2000" b="1"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96099601-BE5A-7146-9621-688B65E28564}"/>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49</a:t>
            </a:fld>
            <a:endParaRPr lang="en-US" dirty="0">
              <a:solidFill>
                <a:srgbClr val="000000"/>
              </a:solidFill>
              <a:ea typeface="ＭＳ Ｐゴシック" pitchFamily="34" charset="-128"/>
            </a:endParaRPr>
          </a:p>
        </p:txBody>
      </p:sp>
      <p:pic>
        <p:nvPicPr>
          <p:cNvPr id="61" name="Picture 60" descr="Calendar&#10;&#10;Description automatically generated">
            <a:extLst>
              <a:ext uri="{FF2B5EF4-FFF2-40B4-BE49-F238E27FC236}">
                <a16:creationId xmlns:a16="http://schemas.microsoft.com/office/drawing/2014/main" id="{6EA2B020-C9C9-6F45-8B73-A1B11152DA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3860" y="1748787"/>
            <a:ext cx="2261681" cy="1514018"/>
          </a:xfrm>
          <a:prstGeom prst="rect">
            <a:avLst/>
          </a:prstGeom>
        </p:spPr>
      </p:pic>
      <p:sp>
        <p:nvSpPr>
          <p:cNvPr id="62" name="TextBox 61">
            <a:extLst>
              <a:ext uri="{FF2B5EF4-FFF2-40B4-BE49-F238E27FC236}">
                <a16:creationId xmlns:a16="http://schemas.microsoft.com/office/drawing/2014/main" id="{E4727E3F-9043-8B4A-BB44-60BE3250E536}"/>
              </a:ext>
            </a:extLst>
          </p:cNvPr>
          <p:cNvSpPr txBox="1"/>
          <p:nvPr/>
        </p:nvSpPr>
        <p:spPr>
          <a:xfrm>
            <a:off x="2406623" y="5144688"/>
            <a:ext cx="623447" cy="338554"/>
          </a:xfrm>
          <a:prstGeom prst="rect">
            <a:avLst/>
          </a:prstGeom>
          <a:noFill/>
        </p:spPr>
        <p:txBody>
          <a:bodyPr wrap="square" rtlCol="0">
            <a:spAutoFit/>
          </a:bodyPr>
          <a:lstStyle/>
          <a:p>
            <a:r>
              <a:rPr lang="en-US" sz="1600" dirty="0"/>
              <a:t>=</a:t>
            </a:r>
          </a:p>
        </p:txBody>
      </p:sp>
      <p:sp>
        <p:nvSpPr>
          <p:cNvPr id="64" name="TextBox 63">
            <a:extLst>
              <a:ext uri="{FF2B5EF4-FFF2-40B4-BE49-F238E27FC236}">
                <a16:creationId xmlns:a16="http://schemas.microsoft.com/office/drawing/2014/main" id="{54F4BA50-E9C4-504C-B304-6F71965B16A1}"/>
              </a:ext>
            </a:extLst>
          </p:cNvPr>
          <p:cNvSpPr txBox="1"/>
          <p:nvPr/>
        </p:nvSpPr>
        <p:spPr>
          <a:xfrm>
            <a:off x="6651992" y="5134945"/>
            <a:ext cx="623447" cy="338554"/>
          </a:xfrm>
          <a:prstGeom prst="rect">
            <a:avLst/>
          </a:prstGeom>
          <a:noFill/>
        </p:spPr>
        <p:txBody>
          <a:bodyPr wrap="square" rtlCol="0">
            <a:spAutoFit/>
          </a:bodyPr>
          <a:lstStyle/>
          <a:p>
            <a:r>
              <a:rPr lang="en-US" sz="1600" dirty="0"/>
              <a:t>@</a:t>
            </a:r>
          </a:p>
        </p:txBody>
      </p:sp>
      <p:pic>
        <p:nvPicPr>
          <p:cNvPr id="7" name="Picture 6">
            <a:extLst>
              <a:ext uri="{FF2B5EF4-FFF2-40B4-BE49-F238E27FC236}">
                <a16:creationId xmlns:a16="http://schemas.microsoft.com/office/drawing/2014/main" id="{C8637108-8336-F441-B9BB-6EEEFAD09EC6}"/>
              </a:ext>
            </a:extLst>
          </p:cNvPr>
          <p:cNvPicPr>
            <a:picLocks noChangeAspect="1"/>
          </p:cNvPicPr>
          <p:nvPr/>
        </p:nvPicPr>
        <p:blipFill>
          <a:blip r:embed="rId4"/>
          <a:stretch>
            <a:fillRect/>
          </a:stretch>
        </p:blipFill>
        <p:spPr>
          <a:xfrm>
            <a:off x="3071543" y="1693359"/>
            <a:ext cx="1995207" cy="1667228"/>
          </a:xfrm>
          <a:prstGeom prst="rect">
            <a:avLst/>
          </a:prstGeom>
        </p:spPr>
      </p:pic>
      <p:cxnSp>
        <p:nvCxnSpPr>
          <p:cNvPr id="10" name="Straight Arrow Connector 9">
            <a:extLst>
              <a:ext uri="{FF2B5EF4-FFF2-40B4-BE49-F238E27FC236}">
                <a16:creationId xmlns:a16="http://schemas.microsoft.com/office/drawing/2014/main" id="{C8784B4B-487E-DC4F-8D25-A28C24D1A380}"/>
              </a:ext>
            </a:extLst>
          </p:cNvPr>
          <p:cNvCxnSpPr>
            <a:stCxn id="7" idx="3"/>
          </p:cNvCxnSpPr>
          <p:nvPr/>
        </p:nvCxnSpPr>
        <p:spPr bwMode="auto">
          <a:xfrm>
            <a:off x="5066750" y="2526973"/>
            <a:ext cx="837339" cy="0"/>
          </a:xfrm>
          <a:prstGeom prst="straightConnector1">
            <a:avLst/>
          </a:prstGeom>
          <a:ln w="22225">
            <a:headEnd type="triangle" w="med" len="med"/>
            <a:tailEnd type="triangle"/>
          </a:ln>
        </p:spPr>
        <p:style>
          <a:lnRef idx="1">
            <a:schemeClr val="dk1"/>
          </a:lnRef>
          <a:fillRef idx="0">
            <a:schemeClr val="dk1"/>
          </a:fillRef>
          <a:effectRef idx="0">
            <a:schemeClr val="dk1"/>
          </a:effectRef>
          <a:fontRef idx="minor">
            <a:schemeClr val="tx1"/>
          </a:fontRef>
        </p:style>
      </p:cxnSp>
      <p:sp>
        <p:nvSpPr>
          <p:cNvPr id="163" name="TextBox 162">
            <a:extLst>
              <a:ext uri="{FF2B5EF4-FFF2-40B4-BE49-F238E27FC236}">
                <a16:creationId xmlns:a16="http://schemas.microsoft.com/office/drawing/2014/main" id="{0A4541FF-7ED1-D540-AA05-3DE1E07800CB}"/>
              </a:ext>
            </a:extLst>
          </p:cNvPr>
          <p:cNvSpPr txBox="1"/>
          <p:nvPr/>
        </p:nvSpPr>
        <p:spPr>
          <a:xfrm>
            <a:off x="6963715" y="1384501"/>
            <a:ext cx="623447" cy="338554"/>
          </a:xfrm>
          <a:prstGeom prst="rect">
            <a:avLst/>
          </a:prstGeom>
          <a:noFill/>
        </p:spPr>
        <p:txBody>
          <a:bodyPr wrap="square" rtlCol="0">
            <a:spAutoFit/>
          </a:bodyPr>
          <a:lstStyle/>
          <a:p>
            <a:r>
              <a:rPr lang="en-US" sz="1600" dirty="0"/>
              <a:t>A</a:t>
            </a:r>
            <a:endParaRPr lang="en-US" sz="1600" baseline="30000" dirty="0"/>
          </a:p>
        </p:txBody>
      </p:sp>
      <p:sp>
        <p:nvSpPr>
          <p:cNvPr id="16" name="TextBox 15">
            <a:extLst>
              <a:ext uri="{FF2B5EF4-FFF2-40B4-BE49-F238E27FC236}">
                <a16:creationId xmlns:a16="http://schemas.microsoft.com/office/drawing/2014/main" id="{2C48281E-5D3F-44BF-8E41-018F08D4511D}"/>
              </a:ext>
            </a:extLst>
          </p:cNvPr>
          <p:cNvSpPr txBox="1"/>
          <p:nvPr/>
        </p:nvSpPr>
        <p:spPr>
          <a:xfrm>
            <a:off x="1477713" y="3723376"/>
            <a:ext cx="742753" cy="2554545"/>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w</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0| </a:t>
            </a:r>
          </a:p>
          <a:p>
            <a:r>
              <a:rPr lang="en-US" sz="1600" b="1" dirty="0">
                <a:latin typeface="Courier New" panose="02070309020205020404" pitchFamily="49" charset="0"/>
                <a:cs typeface="Courier New" panose="02070309020205020404" pitchFamily="49" charset="0"/>
              </a:rPr>
              <a:t>1| </a:t>
            </a:r>
          </a:p>
          <a:p>
            <a:r>
              <a:rPr lang="en-US" sz="1600" b="1" dirty="0">
                <a:latin typeface="Courier New" panose="02070309020205020404" pitchFamily="49" charset="0"/>
                <a:cs typeface="Courier New" panose="02070309020205020404" pitchFamily="49" charset="0"/>
              </a:rPr>
              <a:t>2| t </a:t>
            </a:r>
          </a:p>
          <a:p>
            <a:r>
              <a:rPr lang="en-US" sz="1600" b="1" dirty="0">
                <a:latin typeface="Courier New" panose="02070309020205020404" pitchFamily="49" charset="0"/>
                <a:cs typeface="Courier New" panose="02070309020205020404" pitchFamily="49" charset="0"/>
              </a:rPr>
              <a:t>3| t</a:t>
            </a:r>
          </a:p>
          <a:p>
            <a:r>
              <a:rPr lang="en-US" sz="1600" b="1" dirty="0">
                <a:latin typeface="Courier New" panose="02070309020205020404" pitchFamily="49" charset="0"/>
                <a:cs typeface="Courier New" panose="02070309020205020404" pitchFamily="49" charset="0"/>
              </a:rPr>
              <a:t>4| t </a:t>
            </a:r>
          </a:p>
          <a:p>
            <a:r>
              <a:rPr lang="en-US" sz="1600" b="1" dirty="0">
                <a:latin typeface="Courier New" panose="02070309020205020404" pitchFamily="49" charset="0"/>
                <a:cs typeface="Courier New" panose="02070309020205020404" pitchFamily="49" charset="0"/>
              </a:rPr>
              <a:t>5|</a:t>
            </a:r>
          </a:p>
          <a:p>
            <a:r>
              <a:rPr lang="en-US" sz="1600" b="1" dirty="0">
                <a:latin typeface="Courier New" panose="02070309020205020404" pitchFamily="49" charset="0"/>
                <a:cs typeface="Courier New" panose="02070309020205020404" pitchFamily="49" charset="0"/>
              </a:rPr>
              <a:t>6|</a:t>
            </a:r>
          </a:p>
        </p:txBody>
      </p:sp>
      <p:sp>
        <p:nvSpPr>
          <p:cNvPr id="17" name="TextBox 16">
            <a:extLst>
              <a:ext uri="{FF2B5EF4-FFF2-40B4-BE49-F238E27FC236}">
                <a16:creationId xmlns:a16="http://schemas.microsoft.com/office/drawing/2014/main" id="{E8A1E536-1758-49EC-A49F-738F854AD854}"/>
              </a:ext>
            </a:extLst>
          </p:cNvPr>
          <p:cNvSpPr txBox="1"/>
          <p:nvPr/>
        </p:nvSpPr>
        <p:spPr>
          <a:xfrm>
            <a:off x="7283352" y="3723376"/>
            <a:ext cx="742753" cy="2554545"/>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u</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0| </a:t>
            </a:r>
          </a:p>
          <a:p>
            <a:r>
              <a:rPr lang="en-US" sz="1600" b="1" dirty="0">
                <a:latin typeface="Courier New" panose="02070309020205020404" pitchFamily="49" charset="0"/>
                <a:cs typeface="Courier New" panose="02070309020205020404" pitchFamily="49" charset="0"/>
              </a:rPr>
              <a:t>1| </a:t>
            </a:r>
          </a:p>
          <a:p>
            <a:r>
              <a:rPr lang="en-US" sz="1600" b="1" dirty="0">
                <a:latin typeface="Courier New" panose="02070309020205020404" pitchFamily="49" charset="0"/>
                <a:cs typeface="Courier New" panose="02070309020205020404" pitchFamily="49" charset="0"/>
              </a:rPr>
              <a:t>2|</a:t>
            </a:r>
          </a:p>
          <a:p>
            <a:r>
              <a:rPr lang="en-US" sz="1600" b="1" dirty="0">
                <a:latin typeface="Courier New" panose="02070309020205020404" pitchFamily="49" charset="0"/>
                <a:cs typeface="Courier New" panose="02070309020205020404" pitchFamily="49" charset="0"/>
              </a:rPr>
              <a:t>3|   </a:t>
            </a:r>
          </a:p>
          <a:p>
            <a:r>
              <a:rPr lang="en-US" sz="1600" b="1" dirty="0">
                <a:latin typeface="Courier New" panose="02070309020205020404" pitchFamily="49" charset="0"/>
                <a:cs typeface="Courier New" panose="02070309020205020404" pitchFamily="49" charset="0"/>
              </a:rPr>
              <a:t>4| </a:t>
            </a:r>
          </a:p>
          <a:p>
            <a:r>
              <a:rPr lang="en-US" sz="1600" b="1" dirty="0">
                <a:latin typeface="Courier New" panose="02070309020205020404" pitchFamily="49" charset="0"/>
                <a:cs typeface="Courier New" panose="02070309020205020404" pitchFamily="49" charset="0"/>
              </a:rPr>
              <a:t>5|   </a:t>
            </a:r>
          </a:p>
          <a:p>
            <a:r>
              <a:rPr lang="en-US" sz="1600" b="1" dirty="0">
                <a:latin typeface="Courier New" panose="02070309020205020404" pitchFamily="49" charset="0"/>
                <a:cs typeface="Courier New" panose="02070309020205020404" pitchFamily="49" charset="0"/>
              </a:rPr>
              <a:t>6| t </a:t>
            </a:r>
          </a:p>
        </p:txBody>
      </p:sp>
    </p:spTree>
    <p:extLst>
      <p:ext uri="{BB962C8B-B14F-4D97-AF65-F5344CB8AC3E}">
        <p14:creationId xmlns:p14="http://schemas.microsoft.com/office/powerpoint/2010/main" val="327255305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8B1E-D375-3640-BC0A-705E4FF525E5}"/>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1F6FFE55-2A71-0F4C-85A6-109EFB0B6B3A}"/>
              </a:ext>
            </a:extLst>
          </p:cNvPr>
          <p:cNvSpPr>
            <a:spLocks noGrp="1"/>
          </p:cNvSpPr>
          <p:nvPr>
            <p:ph idx="1"/>
          </p:nvPr>
        </p:nvSpPr>
        <p:spPr>
          <a:xfrm>
            <a:off x="778342" y="1141413"/>
            <a:ext cx="8157839" cy="4840287"/>
          </a:xfrm>
        </p:spPr>
        <p:txBody>
          <a:bodyPr/>
          <a:lstStyle/>
          <a:p>
            <a:r>
              <a:rPr lang="en-US" dirty="0"/>
              <a:t>Graphs and Linear Algebra</a:t>
            </a:r>
          </a:p>
          <a:p>
            <a:r>
              <a:rPr lang="en-US" dirty="0"/>
              <a:t>The </a:t>
            </a:r>
            <a:r>
              <a:rPr lang="en-US" dirty="0" err="1"/>
              <a:t>GraphBLAS</a:t>
            </a:r>
            <a:r>
              <a:rPr lang="en-US" dirty="0"/>
              <a:t> API and Adjacency Matrices</a:t>
            </a:r>
          </a:p>
          <a:p>
            <a:r>
              <a:rPr lang="en-US" dirty="0" err="1"/>
              <a:t>GraphBLAS</a:t>
            </a:r>
            <a:r>
              <a:rPr lang="en-US" dirty="0"/>
              <a:t> Operations</a:t>
            </a:r>
          </a:p>
          <a:p>
            <a:r>
              <a:rPr lang="en-US" dirty="0" err="1"/>
              <a:t>Pygraphblas</a:t>
            </a:r>
            <a:r>
              <a:rPr lang="en-US" dirty="0"/>
              <a:t> and modifying the behavior of operations.</a:t>
            </a:r>
          </a:p>
          <a:p>
            <a:r>
              <a:rPr lang="en-US" dirty="0"/>
              <a:t>Graph Algorithms expressed with </a:t>
            </a:r>
            <a:r>
              <a:rPr lang="en-US" dirty="0" err="1"/>
              <a:t>GraphBLAS</a:t>
            </a:r>
            <a:endParaRPr lang="en-US" dirty="0"/>
          </a:p>
          <a:p>
            <a:pPr lvl="1"/>
            <a:r>
              <a:rPr lang="en-US" dirty="0"/>
              <a:t>Breadth-First Traversal</a:t>
            </a:r>
          </a:p>
          <a:p>
            <a:pPr lvl="1"/>
            <a:r>
              <a:rPr lang="en-US" dirty="0"/>
              <a:t>Connected Components</a:t>
            </a:r>
          </a:p>
          <a:p>
            <a:pPr lvl="1"/>
            <a:r>
              <a:rPr lang="en-US" dirty="0"/>
              <a:t>Triangle Counting</a:t>
            </a:r>
          </a:p>
          <a:p>
            <a:pPr lvl="1"/>
            <a:r>
              <a:rPr lang="en-US" dirty="0"/>
              <a:t>PageRank</a:t>
            </a:r>
          </a:p>
        </p:txBody>
      </p:sp>
      <p:sp>
        <p:nvSpPr>
          <p:cNvPr id="4" name="Slide Number Placeholder 3">
            <a:extLst>
              <a:ext uri="{FF2B5EF4-FFF2-40B4-BE49-F238E27FC236}">
                <a16:creationId xmlns:a16="http://schemas.microsoft.com/office/drawing/2014/main" id="{47A0324B-610E-A749-B17A-8FD7E6D791BD}"/>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5</a:t>
            </a:fld>
            <a:endParaRPr lang="en-US" dirty="0">
              <a:solidFill>
                <a:srgbClr val="000000"/>
              </a:solidFill>
              <a:ea typeface="ＭＳ Ｐゴシック" pitchFamily="34" charset="-128"/>
            </a:endParaRPr>
          </a:p>
        </p:txBody>
      </p:sp>
      <p:sp>
        <p:nvSpPr>
          <p:cNvPr id="5" name="Right Arrow 4">
            <a:extLst>
              <a:ext uri="{FF2B5EF4-FFF2-40B4-BE49-F238E27FC236}">
                <a16:creationId xmlns:a16="http://schemas.microsoft.com/office/drawing/2014/main" id="{8D529648-ED84-2A44-9090-39261BC0CCCB}"/>
              </a:ext>
            </a:extLst>
          </p:cNvPr>
          <p:cNvSpPr/>
          <p:nvPr/>
        </p:nvSpPr>
        <p:spPr bwMode="auto">
          <a:xfrm>
            <a:off x="182730" y="1143395"/>
            <a:ext cx="497305" cy="346659"/>
          </a:xfrm>
          <a:prstGeom prst="rightArrow">
            <a:avLst/>
          </a:prstGeom>
          <a:solidFill>
            <a:srgbClr val="7030A0"/>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216697938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C2B6-446E-0943-B0FB-82B2E4AE9D17}"/>
              </a:ext>
            </a:extLst>
          </p:cNvPr>
          <p:cNvSpPr>
            <a:spLocks noGrp="1"/>
          </p:cNvSpPr>
          <p:nvPr>
            <p:ph type="title"/>
          </p:nvPr>
        </p:nvSpPr>
        <p:spPr>
          <a:xfrm>
            <a:off x="166688" y="27164"/>
            <a:ext cx="8237537" cy="889000"/>
          </a:xfrm>
        </p:spPr>
        <p:txBody>
          <a:bodyPr/>
          <a:lstStyle/>
          <a:p>
            <a:r>
              <a:rPr lang="en-US" dirty="0"/>
              <a:t>The </a:t>
            </a:r>
            <a:r>
              <a:rPr lang="en-US" dirty="0" err="1"/>
              <a:t>GraphBLAS</a:t>
            </a:r>
            <a:r>
              <a:rPr lang="en-US" dirty="0"/>
              <a:t> Operations</a:t>
            </a:r>
          </a:p>
        </p:txBody>
      </p:sp>
      <p:sp>
        <p:nvSpPr>
          <p:cNvPr id="4" name="Slide Number Placeholder 3">
            <a:extLst>
              <a:ext uri="{FF2B5EF4-FFF2-40B4-BE49-F238E27FC236}">
                <a16:creationId xmlns:a16="http://schemas.microsoft.com/office/drawing/2014/main" id="{F2553680-84FE-1F40-BDA6-3D8448A7DC11}"/>
              </a:ext>
            </a:extLst>
          </p:cNvPr>
          <p:cNvSpPr>
            <a:spLocks noGrp="1"/>
          </p:cNvSpPr>
          <p:nvPr>
            <p:ph type="sldNum" sz="quarter" idx="10"/>
          </p:nvPr>
        </p:nvSpPr>
        <p:spPr>
          <a:xfrm>
            <a:off x="8618323" y="6470260"/>
            <a:ext cx="415925" cy="304800"/>
          </a:xfrm>
        </p:spPr>
        <p:txBody>
          <a:bodyPr/>
          <a:lstStyle/>
          <a:p>
            <a:pPr>
              <a:defRPr/>
            </a:pPr>
            <a:fld id="{0C933AAA-F64E-4748-8A99-DCC60F15C72A}" type="slidenum">
              <a:rPr lang="en-US" smtClean="0">
                <a:solidFill>
                  <a:srgbClr val="000000"/>
                </a:solidFill>
                <a:ea typeface="ＭＳ Ｐゴシック" pitchFamily="34" charset="-128"/>
              </a:rPr>
              <a:pPr>
                <a:defRPr/>
              </a:pPr>
              <a:t>50</a:t>
            </a:fld>
            <a:endParaRPr lang="en-US" dirty="0">
              <a:solidFill>
                <a:srgbClr val="000000"/>
              </a:solidFill>
              <a:ea typeface="ＭＳ Ｐゴシック" pitchFamily="34" charset="-128"/>
            </a:endParaRPr>
          </a:p>
        </p:txBody>
      </p:sp>
      <p:pic>
        <p:nvPicPr>
          <p:cNvPr id="6" name="Picture 5">
            <a:extLst>
              <a:ext uri="{FF2B5EF4-FFF2-40B4-BE49-F238E27FC236}">
                <a16:creationId xmlns:a16="http://schemas.microsoft.com/office/drawing/2014/main" id="{3C37BCA5-D0D7-1848-8A3D-12961887BD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220" y="487430"/>
            <a:ext cx="7213600" cy="5651500"/>
          </a:xfrm>
          <a:prstGeom prst="rect">
            <a:avLst/>
          </a:prstGeom>
        </p:spPr>
      </p:pic>
      <p:sp>
        <p:nvSpPr>
          <p:cNvPr id="7" name="Rectangle 6">
            <a:extLst>
              <a:ext uri="{FF2B5EF4-FFF2-40B4-BE49-F238E27FC236}">
                <a16:creationId xmlns:a16="http://schemas.microsoft.com/office/drawing/2014/main" id="{D9A9D4E4-1FA6-DC46-8F39-95A85F458566}"/>
              </a:ext>
            </a:extLst>
          </p:cNvPr>
          <p:cNvSpPr/>
          <p:nvPr/>
        </p:nvSpPr>
        <p:spPr bwMode="auto">
          <a:xfrm>
            <a:off x="504092" y="1221447"/>
            <a:ext cx="6977856" cy="309966"/>
          </a:xfrm>
          <a:prstGeom prst="rect">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0" name="TextBox 9">
            <a:extLst>
              <a:ext uri="{FF2B5EF4-FFF2-40B4-BE49-F238E27FC236}">
                <a16:creationId xmlns:a16="http://schemas.microsoft.com/office/drawing/2014/main" id="{ADB761DA-D7D2-C147-9D2E-9E75104DEBD4}"/>
              </a:ext>
            </a:extLst>
          </p:cNvPr>
          <p:cNvSpPr txBox="1"/>
          <p:nvPr/>
        </p:nvSpPr>
        <p:spPr>
          <a:xfrm>
            <a:off x="7592439" y="1961587"/>
            <a:ext cx="1390858" cy="3293209"/>
          </a:xfrm>
          <a:prstGeom prst="rect">
            <a:avLst/>
          </a:prstGeom>
          <a:noFill/>
          <a:ln w="25400">
            <a:solidFill>
              <a:srgbClr val="C00000"/>
            </a:solidFill>
          </a:ln>
        </p:spPr>
        <p:txBody>
          <a:bodyPr wrap="square" rtlCol="0">
            <a:spAutoFit/>
          </a:bodyPr>
          <a:lstStyle/>
          <a:p>
            <a:pPr algn="ctr"/>
            <a:r>
              <a:rPr lang="en-US" sz="1600" dirty="0"/>
              <a:t>We’ve only covered mxv, so far, but the same conventions are used across all operations, so we’ll have no problem later when we use the others</a:t>
            </a:r>
          </a:p>
        </p:txBody>
      </p:sp>
      <p:sp>
        <p:nvSpPr>
          <p:cNvPr id="11" name="TextBox 10">
            <a:extLst>
              <a:ext uri="{FF2B5EF4-FFF2-40B4-BE49-F238E27FC236}">
                <a16:creationId xmlns:a16="http://schemas.microsoft.com/office/drawing/2014/main" id="{412BDAB9-9809-5A48-8B6D-98925B7AED06}"/>
              </a:ext>
            </a:extLst>
          </p:cNvPr>
          <p:cNvSpPr txBox="1"/>
          <p:nvPr/>
        </p:nvSpPr>
        <p:spPr>
          <a:xfrm>
            <a:off x="784948" y="6138930"/>
            <a:ext cx="7421703" cy="584775"/>
          </a:xfrm>
          <a:prstGeom prst="rect">
            <a:avLst/>
          </a:prstGeom>
          <a:noFill/>
          <a:ln w="25400">
            <a:solidFill>
              <a:srgbClr val="C00000"/>
            </a:solidFill>
          </a:ln>
        </p:spPr>
        <p:txBody>
          <a:bodyPr wrap="square" rtlCol="0">
            <a:spAutoFit/>
          </a:bodyPr>
          <a:lstStyle/>
          <a:p>
            <a:r>
              <a:rPr lang="en-US" sz="1600" dirty="0"/>
              <a:t>&lt;</a:t>
            </a:r>
            <a:r>
              <a:rPr lang="en-US" sz="1600" b="1" dirty="0"/>
              <a:t>M</a:t>
            </a:r>
            <a:r>
              <a:rPr lang="en-US" sz="1600" dirty="0"/>
              <a:t>, </a:t>
            </a:r>
            <a:r>
              <a:rPr lang="en-US" sz="1600" b="1" dirty="0"/>
              <a:t>m&gt;:</a:t>
            </a:r>
            <a:r>
              <a:rPr lang="en-US" sz="1600" dirty="0"/>
              <a:t>   write masks (Matrix or vector).    </a:t>
            </a:r>
          </a:p>
          <a:p>
            <a:r>
              <a:rPr lang="en-US" sz="1600" dirty="0"/>
              <a:t>&lt;</a:t>
            </a:r>
            <a:r>
              <a:rPr lang="en-US" sz="1600" b="1" dirty="0"/>
              <a:t>z</a:t>
            </a:r>
            <a:r>
              <a:rPr lang="en-US" sz="1600" dirty="0"/>
              <a:t>&gt;:          selects “replace or combine” for elements not selected by the mask.  </a:t>
            </a:r>
          </a:p>
        </p:txBody>
      </p:sp>
    </p:spTree>
    <p:extLst>
      <p:ext uri="{BB962C8B-B14F-4D97-AF65-F5344CB8AC3E}">
        <p14:creationId xmlns:p14="http://schemas.microsoft.com/office/powerpoint/2010/main" val="396511051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8B1E-D375-3640-BC0A-705E4FF525E5}"/>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1F6FFE55-2A71-0F4C-85A6-109EFB0B6B3A}"/>
              </a:ext>
            </a:extLst>
          </p:cNvPr>
          <p:cNvSpPr>
            <a:spLocks noGrp="1"/>
          </p:cNvSpPr>
          <p:nvPr>
            <p:ph idx="1"/>
          </p:nvPr>
        </p:nvSpPr>
        <p:spPr>
          <a:xfrm>
            <a:off x="778342" y="1141413"/>
            <a:ext cx="8157839" cy="4840287"/>
          </a:xfrm>
        </p:spPr>
        <p:txBody>
          <a:bodyPr/>
          <a:lstStyle/>
          <a:p>
            <a:r>
              <a:rPr lang="en-US" dirty="0"/>
              <a:t>Graphs and Linear Algebra</a:t>
            </a:r>
          </a:p>
          <a:p>
            <a:r>
              <a:rPr lang="en-US" dirty="0"/>
              <a:t>The </a:t>
            </a:r>
            <a:r>
              <a:rPr lang="en-US" dirty="0" err="1"/>
              <a:t>GraphBLAS</a:t>
            </a:r>
            <a:r>
              <a:rPr lang="en-US" dirty="0"/>
              <a:t> API and Adjacency Matrices</a:t>
            </a:r>
          </a:p>
          <a:p>
            <a:r>
              <a:rPr lang="en-US" dirty="0" err="1"/>
              <a:t>GraphBLAS</a:t>
            </a:r>
            <a:r>
              <a:rPr lang="en-US" dirty="0"/>
              <a:t> Operations</a:t>
            </a:r>
          </a:p>
          <a:p>
            <a:r>
              <a:rPr lang="en-US" dirty="0" err="1"/>
              <a:t>Pygraphblas</a:t>
            </a:r>
            <a:r>
              <a:rPr lang="en-US" dirty="0"/>
              <a:t> and modifying the behavior of operations.</a:t>
            </a:r>
          </a:p>
          <a:p>
            <a:r>
              <a:rPr lang="en-US" dirty="0"/>
              <a:t>Graph Algorithms expressed with </a:t>
            </a:r>
            <a:r>
              <a:rPr lang="en-US" dirty="0" err="1"/>
              <a:t>GraphBLAS</a:t>
            </a:r>
            <a:endParaRPr lang="en-US" dirty="0"/>
          </a:p>
          <a:p>
            <a:pPr lvl="1"/>
            <a:r>
              <a:rPr lang="en-US" dirty="0"/>
              <a:t>Breadth-First Traversal</a:t>
            </a:r>
          </a:p>
          <a:p>
            <a:pPr lvl="1"/>
            <a:r>
              <a:rPr lang="en-US" dirty="0"/>
              <a:t>Connected Components</a:t>
            </a:r>
          </a:p>
          <a:p>
            <a:pPr lvl="1"/>
            <a:r>
              <a:rPr lang="en-US" dirty="0"/>
              <a:t>Triangle Counting</a:t>
            </a:r>
          </a:p>
          <a:p>
            <a:pPr lvl="1"/>
            <a:r>
              <a:rPr lang="en-US" dirty="0"/>
              <a:t>PageRank</a:t>
            </a:r>
          </a:p>
        </p:txBody>
      </p:sp>
      <p:sp>
        <p:nvSpPr>
          <p:cNvPr id="4" name="Slide Number Placeholder 3">
            <a:extLst>
              <a:ext uri="{FF2B5EF4-FFF2-40B4-BE49-F238E27FC236}">
                <a16:creationId xmlns:a16="http://schemas.microsoft.com/office/drawing/2014/main" id="{47A0324B-610E-A749-B17A-8FD7E6D791BD}"/>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51</a:t>
            </a:fld>
            <a:endParaRPr lang="en-US" dirty="0">
              <a:solidFill>
                <a:srgbClr val="000000"/>
              </a:solidFill>
              <a:ea typeface="ＭＳ Ｐゴシック" pitchFamily="34" charset="-128"/>
            </a:endParaRPr>
          </a:p>
        </p:txBody>
      </p:sp>
      <p:sp>
        <p:nvSpPr>
          <p:cNvPr id="5" name="Right Arrow 4">
            <a:extLst>
              <a:ext uri="{FF2B5EF4-FFF2-40B4-BE49-F238E27FC236}">
                <a16:creationId xmlns:a16="http://schemas.microsoft.com/office/drawing/2014/main" id="{8D529648-ED84-2A44-9090-39261BC0CCCB}"/>
              </a:ext>
            </a:extLst>
          </p:cNvPr>
          <p:cNvSpPr/>
          <p:nvPr/>
        </p:nvSpPr>
        <p:spPr bwMode="auto">
          <a:xfrm>
            <a:off x="182730" y="2462912"/>
            <a:ext cx="497305" cy="346659"/>
          </a:xfrm>
          <a:prstGeom prst="rightArrow">
            <a:avLst/>
          </a:prstGeom>
          <a:solidFill>
            <a:srgbClr val="7030A0"/>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232970345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D6EF6-5DFC-F245-A2F2-188F4519685B}"/>
              </a:ext>
            </a:extLst>
          </p:cNvPr>
          <p:cNvSpPr>
            <a:spLocks noGrp="1"/>
          </p:cNvSpPr>
          <p:nvPr>
            <p:ph type="title"/>
          </p:nvPr>
        </p:nvSpPr>
        <p:spPr/>
        <p:txBody>
          <a:bodyPr/>
          <a:lstStyle/>
          <a:p>
            <a:r>
              <a:rPr lang="en-US" dirty="0" err="1"/>
              <a:t>pygraphblas</a:t>
            </a:r>
            <a:r>
              <a:rPr lang="en-US" dirty="0"/>
              <a:t>: </a:t>
            </a:r>
          </a:p>
        </p:txBody>
      </p:sp>
      <p:sp>
        <p:nvSpPr>
          <p:cNvPr id="3" name="Content Placeholder 2">
            <a:extLst>
              <a:ext uri="{FF2B5EF4-FFF2-40B4-BE49-F238E27FC236}">
                <a16:creationId xmlns:a16="http://schemas.microsoft.com/office/drawing/2014/main" id="{5C9A1A4A-E788-6E47-ADC0-0963D356E899}"/>
              </a:ext>
            </a:extLst>
          </p:cNvPr>
          <p:cNvSpPr>
            <a:spLocks noGrp="1"/>
          </p:cNvSpPr>
          <p:nvPr>
            <p:ph idx="1"/>
          </p:nvPr>
        </p:nvSpPr>
        <p:spPr>
          <a:xfrm>
            <a:off x="291068" y="1196976"/>
            <a:ext cx="8561864" cy="5464174"/>
          </a:xfrm>
        </p:spPr>
        <p:txBody>
          <a:bodyPr/>
          <a:lstStyle/>
          <a:p>
            <a:r>
              <a:rPr lang="en-US" sz="2000" dirty="0"/>
              <a:t>A python wrapper around the </a:t>
            </a:r>
            <a:r>
              <a:rPr lang="en-US" sz="2000" dirty="0" err="1"/>
              <a:t>SuiteSparse</a:t>
            </a:r>
            <a:r>
              <a:rPr lang="en-US" sz="2000" dirty="0"/>
              <a:t> </a:t>
            </a:r>
            <a:r>
              <a:rPr lang="en-US" sz="2000" dirty="0" err="1"/>
              <a:t>GraphBLAS</a:t>
            </a:r>
            <a:r>
              <a:rPr lang="en-US" sz="2000" dirty="0"/>
              <a:t> library.</a:t>
            </a:r>
          </a:p>
          <a:p>
            <a:pPr lvl="1"/>
            <a:r>
              <a:rPr lang="en-US" sz="1600" dirty="0"/>
              <a:t>Brought to us by Michel Pelletier and his company </a:t>
            </a:r>
            <a:r>
              <a:rPr lang="en-US" sz="1600" dirty="0" err="1"/>
              <a:t>Graphegon</a:t>
            </a:r>
            <a:r>
              <a:rPr lang="en-US" sz="1600" dirty="0"/>
              <a:t>.</a:t>
            </a:r>
          </a:p>
          <a:p>
            <a:pPr lvl="2"/>
            <a:endParaRPr lang="en-US" sz="1400" dirty="0"/>
          </a:p>
          <a:p>
            <a:r>
              <a:rPr lang="en-US" sz="2000" dirty="0" err="1"/>
              <a:t>pygraphblas</a:t>
            </a:r>
            <a:r>
              <a:rPr lang="en-US" sz="2000" dirty="0"/>
              <a:t> uses CFFI to automate much of the process of generating an interface to </a:t>
            </a:r>
            <a:r>
              <a:rPr lang="en-US" sz="2000" dirty="0" err="1"/>
              <a:t>SuiteSparse</a:t>
            </a:r>
            <a:r>
              <a:rPr lang="en-US" sz="2000" dirty="0"/>
              <a:t> </a:t>
            </a:r>
            <a:r>
              <a:rPr lang="en-US" sz="2000" dirty="0" err="1"/>
              <a:t>GraphBAS</a:t>
            </a:r>
            <a:r>
              <a:rPr lang="en-US" sz="2000" dirty="0"/>
              <a:t> library … thus helping </a:t>
            </a:r>
            <a:r>
              <a:rPr lang="en-US" sz="2000" dirty="0" err="1"/>
              <a:t>pygraphblas</a:t>
            </a:r>
            <a:r>
              <a:rPr lang="en-US" sz="2000" dirty="0"/>
              <a:t> to closely track new releases of </a:t>
            </a:r>
            <a:r>
              <a:rPr lang="en-US" sz="2000" dirty="0" err="1"/>
              <a:t>SuiteSparse</a:t>
            </a:r>
            <a:r>
              <a:rPr lang="en-US" sz="2000" dirty="0"/>
              <a:t>.</a:t>
            </a:r>
          </a:p>
          <a:p>
            <a:pPr lvl="2"/>
            <a:endParaRPr lang="en-US" sz="1400" dirty="0"/>
          </a:p>
          <a:p>
            <a:r>
              <a:rPr lang="en-US" sz="2000" dirty="0"/>
              <a:t>Open-Source release … also provided as docker containers:</a:t>
            </a:r>
          </a:p>
          <a:p>
            <a:pPr lvl="1"/>
            <a:r>
              <a:rPr lang="en-US" dirty="0"/>
              <a:t>Minimal: an </a:t>
            </a:r>
            <a:r>
              <a:rPr lang="en-US" dirty="0" err="1"/>
              <a:t>Ipython</a:t>
            </a:r>
            <a:r>
              <a:rPr lang="en-US" dirty="0"/>
              <a:t> interpreter-only</a:t>
            </a:r>
          </a:p>
          <a:p>
            <a:pPr lvl="1"/>
            <a:r>
              <a:rPr lang="en-US" dirty="0"/>
              <a:t>Notebook: Includes a </a:t>
            </a:r>
            <a:r>
              <a:rPr lang="en-US" dirty="0" err="1"/>
              <a:t>Jupyter</a:t>
            </a:r>
            <a:r>
              <a:rPr lang="en-US" dirty="0"/>
              <a:t> notebook server</a:t>
            </a:r>
          </a:p>
          <a:p>
            <a:pPr lvl="2"/>
            <a:endParaRPr lang="en-US" sz="1400" dirty="0"/>
          </a:p>
          <a:p>
            <a:r>
              <a:rPr lang="en-US" sz="2000" dirty="0"/>
              <a:t>Documentation for </a:t>
            </a:r>
            <a:r>
              <a:rPr lang="en-US" sz="2000" dirty="0" err="1"/>
              <a:t>pygraphblas</a:t>
            </a:r>
            <a:r>
              <a:rPr lang="en-US" sz="2000" dirty="0"/>
              <a:t> (with lots of examples) can be found here:</a:t>
            </a:r>
            <a:endParaRPr lang="en-US" dirty="0"/>
          </a:p>
          <a:p>
            <a:pPr lvl="2"/>
            <a:r>
              <a:rPr lang="en-US" dirty="0">
                <a:hlinkClick r:id="rId3"/>
              </a:rPr>
              <a:t>https://graphegon.github.io/pygraphblas/pygraphblas/index.html</a:t>
            </a:r>
            <a:endParaRPr lang="en-US" dirty="0"/>
          </a:p>
        </p:txBody>
      </p:sp>
      <p:sp>
        <p:nvSpPr>
          <p:cNvPr id="4" name="Slide Number Placeholder 3">
            <a:extLst>
              <a:ext uri="{FF2B5EF4-FFF2-40B4-BE49-F238E27FC236}">
                <a16:creationId xmlns:a16="http://schemas.microsoft.com/office/drawing/2014/main" id="{F755F06E-C235-844C-A61A-2C57B497D9BE}"/>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52</a:t>
            </a:fld>
            <a:endParaRPr lang="en-US" dirty="0">
              <a:solidFill>
                <a:srgbClr val="000000"/>
              </a:solidFill>
              <a:ea typeface="ＭＳ Ｐゴシック" pitchFamily="34" charset="-128"/>
            </a:endParaRPr>
          </a:p>
        </p:txBody>
      </p:sp>
      <p:pic>
        <p:nvPicPr>
          <p:cNvPr id="6" name="Picture 5" descr="Diagram&#10;&#10;Description automatically generated">
            <a:extLst>
              <a:ext uri="{FF2B5EF4-FFF2-40B4-BE49-F238E27FC236}">
                <a16:creationId xmlns:a16="http://schemas.microsoft.com/office/drawing/2014/main" id="{F607D833-B6DD-8842-91B2-ED87A6668B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08620" y="18773"/>
            <a:ext cx="1135380" cy="1413432"/>
          </a:xfrm>
          <a:prstGeom prst="rect">
            <a:avLst/>
          </a:prstGeom>
        </p:spPr>
      </p:pic>
    </p:spTree>
    <p:extLst>
      <p:ext uri="{BB962C8B-B14F-4D97-AF65-F5344CB8AC3E}">
        <p14:creationId xmlns:p14="http://schemas.microsoft.com/office/powerpoint/2010/main" val="236458917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D6EF6-5DFC-F245-A2F2-188F4519685B}"/>
              </a:ext>
            </a:extLst>
          </p:cNvPr>
          <p:cNvSpPr>
            <a:spLocks noGrp="1"/>
          </p:cNvSpPr>
          <p:nvPr>
            <p:ph type="title"/>
          </p:nvPr>
        </p:nvSpPr>
        <p:spPr/>
        <p:txBody>
          <a:bodyPr/>
          <a:lstStyle/>
          <a:p>
            <a:r>
              <a:rPr lang="en-US" dirty="0" err="1"/>
              <a:t>pygraphblas</a:t>
            </a:r>
            <a:r>
              <a:rPr lang="en-US" dirty="0"/>
              <a:t>: Matrix and Vector part 1</a:t>
            </a:r>
          </a:p>
        </p:txBody>
      </p:sp>
      <p:sp>
        <p:nvSpPr>
          <p:cNvPr id="3" name="Content Placeholder 2">
            <a:extLst>
              <a:ext uri="{FF2B5EF4-FFF2-40B4-BE49-F238E27FC236}">
                <a16:creationId xmlns:a16="http://schemas.microsoft.com/office/drawing/2014/main" id="{5C9A1A4A-E788-6E47-ADC0-0963D356E899}"/>
              </a:ext>
            </a:extLst>
          </p:cNvPr>
          <p:cNvSpPr>
            <a:spLocks noGrp="1"/>
          </p:cNvSpPr>
          <p:nvPr>
            <p:ph idx="1"/>
          </p:nvPr>
        </p:nvSpPr>
        <p:spPr>
          <a:xfrm>
            <a:off x="364966" y="795867"/>
            <a:ext cx="8414067" cy="4344934"/>
          </a:xfrm>
        </p:spPr>
        <p:txBody>
          <a:bodyPr/>
          <a:lstStyle/>
          <a:p>
            <a:r>
              <a:rPr lang="en-US" dirty="0"/>
              <a:t>Matrix constructors … commonly used cases:</a:t>
            </a:r>
          </a:p>
          <a:p>
            <a:pPr lvl="1"/>
            <a:r>
              <a:rPr lang="en-US" sz="1600" b="1" dirty="0"/>
              <a:t>sparse(</a:t>
            </a:r>
            <a:r>
              <a:rPr lang="en-US" sz="1600" b="1" dirty="0" err="1"/>
              <a:t>typ</a:t>
            </a:r>
            <a:r>
              <a:rPr lang="en-US" sz="1600" b="1" dirty="0"/>
              <a:t>, </a:t>
            </a:r>
            <a:r>
              <a:rPr lang="en-US" sz="1600" b="1" dirty="0" err="1"/>
              <a:t>nrows</a:t>
            </a:r>
            <a:r>
              <a:rPr lang="en-US" sz="1600" b="1" dirty="0"/>
              <a:t>=None, </a:t>
            </a:r>
            <a:r>
              <a:rPr lang="en-US" sz="1600" b="1" dirty="0" err="1"/>
              <a:t>ncols</a:t>
            </a:r>
            <a:r>
              <a:rPr lang="en-US" sz="1600" b="1" dirty="0"/>
              <a:t>=None) </a:t>
            </a:r>
          </a:p>
          <a:p>
            <a:pPr lvl="1"/>
            <a:r>
              <a:rPr lang="en-US" sz="1600" b="1" dirty="0"/>
              <a:t>dense(</a:t>
            </a:r>
            <a:r>
              <a:rPr lang="en-US" sz="1600" b="1" dirty="0" err="1"/>
              <a:t>typ</a:t>
            </a:r>
            <a:r>
              <a:rPr lang="en-US" sz="1600" b="1" dirty="0"/>
              <a:t>, </a:t>
            </a:r>
            <a:r>
              <a:rPr lang="en-US" sz="1600" b="1" dirty="0" err="1"/>
              <a:t>nrows</a:t>
            </a:r>
            <a:r>
              <a:rPr lang="en-US" sz="1600" b="1" dirty="0"/>
              <a:t>, </a:t>
            </a:r>
            <a:r>
              <a:rPr lang="en-US" sz="1600" b="1" dirty="0" err="1"/>
              <a:t>ncols</a:t>
            </a:r>
            <a:r>
              <a:rPr lang="en-US" sz="1600" b="1" dirty="0"/>
              <a:t>, fill=None, sparsity=None) </a:t>
            </a:r>
          </a:p>
          <a:p>
            <a:pPr lvl="1"/>
            <a:r>
              <a:rPr lang="en-US" sz="1600" b="1" dirty="0" err="1"/>
              <a:t>from_lists</a:t>
            </a:r>
            <a:r>
              <a:rPr lang="en-US" sz="1600" b="1" dirty="0"/>
              <a:t>(I, J, V, </a:t>
            </a:r>
            <a:r>
              <a:rPr lang="en-US" sz="1600" b="1" dirty="0" err="1"/>
              <a:t>nrows</a:t>
            </a:r>
            <a:r>
              <a:rPr lang="en-US" sz="1600" b="1" dirty="0"/>
              <a:t>=None, </a:t>
            </a:r>
            <a:r>
              <a:rPr lang="en-US" sz="1600" b="1" dirty="0" err="1"/>
              <a:t>ncols</a:t>
            </a:r>
            <a:r>
              <a:rPr lang="en-US" sz="1600" b="1" dirty="0"/>
              <a:t>=None, </a:t>
            </a:r>
            <a:r>
              <a:rPr lang="en-US" sz="1600" b="1" dirty="0" err="1"/>
              <a:t>typ</a:t>
            </a:r>
            <a:r>
              <a:rPr lang="en-US" sz="1600" b="1" dirty="0"/>
              <a:t>=None)</a:t>
            </a:r>
          </a:p>
          <a:p>
            <a:pPr lvl="1"/>
            <a:r>
              <a:rPr lang="en-US" sz="1600" b="1" dirty="0"/>
              <a:t>dup(A)</a:t>
            </a:r>
          </a:p>
          <a:p>
            <a:pPr lvl="1"/>
            <a:r>
              <a:rPr lang="en-US" sz="1600" b="1" dirty="0"/>
              <a:t>random(</a:t>
            </a:r>
            <a:r>
              <a:rPr lang="en-US" sz="1600" b="1" dirty="0" err="1"/>
              <a:t>typ</a:t>
            </a:r>
            <a:r>
              <a:rPr lang="en-US" sz="1600" b="1" dirty="0"/>
              <a:t>, </a:t>
            </a:r>
            <a:r>
              <a:rPr lang="en-US" sz="1600" b="1" dirty="0" err="1"/>
              <a:t>nrows</a:t>
            </a:r>
            <a:r>
              <a:rPr lang="en-US" sz="1600" b="1" dirty="0"/>
              <a:t>, </a:t>
            </a:r>
            <a:r>
              <a:rPr lang="en-US" sz="1600" b="1" dirty="0" err="1"/>
              <a:t>ncols</a:t>
            </a:r>
            <a:r>
              <a:rPr lang="en-US" sz="1600" b="1" dirty="0"/>
              <a:t>, </a:t>
            </a:r>
            <a:r>
              <a:rPr lang="en-US" sz="1600" b="1" dirty="0" err="1"/>
              <a:t>nvals</a:t>
            </a:r>
            <a:r>
              <a:rPr lang="en-US" sz="1600" b="1" dirty="0"/>
              <a:t>, </a:t>
            </a:r>
            <a:r>
              <a:rPr lang="en-US" sz="1600" b="1" dirty="0" err="1"/>
              <a:t>make_pattern</a:t>
            </a:r>
            <a:r>
              <a:rPr lang="en-US" sz="1600" b="1" dirty="0"/>
              <a:t>=False,</a:t>
            </a:r>
            <a:br>
              <a:rPr lang="en-US" sz="1600" b="1" dirty="0"/>
            </a:br>
            <a:r>
              <a:rPr lang="en-US" sz="1600" b="1" dirty="0"/>
              <a:t>               </a:t>
            </a:r>
            <a:r>
              <a:rPr lang="en-US" sz="1600" b="1" dirty="0" err="1"/>
              <a:t>make_symmetric</a:t>
            </a:r>
            <a:r>
              <a:rPr lang="en-US" sz="1600" b="1" dirty="0"/>
              <a:t>=False, </a:t>
            </a:r>
            <a:r>
              <a:rPr lang="en-US" sz="1600" b="1" dirty="0" err="1"/>
              <a:t>make_skew_symmetric</a:t>
            </a:r>
            <a:r>
              <a:rPr lang="en-US" sz="1600" b="1" dirty="0"/>
              <a:t>=False,</a:t>
            </a:r>
            <a:br>
              <a:rPr lang="en-US" sz="1600" b="1" dirty="0"/>
            </a:br>
            <a:r>
              <a:rPr lang="en-US" sz="1600" b="1" dirty="0"/>
              <a:t>               </a:t>
            </a:r>
            <a:r>
              <a:rPr lang="en-US" sz="1600" b="1" dirty="0" err="1"/>
              <a:t>make_hermitian</a:t>
            </a:r>
            <a:r>
              <a:rPr lang="en-US" sz="1600" b="1" dirty="0"/>
              <a:t>=True, </a:t>
            </a:r>
            <a:r>
              <a:rPr lang="en-US" sz="1600" b="1" dirty="0" err="1"/>
              <a:t>no_diagonal</a:t>
            </a:r>
            <a:r>
              <a:rPr lang="en-US" sz="1600" b="1" dirty="0"/>
              <a:t>=False, seed=None)</a:t>
            </a:r>
            <a:endParaRPr lang="en-US" b="1" dirty="0"/>
          </a:p>
          <a:p>
            <a:r>
              <a:rPr lang="en-US" dirty="0"/>
              <a:t>Vector constructors … commonly used cases:</a:t>
            </a:r>
          </a:p>
          <a:p>
            <a:pPr lvl="1"/>
            <a:r>
              <a:rPr lang="en-US" sz="1600" b="1" dirty="0"/>
              <a:t>sparse(</a:t>
            </a:r>
            <a:r>
              <a:rPr lang="en-US" sz="1600" b="1" dirty="0" err="1"/>
              <a:t>typ</a:t>
            </a:r>
            <a:r>
              <a:rPr lang="en-US" sz="1600" b="1" dirty="0"/>
              <a:t>, size=None)</a:t>
            </a:r>
          </a:p>
          <a:p>
            <a:pPr lvl="1"/>
            <a:r>
              <a:rPr lang="en-US" sz="1600" b="1" dirty="0" err="1"/>
              <a:t>from_lists</a:t>
            </a:r>
            <a:r>
              <a:rPr lang="en-US" sz="1600" b="1" dirty="0"/>
              <a:t>(I, V, size=None, </a:t>
            </a:r>
            <a:r>
              <a:rPr lang="en-US" sz="1600" b="1" dirty="0" err="1"/>
              <a:t>typ</a:t>
            </a:r>
            <a:r>
              <a:rPr lang="en-US" sz="1600" b="1" dirty="0"/>
              <a:t>=None)</a:t>
            </a:r>
          </a:p>
          <a:p>
            <a:pPr lvl="1"/>
            <a:r>
              <a:rPr lang="en-US" sz="1600" b="1" dirty="0"/>
              <a:t>from_1_to_n(n)</a:t>
            </a:r>
          </a:p>
          <a:p>
            <a:pPr lvl="1"/>
            <a:r>
              <a:rPr lang="en-US" sz="1600" b="1" dirty="0"/>
              <a:t>dense(</a:t>
            </a:r>
            <a:r>
              <a:rPr lang="en-US" sz="1600" b="1" dirty="0" err="1"/>
              <a:t>typ</a:t>
            </a:r>
            <a:r>
              <a:rPr lang="en-US" sz="1600" b="1" dirty="0"/>
              <a:t>, size, fill=None)</a:t>
            </a:r>
          </a:p>
          <a:p>
            <a:pPr lvl="1"/>
            <a:r>
              <a:rPr lang="en-US" sz="1600" b="1" dirty="0"/>
              <a:t>dup(v)</a:t>
            </a:r>
          </a:p>
        </p:txBody>
      </p:sp>
      <p:sp>
        <p:nvSpPr>
          <p:cNvPr id="4" name="Slide Number Placeholder 3">
            <a:extLst>
              <a:ext uri="{FF2B5EF4-FFF2-40B4-BE49-F238E27FC236}">
                <a16:creationId xmlns:a16="http://schemas.microsoft.com/office/drawing/2014/main" id="{F755F06E-C235-844C-A61A-2C57B497D9BE}"/>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53</a:t>
            </a:fld>
            <a:endParaRPr lang="en-US" dirty="0">
              <a:solidFill>
                <a:srgbClr val="000000"/>
              </a:solidFill>
              <a:ea typeface="ＭＳ Ｐゴシック" pitchFamily="34" charset="-128"/>
            </a:endParaRPr>
          </a:p>
        </p:txBody>
      </p:sp>
      <p:sp>
        <p:nvSpPr>
          <p:cNvPr id="5" name="TextBox 4">
            <a:extLst>
              <a:ext uri="{FF2B5EF4-FFF2-40B4-BE49-F238E27FC236}">
                <a16:creationId xmlns:a16="http://schemas.microsoft.com/office/drawing/2014/main" id="{04F8A14A-39CE-C14C-8130-2A31E22D57BE}"/>
              </a:ext>
            </a:extLst>
          </p:cNvPr>
          <p:cNvSpPr txBox="1"/>
          <p:nvPr/>
        </p:nvSpPr>
        <p:spPr>
          <a:xfrm>
            <a:off x="6925106" y="3362146"/>
            <a:ext cx="2052205" cy="1600438"/>
          </a:xfrm>
          <a:prstGeom prst="rect">
            <a:avLst/>
          </a:prstGeom>
          <a:noFill/>
          <a:ln>
            <a:solidFill>
              <a:srgbClr val="002060"/>
            </a:solidFill>
          </a:ln>
        </p:spPr>
        <p:txBody>
          <a:bodyPr wrap="square" rtlCol="0">
            <a:spAutoFit/>
          </a:bodyPr>
          <a:lstStyle/>
          <a:p>
            <a:r>
              <a:rPr lang="en-US" sz="1400" dirty="0"/>
              <a:t>For arguments with default value </a:t>
            </a:r>
            <a:r>
              <a:rPr lang="en-US" sz="1400" b="1" dirty="0"/>
              <a:t>None</a:t>
            </a:r>
            <a:r>
              <a:rPr lang="en-US" sz="1400" dirty="0"/>
              <a:t>, if the argument is not provided, </a:t>
            </a:r>
            <a:r>
              <a:rPr lang="en-US" sz="1400" dirty="0" err="1"/>
              <a:t>pygraphblas</a:t>
            </a:r>
            <a:r>
              <a:rPr lang="en-US" sz="1400" dirty="0"/>
              <a:t> will infer what it needs from the other arguments</a:t>
            </a:r>
          </a:p>
        </p:txBody>
      </p:sp>
      <p:sp>
        <p:nvSpPr>
          <p:cNvPr id="6" name="TextBox 5">
            <a:extLst>
              <a:ext uri="{FF2B5EF4-FFF2-40B4-BE49-F238E27FC236}">
                <a16:creationId xmlns:a16="http://schemas.microsoft.com/office/drawing/2014/main" id="{0344AE14-B9ED-174E-8475-145912A41889}"/>
              </a:ext>
            </a:extLst>
          </p:cNvPr>
          <p:cNvSpPr txBox="1"/>
          <p:nvPr/>
        </p:nvSpPr>
        <p:spPr>
          <a:xfrm>
            <a:off x="6925106" y="1201718"/>
            <a:ext cx="2054927" cy="1169551"/>
          </a:xfrm>
          <a:prstGeom prst="rect">
            <a:avLst/>
          </a:prstGeom>
          <a:noFill/>
          <a:ln>
            <a:solidFill>
              <a:srgbClr val="002060"/>
            </a:solidFill>
          </a:ln>
        </p:spPr>
        <p:txBody>
          <a:bodyPr wrap="square" rtlCol="0">
            <a:spAutoFit/>
          </a:bodyPr>
          <a:lstStyle/>
          <a:p>
            <a:r>
              <a:rPr lang="en-US" sz="1400" dirty="0"/>
              <a:t>Common types (</a:t>
            </a:r>
            <a:r>
              <a:rPr lang="en-US" sz="1400" dirty="0" err="1"/>
              <a:t>typ</a:t>
            </a:r>
            <a:r>
              <a:rPr lang="en-US" sz="1400" dirty="0"/>
              <a:t>) are: BOOL, FP64, FP32, INT64, INT32, INT16, INT8, UINT64, UINT32, UINT16, UINT8</a:t>
            </a:r>
          </a:p>
        </p:txBody>
      </p:sp>
      <p:sp>
        <p:nvSpPr>
          <p:cNvPr id="7" name="TextBox 6">
            <a:extLst>
              <a:ext uri="{FF2B5EF4-FFF2-40B4-BE49-F238E27FC236}">
                <a16:creationId xmlns:a16="http://schemas.microsoft.com/office/drawing/2014/main" id="{9AA14501-2E19-C04C-B1CC-DBFBC691F266}"/>
              </a:ext>
            </a:extLst>
          </p:cNvPr>
          <p:cNvSpPr txBox="1"/>
          <p:nvPr/>
        </p:nvSpPr>
        <p:spPr>
          <a:xfrm>
            <a:off x="1490459" y="5069213"/>
            <a:ext cx="7237616" cy="1600438"/>
          </a:xfrm>
          <a:prstGeom prst="rect">
            <a:avLst/>
          </a:prstGeom>
          <a:solidFill>
            <a:srgbClr val="FFE8D5"/>
          </a:solidFill>
        </p:spPr>
        <p:txBody>
          <a:bodyPr wrap="square" rtlCol="0">
            <a:spAutoFit/>
          </a:bodyPr>
          <a:lstStyle/>
          <a:p>
            <a:r>
              <a:rPr lang="en-US" sz="1400" b="1" dirty="0">
                <a:latin typeface="Courier" pitchFamily="2" charset="0"/>
              </a:rPr>
              <a:t>import </a:t>
            </a:r>
            <a:r>
              <a:rPr lang="en-US" sz="1400" b="1" dirty="0" err="1">
                <a:latin typeface="Courier" pitchFamily="2" charset="0"/>
              </a:rPr>
              <a:t>pygraphblas</a:t>
            </a:r>
            <a:r>
              <a:rPr lang="en-US" sz="1400" b="1" dirty="0">
                <a:latin typeface="Courier" pitchFamily="2" charset="0"/>
              </a:rPr>
              <a:t> as </a:t>
            </a:r>
            <a:r>
              <a:rPr lang="en-US" sz="1400" b="1" dirty="0" err="1">
                <a:latin typeface="Courier" pitchFamily="2" charset="0"/>
              </a:rPr>
              <a:t>grb</a:t>
            </a:r>
            <a:endParaRPr lang="en-US" sz="1400" b="1" dirty="0">
              <a:latin typeface="Courier" pitchFamily="2" charset="0"/>
            </a:endParaRPr>
          </a:p>
          <a:p>
            <a:r>
              <a:rPr lang="en-US" sz="1400" b="1" dirty="0">
                <a:latin typeface="Courier" pitchFamily="2" charset="0"/>
              </a:rPr>
              <a:t>N = 8</a:t>
            </a:r>
          </a:p>
          <a:p>
            <a:r>
              <a:rPr lang="en-US" sz="1400" b="1" dirty="0" err="1">
                <a:latin typeface="Courier" pitchFamily="2" charset="0"/>
              </a:rPr>
              <a:t>Nval</a:t>
            </a:r>
            <a:r>
              <a:rPr lang="en-US" sz="1400" b="1" dirty="0">
                <a:latin typeface="Courier" pitchFamily="2" charset="0"/>
              </a:rPr>
              <a:t> = 16</a:t>
            </a:r>
          </a:p>
          <a:p>
            <a:r>
              <a:rPr lang="en-US" sz="1400" b="1" dirty="0">
                <a:latin typeface="Courier" pitchFamily="2" charset="0"/>
              </a:rPr>
              <a:t>graph = </a:t>
            </a:r>
            <a:r>
              <a:rPr lang="en-US" sz="1400" b="1" dirty="0" err="1">
                <a:latin typeface="Courier" pitchFamily="2" charset="0"/>
              </a:rPr>
              <a:t>grb.Matrix.random</a:t>
            </a:r>
            <a:r>
              <a:rPr lang="en-US" sz="1400" b="1" dirty="0">
                <a:latin typeface="Courier" pitchFamily="2" charset="0"/>
              </a:rPr>
              <a:t>(grb.INT8,N,N,Nval,make_symmetric=True)</a:t>
            </a:r>
          </a:p>
          <a:p>
            <a:r>
              <a:rPr lang="en-US" sz="1400" b="1" dirty="0">
                <a:latin typeface="Courier" pitchFamily="2" charset="0"/>
              </a:rPr>
              <a:t>g2 = </a:t>
            </a:r>
            <a:r>
              <a:rPr lang="en-US" sz="1400" b="1" dirty="0" err="1">
                <a:latin typeface="Courier" pitchFamily="2" charset="0"/>
              </a:rPr>
              <a:t>graph.dup</a:t>
            </a:r>
            <a:r>
              <a:rPr lang="en-US" sz="1400" b="1" dirty="0">
                <a:latin typeface="Courier" pitchFamily="2" charset="0"/>
              </a:rPr>
              <a:t>()</a:t>
            </a:r>
          </a:p>
          <a:p>
            <a:r>
              <a:rPr lang="en-US" sz="1400" b="1" dirty="0" err="1">
                <a:latin typeface="Courier" pitchFamily="2" charset="0"/>
              </a:rPr>
              <a:t>vec</a:t>
            </a:r>
            <a:r>
              <a:rPr lang="en-US" sz="1400" b="1" dirty="0">
                <a:latin typeface="Courier" pitchFamily="2" charset="0"/>
              </a:rPr>
              <a:t> = grb.Vector.from_1_to_n(N)</a:t>
            </a:r>
          </a:p>
          <a:p>
            <a:r>
              <a:rPr lang="en-US" sz="1400" b="1" dirty="0">
                <a:latin typeface="Courier" pitchFamily="2" charset="0"/>
              </a:rPr>
              <a:t>res = g2@vec</a:t>
            </a:r>
          </a:p>
        </p:txBody>
      </p:sp>
    </p:spTree>
    <p:extLst>
      <p:ext uri="{BB962C8B-B14F-4D97-AF65-F5344CB8AC3E}">
        <p14:creationId xmlns:p14="http://schemas.microsoft.com/office/powerpoint/2010/main" val="274788705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D6EF6-5DFC-F245-A2F2-188F4519685B}"/>
              </a:ext>
            </a:extLst>
          </p:cNvPr>
          <p:cNvSpPr>
            <a:spLocks noGrp="1"/>
          </p:cNvSpPr>
          <p:nvPr>
            <p:ph type="title"/>
          </p:nvPr>
        </p:nvSpPr>
        <p:spPr>
          <a:xfrm>
            <a:off x="166688" y="-12308"/>
            <a:ext cx="8892857" cy="889000"/>
          </a:xfrm>
        </p:spPr>
        <p:txBody>
          <a:bodyPr/>
          <a:lstStyle/>
          <a:p>
            <a:r>
              <a:rPr lang="en-US" dirty="0" err="1"/>
              <a:t>pygraphblas</a:t>
            </a:r>
            <a:r>
              <a:rPr lang="en-US" dirty="0"/>
              <a:t>: Matrices and Vectors part 2</a:t>
            </a:r>
          </a:p>
        </p:txBody>
      </p:sp>
      <p:sp>
        <p:nvSpPr>
          <p:cNvPr id="3" name="Content Placeholder 2">
            <a:extLst>
              <a:ext uri="{FF2B5EF4-FFF2-40B4-BE49-F238E27FC236}">
                <a16:creationId xmlns:a16="http://schemas.microsoft.com/office/drawing/2014/main" id="{5C9A1A4A-E788-6E47-ADC0-0963D356E899}"/>
              </a:ext>
            </a:extLst>
          </p:cNvPr>
          <p:cNvSpPr>
            <a:spLocks noGrp="1"/>
          </p:cNvSpPr>
          <p:nvPr>
            <p:ph idx="1"/>
          </p:nvPr>
        </p:nvSpPr>
        <p:spPr>
          <a:xfrm>
            <a:off x="406082" y="645072"/>
            <a:ext cx="8414067" cy="3644582"/>
          </a:xfrm>
        </p:spPr>
        <p:txBody>
          <a:bodyPr/>
          <a:lstStyle/>
          <a:p>
            <a:r>
              <a:rPr lang="en-US" sz="1600" dirty="0"/>
              <a:t>Matrix with Instance attributes and properties … a few of which are:</a:t>
            </a:r>
          </a:p>
          <a:p>
            <a:pPr lvl="1"/>
            <a:r>
              <a:rPr lang="en-US" sz="1600" b="1" dirty="0" err="1"/>
              <a:t>nrows</a:t>
            </a:r>
            <a:endParaRPr lang="en-US" sz="1600" b="1" dirty="0"/>
          </a:p>
          <a:p>
            <a:pPr lvl="1"/>
            <a:r>
              <a:rPr lang="en-US" sz="1600" b="1" dirty="0" err="1"/>
              <a:t>ncols</a:t>
            </a:r>
            <a:endParaRPr lang="en-US" sz="1600" b="1" dirty="0"/>
          </a:p>
          <a:p>
            <a:pPr lvl="1"/>
            <a:r>
              <a:rPr lang="en-US" sz="1600" b="1" dirty="0" err="1"/>
              <a:t>nvals</a:t>
            </a:r>
            <a:endParaRPr lang="en-US" sz="1600" b="1" dirty="0"/>
          </a:p>
          <a:p>
            <a:pPr lvl="1"/>
            <a:r>
              <a:rPr lang="en-US" sz="1600" b="1" dirty="0"/>
              <a:t>T      </a:t>
            </a:r>
            <a:r>
              <a:rPr lang="en-US" sz="1600" b="1" dirty="0">
                <a:sym typeface="Wingdings" pitchFamily="2" charset="2"/>
              </a:rPr>
              <a:t></a:t>
            </a:r>
            <a:r>
              <a:rPr lang="en-US" sz="1600" b="1" dirty="0"/>
              <a:t>     take the transpose of the matrix</a:t>
            </a:r>
          </a:p>
          <a:p>
            <a:pPr lvl="1"/>
            <a:r>
              <a:rPr lang="en-US" sz="1600" b="1" dirty="0"/>
              <a:t>M      </a:t>
            </a:r>
            <a:r>
              <a:rPr lang="en-US" sz="1600" b="1" dirty="0">
                <a:sym typeface="Wingdings" pitchFamily="2" charset="2"/>
              </a:rPr>
              <a:t></a:t>
            </a:r>
            <a:r>
              <a:rPr lang="en-US" sz="1600" b="1" dirty="0"/>
              <a:t>    create a bool matrix, true where a defined element exists</a:t>
            </a:r>
          </a:p>
          <a:p>
            <a:pPr lvl="1"/>
            <a:r>
              <a:rPr lang="en-US" sz="1600" b="1" dirty="0"/>
              <a:t>get(</a:t>
            </a:r>
            <a:r>
              <a:rPr lang="en-US" sz="1600" b="1" dirty="0" err="1"/>
              <a:t>i,j,default</a:t>
            </a:r>
            <a:r>
              <a:rPr lang="en-US" sz="1600" b="1" dirty="0"/>
              <a:t>=None)</a:t>
            </a:r>
          </a:p>
          <a:p>
            <a:r>
              <a:rPr lang="en-US" sz="1600" dirty="0"/>
              <a:t>Vector with Instance attributes  and properties … a few of which are:</a:t>
            </a:r>
          </a:p>
          <a:p>
            <a:pPr lvl="1"/>
            <a:r>
              <a:rPr lang="en-US" sz="1600" b="1" dirty="0"/>
              <a:t>size</a:t>
            </a:r>
          </a:p>
          <a:p>
            <a:pPr lvl="1"/>
            <a:r>
              <a:rPr lang="en-US" sz="1600" b="1" dirty="0" err="1"/>
              <a:t>nvals</a:t>
            </a:r>
            <a:endParaRPr lang="en-US" sz="1600" b="1" dirty="0"/>
          </a:p>
          <a:p>
            <a:pPr lvl="1"/>
            <a:r>
              <a:rPr lang="en-US" sz="1600" b="1" dirty="0"/>
              <a:t>Indexes</a:t>
            </a:r>
          </a:p>
          <a:p>
            <a:pPr lvl="1"/>
            <a:r>
              <a:rPr lang="en-US" sz="1600" b="1" dirty="0"/>
              <a:t>get(i, ,default=None)</a:t>
            </a:r>
            <a:endParaRPr lang="en-US" sz="1600" dirty="0"/>
          </a:p>
          <a:p>
            <a:endParaRPr lang="en-US" dirty="0"/>
          </a:p>
        </p:txBody>
      </p:sp>
      <p:sp>
        <p:nvSpPr>
          <p:cNvPr id="4" name="Slide Number Placeholder 3">
            <a:extLst>
              <a:ext uri="{FF2B5EF4-FFF2-40B4-BE49-F238E27FC236}">
                <a16:creationId xmlns:a16="http://schemas.microsoft.com/office/drawing/2014/main" id="{F755F06E-C235-844C-A61A-2C57B497D9BE}"/>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54</a:t>
            </a:fld>
            <a:endParaRPr lang="en-US" dirty="0">
              <a:solidFill>
                <a:srgbClr val="000000"/>
              </a:solidFill>
              <a:ea typeface="ＭＳ Ｐゴシック" pitchFamily="34" charset="-128"/>
            </a:endParaRPr>
          </a:p>
        </p:txBody>
      </p:sp>
      <p:sp>
        <p:nvSpPr>
          <p:cNvPr id="8" name="TextBox 7">
            <a:extLst>
              <a:ext uri="{FF2B5EF4-FFF2-40B4-BE49-F238E27FC236}">
                <a16:creationId xmlns:a16="http://schemas.microsoft.com/office/drawing/2014/main" id="{4B4ACA37-1281-7A42-B516-355F748F0328}"/>
              </a:ext>
            </a:extLst>
          </p:cNvPr>
          <p:cNvSpPr txBox="1"/>
          <p:nvPr/>
        </p:nvSpPr>
        <p:spPr>
          <a:xfrm>
            <a:off x="922575" y="4480322"/>
            <a:ext cx="5935425" cy="2246769"/>
          </a:xfrm>
          <a:prstGeom prst="rect">
            <a:avLst/>
          </a:prstGeom>
          <a:solidFill>
            <a:srgbClr val="FFE8D5"/>
          </a:solidFill>
        </p:spPr>
        <p:txBody>
          <a:bodyPr wrap="square" rtlCol="0">
            <a:spAutoFit/>
          </a:bodyPr>
          <a:lstStyle/>
          <a:p>
            <a:r>
              <a:rPr lang="en-US" sz="1400" b="1" dirty="0">
                <a:latin typeface="Courier" pitchFamily="2" charset="0"/>
              </a:rPr>
              <a:t>import </a:t>
            </a:r>
            <a:r>
              <a:rPr lang="en-US" sz="1400" b="1" dirty="0" err="1">
                <a:latin typeface="Courier" pitchFamily="2" charset="0"/>
              </a:rPr>
              <a:t>pygraphblas</a:t>
            </a:r>
            <a:r>
              <a:rPr lang="en-US" sz="1400" b="1" dirty="0">
                <a:latin typeface="Courier" pitchFamily="2" charset="0"/>
              </a:rPr>
              <a:t> as </a:t>
            </a:r>
            <a:r>
              <a:rPr lang="en-US" sz="1400" b="1" dirty="0" err="1">
                <a:latin typeface="Courier" pitchFamily="2" charset="0"/>
              </a:rPr>
              <a:t>grb</a:t>
            </a:r>
            <a:endParaRPr lang="en-US" sz="1400" b="1" dirty="0">
              <a:latin typeface="Courier" pitchFamily="2" charset="0"/>
            </a:endParaRPr>
          </a:p>
          <a:p>
            <a:r>
              <a:rPr lang="en-US" sz="1400" b="1" dirty="0">
                <a:latin typeface="Courier" pitchFamily="2" charset="0"/>
              </a:rPr>
              <a:t>g2 = </a:t>
            </a:r>
            <a:r>
              <a:rPr lang="en-US" sz="1400" b="1" dirty="0" err="1">
                <a:latin typeface="Courier" pitchFamily="2" charset="0"/>
              </a:rPr>
              <a:t>grb.Matrix.from_lists</a:t>
            </a:r>
            <a:r>
              <a:rPr lang="en-US" sz="1400" b="1" dirty="0">
                <a:latin typeface="Courier" pitchFamily="2" charset="0"/>
              </a:rPr>
              <a:t>([1,1,2],[1,2,0],[4,-5,0])</a:t>
            </a:r>
          </a:p>
          <a:p>
            <a:r>
              <a:rPr lang="en-US" sz="1400" b="1" dirty="0">
                <a:latin typeface="Courier" pitchFamily="2" charset="0"/>
              </a:rPr>
              <a:t>gm = </a:t>
            </a:r>
            <a:r>
              <a:rPr lang="en-US" sz="1400" b="1" dirty="0" err="1">
                <a:latin typeface="Courier" pitchFamily="2" charset="0"/>
              </a:rPr>
              <a:t>graph.M</a:t>
            </a:r>
            <a:endParaRPr lang="en-US" sz="1400" b="1" dirty="0">
              <a:latin typeface="Courier" pitchFamily="2" charset="0"/>
            </a:endParaRPr>
          </a:p>
          <a:p>
            <a:r>
              <a:rPr lang="en-US" sz="1400" b="1" dirty="0">
                <a:latin typeface="Courier" pitchFamily="2" charset="0"/>
              </a:rPr>
              <a:t>g4 = </a:t>
            </a:r>
            <a:r>
              <a:rPr lang="en-US" sz="1400" b="1" dirty="0" err="1">
                <a:latin typeface="Courier" pitchFamily="2" charset="0"/>
              </a:rPr>
              <a:t>grb.Matrix.mxm</a:t>
            </a:r>
            <a:r>
              <a:rPr lang="en-US" sz="1400" b="1" dirty="0">
                <a:latin typeface="Courier" pitchFamily="2" charset="0"/>
              </a:rPr>
              <a:t>(g2, g2.T, mask=gm)</a:t>
            </a:r>
          </a:p>
          <a:p>
            <a:r>
              <a:rPr lang="en-US" sz="1400" b="1" dirty="0">
                <a:latin typeface="Courier" pitchFamily="2" charset="0"/>
              </a:rPr>
              <a:t>NUM_NODES = g2.nrows</a:t>
            </a:r>
          </a:p>
          <a:p>
            <a:r>
              <a:rPr lang="en-US" sz="1400" b="1" dirty="0" err="1">
                <a:latin typeface="Courier" pitchFamily="2" charset="0"/>
              </a:rPr>
              <a:t>vec</a:t>
            </a:r>
            <a:r>
              <a:rPr lang="en-US" sz="1400" b="1" dirty="0">
                <a:latin typeface="Courier" pitchFamily="2" charset="0"/>
              </a:rPr>
              <a:t> = grb.Vector.from_1_to_n(NUM_NODES)</a:t>
            </a:r>
          </a:p>
          <a:p>
            <a:r>
              <a:rPr lang="en-US" sz="1400" b="1" dirty="0">
                <a:latin typeface="Courier" pitchFamily="2" charset="0"/>
              </a:rPr>
              <a:t>for </a:t>
            </a:r>
            <a:r>
              <a:rPr lang="en-US" sz="1400" b="1" dirty="0" err="1">
                <a:latin typeface="Courier" pitchFamily="2" charset="0"/>
              </a:rPr>
              <a:t>i</a:t>
            </a:r>
            <a:r>
              <a:rPr lang="en-US" sz="1400" b="1" dirty="0">
                <a:latin typeface="Courier" pitchFamily="2" charset="0"/>
              </a:rPr>
              <a:t> in </a:t>
            </a:r>
            <a:r>
              <a:rPr lang="en-US" sz="1400" b="1" dirty="0" err="1">
                <a:latin typeface="Courier" pitchFamily="2" charset="0"/>
              </a:rPr>
              <a:t>vec.indexes</a:t>
            </a:r>
            <a:r>
              <a:rPr lang="en-US" sz="1400" b="1" dirty="0">
                <a:latin typeface="Courier" pitchFamily="2" charset="0"/>
              </a:rPr>
              <a:t>:</a:t>
            </a:r>
          </a:p>
          <a:p>
            <a:r>
              <a:rPr lang="en-US" sz="1400" b="1" dirty="0">
                <a:latin typeface="Courier" pitchFamily="2" charset="0"/>
              </a:rPr>
              <a:t>    </a:t>
            </a:r>
            <a:r>
              <a:rPr lang="en-US" sz="1400" b="1" dirty="0" err="1">
                <a:latin typeface="Courier" pitchFamily="2" charset="0"/>
              </a:rPr>
              <a:t>do_something</a:t>
            </a:r>
            <a:r>
              <a:rPr lang="en-US" sz="1400" b="1" dirty="0">
                <a:latin typeface="Courier" pitchFamily="2" charset="0"/>
              </a:rPr>
              <a:t>(</a:t>
            </a:r>
            <a:r>
              <a:rPr lang="en-US" sz="1400" b="1" dirty="0" err="1">
                <a:latin typeface="Courier" pitchFamily="2" charset="0"/>
              </a:rPr>
              <a:t>i</a:t>
            </a:r>
            <a:r>
              <a:rPr lang="en-US" sz="1400" b="1" dirty="0">
                <a:latin typeface="Courier" pitchFamily="2" charset="0"/>
              </a:rPr>
              <a:t>)</a:t>
            </a:r>
          </a:p>
          <a:p>
            <a:r>
              <a:rPr lang="en-US" sz="1400" b="1" dirty="0" err="1">
                <a:latin typeface="Courier" pitchFamily="2" charset="0"/>
              </a:rPr>
              <a:t>jj</a:t>
            </a:r>
            <a:r>
              <a:rPr lang="en-US" sz="1400" b="1" dirty="0">
                <a:latin typeface="Courier" pitchFamily="2" charset="0"/>
              </a:rPr>
              <a:t> = </a:t>
            </a:r>
            <a:r>
              <a:rPr lang="en-US" sz="1400" b="1" dirty="0" err="1">
                <a:latin typeface="Courier" pitchFamily="2" charset="0"/>
              </a:rPr>
              <a:t>vec.size</a:t>
            </a:r>
            <a:r>
              <a:rPr lang="en-US" sz="1400" b="1" dirty="0">
                <a:latin typeface="Courier" pitchFamily="2" charset="0"/>
              </a:rPr>
              <a:t>/2</a:t>
            </a:r>
          </a:p>
          <a:p>
            <a:r>
              <a:rPr lang="en-US" sz="1400" b="1" dirty="0">
                <a:latin typeface="Courier" pitchFamily="2" charset="0"/>
              </a:rPr>
              <a:t>print(</a:t>
            </a:r>
            <a:r>
              <a:rPr lang="en-US" sz="1400" b="1" dirty="0" err="1">
                <a:latin typeface="Courier" pitchFamily="2" charset="0"/>
              </a:rPr>
              <a:t>vec.get</a:t>
            </a:r>
            <a:r>
              <a:rPr lang="en-US" sz="1400" b="1" dirty="0">
                <a:latin typeface="Courier" pitchFamily="2" charset="0"/>
              </a:rPr>
              <a:t>(</a:t>
            </a:r>
            <a:r>
              <a:rPr lang="en-US" sz="1400" b="1" dirty="0" err="1">
                <a:latin typeface="Courier" pitchFamily="2" charset="0"/>
              </a:rPr>
              <a:t>jj,default</a:t>
            </a:r>
            <a:r>
              <a:rPr lang="en-US" sz="1400" b="1" dirty="0">
                <a:latin typeface="Courier" pitchFamily="2" charset="0"/>
              </a:rPr>
              <a:t>=10))</a:t>
            </a:r>
          </a:p>
        </p:txBody>
      </p:sp>
      <p:sp>
        <p:nvSpPr>
          <p:cNvPr id="9" name="TextBox 8">
            <a:extLst>
              <a:ext uri="{FF2B5EF4-FFF2-40B4-BE49-F238E27FC236}">
                <a16:creationId xmlns:a16="http://schemas.microsoft.com/office/drawing/2014/main" id="{4393C06C-83E4-7A4B-A1A2-A6A9FF68B882}"/>
              </a:ext>
            </a:extLst>
          </p:cNvPr>
          <p:cNvSpPr txBox="1"/>
          <p:nvPr/>
        </p:nvSpPr>
        <p:spPr>
          <a:xfrm>
            <a:off x="5985746" y="5048249"/>
            <a:ext cx="3073799" cy="523220"/>
          </a:xfrm>
          <a:prstGeom prst="rect">
            <a:avLst/>
          </a:prstGeom>
          <a:solidFill>
            <a:schemeClr val="bg1"/>
          </a:solidFill>
          <a:ln>
            <a:solidFill>
              <a:srgbClr val="C00000"/>
            </a:solidFill>
          </a:ln>
        </p:spPr>
        <p:txBody>
          <a:bodyPr wrap="square" rtlCol="0">
            <a:spAutoFit/>
          </a:bodyPr>
          <a:lstStyle/>
          <a:p>
            <a:pPr algn="ctr"/>
            <a:r>
              <a:rPr lang="en-US" sz="1400" dirty="0">
                <a:solidFill>
                  <a:srgbClr val="C00000"/>
                </a:solidFill>
              </a:rPr>
              <a:t>Uses a write-mask to select elements of the product to store</a:t>
            </a:r>
          </a:p>
        </p:txBody>
      </p:sp>
      <p:cxnSp>
        <p:nvCxnSpPr>
          <p:cNvPr id="11" name="Straight Arrow Connector 10">
            <a:extLst>
              <a:ext uri="{FF2B5EF4-FFF2-40B4-BE49-F238E27FC236}">
                <a16:creationId xmlns:a16="http://schemas.microsoft.com/office/drawing/2014/main" id="{373924FF-D40B-6F4F-B528-A48887430B09}"/>
              </a:ext>
            </a:extLst>
          </p:cNvPr>
          <p:cNvCxnSpPr>
            <a:cxnSpLocks/>
            <a:stCxn id="9" idx="1"/>
          </p:cNvCxnSpPr>
          <p:nvPr/>
        </p:nvCxnSpPr>
        <p:spPr bwMode="auto">
          <a:xfrm flipH="1">
            <a:off x="5067300" y="5309859"/>
            <a:ext cx="918446" cy="0"/>
          </a:xfrm>
          <a:prstGeom prst="straightConnector1">
            <a:avLst/>
          </a:prstGeom>
          <a:noFill/>
          <a:ln w="19050" cap="flat" cmpd="sng" algn="ctr">
            <a:solidFill>
              <a:srgbClr val="C00000"/>
            </a:solidFill>
            <a:prstDash val="solid"/>
            <a:round/>
            <a:headEnd type="none" w="med" len="med"/>
            <a:tailEnd type="triangle"/>
          </a:ln>
          <a:effectLst/>
        </p:spPr>
      </p:cxnSp>
      <p:sp>
        <p:nvSpPr>
          <p:cNvPr id="12" name="TextBox 11">
            <a:extLst>
              <a:ext uri="{FF2B5EF4-FFF2-40B4-BE49-F238E27FC236}">
                <a16:creationId xmlns:a16="http://schemas.microsoft.com/office/drawing/2014/main" id="{49716A43-A422-EF45-910E-ACAC4A54159F}"/>
              </a:ext>
            </a:extLst>
          </p:cNvPr>
          <p:cNvSpPr txBox="1"/>
          <p:nvPr/>
        </p:nvSpPr>
        <p:spPr>
          <a:xfrm>
            <a:off x="5521225" y="5730679"/>
            <a:ext cx="3073799" cy="307777"/>
          </a:xfrm>
          <a:prstGeom prst="rect">
            <a:avLst/>
          </a:prstGeom>
          <a:solidFill>
            <a:schemeClr val="bg1"/>
          </a:solidFill>
          <a:ln>
            <a:solidFill>
              <a:srgbClr val="C00000"/>
            </a:solidFill>
          </a:ln>
        </p:spPr>
        <p:txBody>
          <a:bodyPr wrap="square" rtlCol="0">
            <a:spAutoFit/>
          </a:bodyPr>
          <a:lstStyle/>
          <a:p>
            <a:pPr algn="ctr"/>
            <a:r>
              <a:rPr lang="en-US" sz="1400" dirty="0">
                <a:solidFill>
                  <a:srgbClr val="C00000"/>
                </a:solidFill>
              </a:rPr>
              <a:t>Using an iterator over the vector</a:t>
            </a:r>
          </a:p>
        </p:txBody>
      </p:sp>
      <p:cxnSp>
        <p:nvCxnSpPr>
          <p:cNvPr id="13" name="Straight Arrow Connector 12">
            <a:extLst>
              <a:ext uri="{FF2B5EF4-FFF2-40B4-BE49-F238E27FC236}">
                <a16:creationId xmlns:a16="http://schemas.microsoft.com/office/drawing/2014/main" id="{713086B5-1B36-6C4A-8A3C-619C400787AA}"/>
              </a:ext>
            </a:extLst>
          </p:cNvPr>
          <p:cNvCxnSpPr>
            <a:cxnSpLocks/>
          </p:cNvCxnSpPr>
          <p:nvPr/>
        </p:nvCxnSpPr>
        <p:spPr bwMode="auto">
          <a:xfrm flipH="1">
            <a:off x="3319680" y="5884567"/>
            <a:ext cx="2201545" cy="112107"/>
          </a:xfrm>
          <a:prstGeom prst="straightConnector1">
            <a:avLst/>
          </a:prstGeom>
          <a:noFill/>
          <a:ln w="19050" cap="flat" cmpd="sng" algn="ctr">
            <a:solidFill>
              <a:srgbClr val="C00000"/>
            </a:solidFill>
            <a:prstDash val="solid"/>
            <a:round/>
            <a:headEnd type="none" w="med" len="med"/>
            <a:tailEnd type="triangle"/>
          </a:ln>
          <a:effectLst/>
        </p:spPr>
      </p:cxnSp>
      <p:sp>
        <p:nvSpPr>
          <p:cNvPr id="17" name="TextBox 16">
            <a:extLst>
              <a:ext uri="{FF2B5EF4-FFF2-40B4-BE49-F238E27FC236}">
                <a16:creationId xmlns:a16="http://schemas.microsoft.com/office/drawing/2014/main" id="{967EFFD8-3622-E94C-B996-2DCA3958BB57}"/>
              </a:ext>
            </a:extLst>
          </p:cNvPr>
          <p:cNvSpPr txBox="1"/>
          <p:nvPr/>
        </p:nvSpPr>
        <p:spPr>
          <a:xfrm>
            <a:off x="4470400" y="6243836"/>
            <a:ext cx="4349749" cy="523220"/>
          </a:xfrm>
          <a:prstGeom prst="rect">
            <a:avLst/>
          </a:prstGeom>
          <a:solidFill>
            <a:schemeClr val="bg1"/>
          </a:solidFill>
          <a:ln>
            <a:solidFill>
              <a:srgbClr val="C00000"/>
            </a:solidFill>
          </a:ln>
        </p:spPr>
        <p:txBody>
          <a:bodyPr wrap="square" rtlCol="0">
            <a:spAutoFit/>
          </a:bodyPr>
          <a:lstStyle/>
          <a:p>
            <a:pPr algn="ctr"/>
            <a:r>
              <a:rPr lang="en-US" sz="1400" dirty="0">
                <a:solidFill>
                  <a:srgbClr val="C00000"/>
                </a:solidFill>
              </a:rPr>
              <a:t>Extract element </a:t>
            </a:r>
            <a:r>
              <a:rPr lang="en-US" sz="1400" dirty="0" err="1">
                <a:solidFill>
                  <a:srgbClr val="C00000"/>
                </a:solidFill>
              </a:rPr>
              <a:t>jj</a:t>
            </a:r>
            <a:r>
              <a:rPr lang="en-US" sz="1400" dirty="0">
                <a:solidFill>
                  <a:srgbClr val="C00000"/>
                </a:solidFill>
              </a:rPr>
              <a:t>.  If there is no element </a:t>
            </a:r>
            <a:r>
              <a:rPr lang="en-US" sz="1400" dirty="0" err="1">
                <a:solidFill>
                  <a:srgbClr val="C00000"/>
                </a:solidFill>
              </a:rPr>
              <a:t>jj</a:t>
            </a:r>
            <a:r>
              <a:rPr lang="en-US" sz="1400" dirty="0">
                <a:solidFill>
                  <a:srgbClr val="C00000"/>
                </a:solidFill>
              </a:rPr>
              <a:t>, then return the default value 10 (</a:t>
            </a:r>
            <a:r>
              <a:rPr lang="en-US" sz="1200" dirty="0">
                <a:solidFill>
                  <a:srgbClr val="C00000"/>
                </a:solidFill>
              </a:rPr>
              <a:t>the default </a:t>
            </a:r>
            <a:r>
              <a:rPr lang="en-US" sz="1200" dirty="0" err="1">
                <a:solidFill>
                  <a:srgbClr val="C00000"/>
                </a:solidFill>
              </a:rPr>
              <a:t>default</a:t>
            </a:r>
            <a:r>
              <a:rPr lang="en-US" sz="1200" dirty="0">
                <a:solidFill>
                  <a:srgbClr val="C00000"/>
                </a:solidFill>
              </a:rPr>
              <a:t> is None</a:t>
            </a:r>
            <a:r>
              <a:rPr lang="en-US" sz="1400" dirty="0">
                <a:solidFill>
                  <a:srgbClr val="C00000"/>
                </a:solidFill>
              </a:rPr>
              <a:t>)</a:t>
            </a:r>
          </a:p>
        </p:txBody>
      </p:sp>
      <p:cxnSp>
        <p:nvCxnSpPr>
          <p:cNvPr id="18" name="Straight Arrow Connector 17">
            <a:extLst>
              <a:ext uri="{FF2B5EF4-FFF2-40B4-BE49-F238E27FC236}">
                <a16:creationId xmlns:a16="http://schemas.microsoft.com/office/drawing/2014/main" id="{463A8311-4B8C-1248-94C8-081EF0E315DD}"/>
              </a:ext>
            </a:extLst>
          </p:cNvPr>
          <p:cNvCxnSpPr>
            <a:cxnSpLocks/>
            <a:stCxn id="17" idx="1"/>
          </p:cNvCxnSpPr>
          <p:nvPr/>
        </p:nvCxnSpPr>
        <p:spPr bwMode="auto">
          <a:xfrm flipH="1">
            <a:off x="4114802" y="6505446"/>
            <a:ext cx="355598" cy="23714"/>
          </a:xfrm>
          <a:prstGeom prst="straightConnector1">
            <a:avLst/>
          </a:prstGeom>
          <a:noFill/>
          <a:ln w="19050" cap="flat" cmpd="sng" algn="ctr">
            <a:solidFill>
              <a:srgbClr val="C00000"/>
            </a:solidFill>
            <a:prstDash val="solid"/>
            <a:round/>
            <a:headEnd type="none" w="med" len="med"/>
            <a:tailEnd type="triangle"/>
          </a:ln>
          <a:effectLst/>
        </p:spPr>
      </p:cxnSp>
    </p:spTree>
    <p:extLst>
      <p:ext uri="{BB962C8B-B14F-4D97-AF65-F5344CB8AC3E}">
        <p14:creationId xmlns:p14="http://schemas.microsoft.com/office/powerpoint/2010/main" val="248163955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78EBA-F76B-5E42-A648-73265D02C379}"/>
              </a:ext>
            </a:extLst>
          </p:cNvPr>
          <p:cNvSpPr>
            <a:spLocks noGrp="1"/>
          </p:cNvSpPr>
          <p:nvPr>
            <p:ph type="title"/>
          </p:nvPr>
        </p:nvSpPr>
        <p:spPr>
          <a:xfrm>
            <a:off x="166688" y="192088"/>
            <a:ext cx="8526462" cy="889000"/>
          </a:xfrm>
        </p:spPr>
        <p:txBody>
          <a:bodyPr/>
          <a:lstStyle/>
          <a:p>
            <a:r>
              <a:rPr lang="en-US" sz="2800" dirty="0"/>
              <a:t>Changing the behavior of a GraphBLAS operation</a:t>
            </a:r>
          </a:p>
        </p:txBody>
      </p:sp>
      <p:sp>
        <p:nvSpPr>
          <p:cNvPr id="3" name="Content Placeholder 2">
            <a:extLst>
              <a:ext uri="{FF2B5EF4-FFF2-40B4-BE49-F238E27FC236}">
                <a16:creationId xmlns:a16="http://schemas.microsoft.com/office/drawing/2014/main" id="{62F8B459-5FED-1242-9FCF-A9BDE07335D8}"/>
              </a:ext>
            </a:extLst>
          </p:cNvPr>
          <p:cNvSpPr>
            <a:spLocks noGrp="1"/>
          </p:cNvSpPr>
          <p:nvPr>
            <p:ph idx="1"/>
          </p:nvPr>
        </p:nvSpPr>
        <p:spPr>
          <a:xfrm>
            <a:off x="455613" y="952549"/>
            <a:ext cx="8237537" cy="4950706"/>
          </a:xfrm>
        </p:spPr>
        <p:txBody>
          <a:bodyPr/>
          <a:lstStyle/>
          <a:p>
            <a:r>
              <a:rPr lang="en-US" sz="2000" dirty="0"/>
              <a:t>Most GraphBLAS operations take an argument that is an opaque object called a “descriptor”.   </a:t>
            </a:r>
          </a:p>
          <a:p>
            <a:r>
              <a:rPr lang="en-US" sz="2000" dirty="0"/>
              <a:t>The descriptor controls the behavior of the method and how objects are handled inside the method.</a:t>
            </a:r>
          </a:p>
          <a:p>
            <a:r>
              <a:rPr lang="en-US" sz="2000" dirty="0"/>
              <a:t>The descriptor controls:</a:t>
            </a:r>
          </a:p>
          <a:p>
            <a:pPr lvl="1"/>
            <a:r>
              <a:rPr lang="en-US" sz="1800" dirty="0"/>
              <a:t>Do you </a:t>
            </a:r>
            <a:r>
              <a:rPr lang="en-US" sz="1800" i="1" dirty="0"/>
              <a:t>transpose input matrices</a:t>
            </a:r>
            <a:r>
              <a:rPr lang="en-US" sz="1800" dirty="0"/>
              <a:t>?  </a:t>
            </a:r>
          </a:p>
          <a:p>
            <a:pPr lvl="2"/>
            <a:r>
              <a:rPr lang="en-US" dirty="0"/>
              <a:t>T0       </a:t>
            </a:r>
            <a:r>
              <a:rPr lang="en-US" dirty="0">
                <a:sym typeface="Wingdings" pitchFamily="2" charset="2"/>
              </a:rPr>
              <a:t> transpose first argument</a:t>
            </a:r>
          </a:p>
          <a:p>
            <a:pPr lvl="2"/>
            <a:r>
              <a:rPr lang="en-US" dirty="0">
                <a:sym typeface="Wingdings" pitchFamily="2" charset="2"/>
              </a:rPr>
              <a:t>T1        transpose second argument</a:t>
            </a:r>
            <a:endParaRPr lang="en-US" dirty="0"/>
          </a:p>
          <a:p>
            <a:pPr lvl="1"/>
            <a:r>
              <a:rPr lang="en-US" sz="1800" dirty="0"/>
              <a:t>Does the computation </a:t>
            </a:r>
            <a:r>
              <a:rPr lang="en-US" sz="1800" i="1" dirty="0"/>
              <a:t>replace existing values in the output object </a:t>
            </a:r>
            <a:r>
              <a:rPr lang="en-US" sz="1800" dirty="0"/>
              <a:t>or combine with them when a mask is used?  </a:t>
            </a:r>
          </a:p>
          <a:p>
            <a:pPr lvl="1"/>
            <a:r>
              <a:rPr lang="en-US" sz="1800" dirty="0"/>
              <a:t>Take the </a:t>
            </a:r>
            <a:r>
              <a:rPr lang="en-US" sz="1800" i="1" dirty="0"/>
              <a:t>structure </a:t>
            </a:r>
            <a:r>
              <a:rPr lang="en-US" sz="1800" dirty="0"/>
              <a:t>and/or</a:t>
            </a:r>
            <a:r>
              <a:rPr lang="en-US" sz="1800" i="1" dirty="0"/>
              <a:t> complement</a:t>
            </a:r>
            <a:r>
              <a:rPr lang="en-US" sz="1800" dirty="0"/>
              <a:t> of the</a:t>
            </a:r>
            <a:r>
              <a:rPr lang="en-US" sz="1800" i="1" dirty="0"/>
              <a:t> mask </a:t>
            </a:r>
            <a:r>
              <a:rPr lang="en-US" sz="1800" dirty="0"/>
              <a:t>object (swap empty/false </a:t>
            </a:r>
            <a:r>
              <a:rPr lang="en-US" sz="1800" dirty="0">
                <a:sym typeface="Wingdings" panose="05000000000000000000" pitchFamily="2" charset="2"/>
              </a:rPr>
              <a:t></a:t>
            </a:r>
            <a:r>
              <a:rPr lang="en-US" sz="1800" dirty="0"/>
              <a:t> filled/true values in a sparse object).  </a:t>
            </a:r>
          </a:p>
          <a:p>
            <a:pPr lvl="1"/>
            <a:endParaRPr lang="en-US" dirty="0"/>
          </a:p>
        </p:txBody>
      </p:sp>
      <p:sp>
        <p:nvSpPr>
          <p:cNvPr id="4" name="Slide Number Placeholder 3">
            <a:extLst>
              <a:ext uri="{FF2B5EF4-FFF2-40B4-BE49-F238E27FC236}">
                <a16:creationId xmlns:a16="http://schemas.microsoft.com/office/drawing/2014/main" id="{CD3588B1-7F42-D34E-A1A9-DBD3DF5E2FFF}"/>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55</a:t>
            </a:fld>
            <a:endParaRPr lang="en-US" dirty="0">
              <a:solidFill>
                <a:srgbClr val="000000"/>
              </a:solidFill>
              <a:ea typeface="ＭＳ Ｐゴシック" pitchFamily="34" charset="-128"/>
            </a:endParaRPr>
          </a:p>
        </p:txBody>
      </p:sp>
      <p:sp>
        <p:nvSpPr>
          <p:cNvPr id="6" name="TextBox 5">
            <a:extLst>
              <a:ext uri="{FF2B5EF4-FFF2-40B4-BE49-F238E27FC236}">
                <a16:creationId xmlns:a16="http://schemas.microsoft.com/office/drawing/2014/main" id="{11C0889D-3FDA-AE4F-AA88-E5F8EED58DAB}"/>
              </a:ext>
            </a:extLst>
          </p:cNvPr>
          <p:cNvSpPr txBox="1"/>
          <p:nvPr/>
        </p:nvSpPr>
        <p:spPr>
          <a:xfrm>
            <a:off x="2882302" y="4956831"/>
            <a:ext cx="3983065" cy="369332"/>
          </a:xfrm>
          <a:prstGeom prst="rect">
            <a:avLst/>
          </a:prstGeom>
          <a:noFill/>
        </p:spPr>
        <p:txBody>
          <a:bodyPr wrap="square" rtlCol="0">
            <a:spAutoFit/>
          </a:bodyPr>
          <a:lstStyle/>
          <a:p>
            <a:r>
              <a:rPr lang="en-US" dirty="0">
                <a:solidFill>
                  <a:srgbClr val="C00000"/>
                </a:solidFill>
              </a:rPr>
              <a:t>….To be discussed later</a:t>
            </a:r>
          </a:p>
        </p:txBody>
      </p:sp>
      <p:sp>
        <p:nvSpPr>
          <p:cNvPr id="7" name="Rectangle 6">
            <a:extLst>
              <a:ext uri="{FF2B5EF4-FFF2-40B4-BE49-F238E27FC236}">
                <a16:creationId xmlns:a16="http://schemas.microsoft.com/office/drawing/2014/main" id="{14329A32-65D0-544E-8F93-32CF680D252F}"/>
              </a:ext>
            </a:extLst>
          </p:cNvPr>
          <p:cNvSpPr/>
          <p:nvPr/>
        </p:nvSpPr>
        <p:spPr bwMode="auto">
          <a:xfrm>
            <a:off x="541867" y="3631474"/>
            <a:ext cx="7517916" cy="1256598"/>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5" name="TextBox 4">
            <a:extLst>
              <a:ext uri="{FF2B5EF4-FFF2-40B4-BE49-F238E27FC236}">
                <a16:creationId xmlns:a16="http://schemas.microsoft.com/office/drawing/2014/main" id="{99AF5181-8459-C145-9D99-A4653C43EC10}"/>
              </a:ext>
            </a:extLst>
          </p:cNvPr>
          <p:cNvSpPr txBox="1"/>
          <p:nvPr/>
        </p:nvSpPr>
        <p:spPr>
          <a:xfrm>
            <a:off x="5453762" y="2904682"/>
            <a:ext cx="2823210" cy="523220"/>
          </a:xfrm>
          <a:prstGeom prst="rect">
            <a:avLst/>
          </a:prstGeom>
          <a:noFill/>
          <a:ln>
            <a:solidFill>
              <a:srgbClr val="C00000"/>
            </a:solidFill>
          </a:ln>
        </p:spPr>
        <p:txBody>
          <a:bodyPr wrap="square" rtlCol="0">
            <a:spAutoFit/>
          </a:bodyPr>
          <a:lstStyle/>
          <a:p>
            <a:pPr algn="ctr"/>
            <a:r>
              <a:rPr lang="en-US" sz="1400" dirty="0">
                <a:solidFill>
                  <a:srgbClr val="C00000"/>
                </a:solidFill>
              </a:rPr>
              <a:t>They can be combined:  </a:t>
            </a:r>
          </a:p>
          <a:p>
            <a:pPr algn="ctr"/>
            <a:r>
              <a:rPr lang="en-US" sz="1400" dirty="0">
                <a:solidFill>
                  <a:srgbClr val="C00000"/>
                </a:solidFill>
              </a:rPr>
              <a:t>T0T1    </a:t>
            </a:r>
            <a:r>
              <a:rPr lang="en-US" sz="1400" dirty="0">
                <a:solidFill>
                  <a:srgbClr val="C00000"/>
                </a:solidFill>
                <a:sym typeface="Wingdings" pitchFamily="2" charset="2"/>
              </a:rPr>
              <a:t> transpose both </a:t>
            </a:r>
            <a:r>
              <a:rPr lang="en-US" sz="1400" dirty="0" err="1">
                <a:solidFill>
                  <a:srgbClr val="C00000"/>
                </a:solidFill>
                <a:sym typeface="Wingdings" pitchFamily="2" charset="2"/>
              </a:rPr>
              <a:t>args</a:t>
            </a:r>
            <a:endParaRPr lang="en-US" sz="1400" dirty="0">
              <a:solidFill>
                <a:srgbClr val="C00000"/>
              </a:solidFill>
            </a:endParaRPr>
          </a:p>
        </p:txBody>
      </p:sp>
      <p:sp>
        <p:nvSpPr>
          <p:cNvPr id="8" name="TextBox 7">
            <a:extLst>
              <a:ext uri="{FF2B5EF4-FFF2-40B4-BE49-F238E27FC236}">
                <a16:creationId xmlns:a16="http://schemas.microsoft.com/office/drawing/2014/main" id="{E168D3A3-00C8-E64C-B0CB-A824097D510C}"/>
              </a:ext>
            </a:extLst>
          </p:cNvPr>
          <p:cNvSpPr txBox="1"/>
          <p:nvPr/>
        </p:nvSpPr>
        <p:spPr>
          <a:xfrm>
            <a:off x="515937" y="5341992"/>
            <a:ext cx="8172450" cy="369332"/>
          </a:xfrm>
          <a:prstGeom prst="rect">
            <a:avLst/>
          </a:prstGeom>
          <a:noFill/>
        </p:spPr>
        <p:txBody>
          <a:bodyPr wrap="square" rtlCol="0">
            <a:spAutoFit/>
          </a:bodyPr>
          <a:lstStyle/>
          <a:p>
            <a:r>
              <a:rPr lang="en-US" dirty="0"/>
              <a:t>Descriptor example:   </a:t>
            </a:r>
            <a:r>
              <a:rPr lang="en-US" b="1" dirty="0">
                <a:latin typeface="Courier New" panose="02070309020205020404" pitchFamily="49" charset="0"/>
                <a:cs typeface="Courier New" panose="02070309020205020404" pitchFamily="49" charset="0"/>
              </a:rPr>
              <a:t>Hop = </a:t>
            </a:r>
            <a:r>
              <a:rPr lang="en-US" b="1" dirty="0" err="1">
                <a:latin typeface="Courier New" panose="02070309020205020404" pitchFamily="49" charset="0"/>
                <a:cs typeface="Courier New" panose="02070309020205020404" pitchFamily="49" charset="0"/>
              </a:rPr>
              <a:t>A.mxm</a:t>
            </a:r>
            <a:r>
              <a:rPr lang="en-US" b="1" dirty="0">
                <a:latin typeface="Courier New" panose="02070309020205020404" pitchFamily="49" charset="0"/>
                <a:cs typeface="Courier New" panose="02070309020205020404" pitchFamily="49" charset="0"/>
              </a:rPr>
              <a:t>(B, desc = grb.descriptor.T0)</a:t>
            </a:r>
          </a:p>
        </p:txBody>
      </p:sp>
      <p:sp>
        <p:nvSpPr>
          <p:cNvPr id="9" name="TextBox 8">
            <a:extLst>
              <a:ext uri="{FF2B5EF4-FFF2-40B4-BE49-F238E27FC236}">
                <a16:creationId xmlns:a16="http://schemas.microsoft.com/office/drawing/2014/main" id="{2F919177-54EA-0742-8C60-C30B9B96AE46}"/>
              </a:ext>
            </a:extLst>
          </p:cNvPr>
          <p:cNvSpPr txBox="1"/>
          <p:nvPr/>
        </p:nvSpPr>
        <p:spPr>
          <a:xfrm>
            <a:off x="3482612" y="5844562"/>
            <a:ext cx="5273266" cy="830997"/>
          </a:xfrm>
          <a:prstGeom prst="rect">
            <a:avLst/>
          </a:prstGeom>
          <a:noFill/>
          <a:ln>
            <a:solidFill>
              <a:srgbClr val="C00000"/>
            </a:solidFill>
          </a:ln>
        </p:spPr>
        <p:txBody>
          <a:bodyPr wrap="square" rtlCol="0">
            <a:spAutoFit/>
          </a:bodyPr>
          <a:lstStyle/>
          <a:p>
            <a:pPr algn="ctr"/>
            <a:r>
              <a:rPr lang="en-US" sz="1600" dirty="0"/>
              <a:t>A </a:t>
            </a:r>
            <a:r>
              <a:rPr lang="en-US" sz="1600" dirty="0" err="1"/>
              <a:t>pygraphblas</a:t>
            </a:r>
            <a:r>
              <a:rPr lang="en-US" sz="1600" dirty="0"/>
              <a:t> descriptor is a distinct module so you must specify it as such when used.</a:t>
            </a:r>
          </a:p>
          <a:p>
            <a:pPr algn="ctr"/>
            <a:r>
              <a:rPr lang="en-US" sz="1600" dirty="0"/>
              <a:t>In this example, T0 transposes A.  T1 would transpose B </a:t>
            </a:r>
          </a:p>
        </p:txBody>
      </p:sp>
      <p:sp>
        <p:nvSpPr>
          <p:cNvPr id="10" name="Right Brace 9">
            <a:extLst>
              <a:ext uri="{FF2B5EF4-FFF2-40B4-BE49-F238E27FC236}">
                <a16:creationId xmlns:a16="http://schemas.microsoft.com/office/drawing/2014/main" id="{C3260955-5841-DF4D-A72D-23226F09013A}"/>
              </a:ext>
            </a:extLst>
          </p:cNvPr>
          <p:cNvSpPr/>
          <p:nvPr/>
        </p:nvSpPr>
        <p:spPr bwMode="auto">
          <a:xfrm rot="5400000">
            <a:off x="6947089" y="5027028"/>
            <a:ext cx="250419" cy="1414804"/>
          </a:xfrm>
          <a:prstGeom prst="rightBrace">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321589845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1E8E-DF3C-504F-8123-3D58E9C6B0ED}"/>
              </a:ext>
            </a:extLst>
          </p:cNvPr>
          <p:cNvSpPr>
            <a:spLocks noGrp="1"/>
          </p:cNvSpPr>
          <p:nvPr>
            <p:ph type="title"/>
          </p:nvPr>
        </p:nvSpPr>
        <p:spPr>
          <a:xfrm>
            <a:off x="166688" y="192088"/>
            <a:ext cx="8977312" cy="889000"/>
          </a:xfrm>
        </p:spPr>
        <p:txBody>
          <a:bodyPr/>
          <a:lstStyle/>
          <a:p>
            <a:r>
              <a:rPr lang="en-US" dirty="0"/>
              <a:t>Exercise 6: find one hop neighbors (again)</a:t>
            </a:r>
          </a:p>
        </p:txBody>
      </p:sp>
      <p:sp>
        <p:nvSpPr>
          <p:cNvPr id="3" name="Content Placeholder 2">
            <a:extLst>
              <a:ext uri="{FF2B5EF4-FFF2-40B4-BE49-F238E27FC236}">
                <a16:creationId xmlns:a16="http://schemas.microsoft.com/office/drawing/2014/main" id="{B0CD3C32-FCDD-8D49-ADB6-7427AEC5CFD4}"/>
              </a:ext>
            </a:extLst>
          </p:cNvPr>
          <p:cNvSpPr>
            <a:spLocks noGrp="1"/>
          </p:cNvSpPr>
          <p:nvPr>
            <p:ph idx="1"/>
          </p:nvPr>
        </p:nvSpPr>
        <p:spPr>
          <a:xfrm>
            <a:off x="296028" y="1047683"/>
            <a:ext cx="5393173" cy="1903465"/>
          </a:xfrm>
        </p:spPr>
        <p:txBody>
          <a:bodyPr/>
          <a:lstStyle/>
          <a:p>
            <a:r>
              <a:rPr lang="en-US" sz="1800" dirty="0"/>
              <a:t>This is a really quick exercise.</a:t>
            </a:r>
          </a:p>
          <a:p>
            <a:r>
              <a:rPr lang="en-US" sz="1800" dirty="0"/>
              <a:t>Go back to your code for exercise 5 and verify that you can specify a descriptor to use the transpose to find the one hop neighbors of a source vertex.</a:t>
            </a:r>
          </a:p>
        </p:txBody>
      </p:sp>
      <p:sp>
        <p:nvSpPr>
          <p:cNvPr id="4" name="Slide Number Placeholder 3">
            <a:extLst>
              <a:ext uri="{FF2B5EF4-FFF2-40B4-BE49-F238E27FC236}">
                <a16:creationId xmlns:a16="http://schemas.microsoft.com/office/drawing/2014/main" id="{AEDE09F1-FEA6-CA4A-A8C0-6E0A8002FAB7}"/>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56</a:t>
            </a:fld>
            <a:endParaRPr lang="en-US" dirty="0">
              <a:solidFill>
                <a:srgbClr val="000000"/>
              </a:solidFill>
              <a:ea typeface="ＭＳ Ｐゴシック" pitchFamily="34" charset="-128"/>
            </a:endParaRPr>
          </a:p>
        </p:txBody>
      </p:sp>
      <p:grpSp>
        <p:nvGrpSpPr>
          <p:cNvPr id="5" name="Group 4">
            <a:extLst>
              <a:ext uri="{FF2B5EF4-FFF2-40B4-BE49-F238E27FC236}">
                <a16:creationId xmlns:a16="http://schemas.microsoft.com/office/drawing/2014/main" id="{6B2ED23D-1F07-FE4C-B990-9262B8FC77B1}"/>
              </a:ext>
            </a:extLst>
          </p:cNvPr>
          <p:cNvGrpSpPr/>
          <p:nvPr/>
        </p:nvGrpSpPr>
        <p:grpSpPr>
          <a:xfrm>
            <a:off x="5820025" y="666929"/>
            <a:ext cx="2908050" cy="2375241"/>
            <a:chOff x="1223785" y="3766524"/>
            <a:chExt cx="2791124" cy="2186461"/>
          </a:xfrm>
        </p:grpSpPr>
        <p:grpSp>
          <p:nvGrpSpPr>
            <p:cNvPr id="6" name="Group 5">
              <a:extLst>
                <a:ext uri="{FF2B5EF4-FFF2-40B4-BE49-F238E27FC236}">
                  <a16:creationId xmlns:a16="http://schemas.microsoft.com/office/drawing/2014/main" id="{B1E88786-1642-7945-8AF5-4D1BB0AE1ACE}"/>
                </a:ext>
              </a:extLst>
            </p:cNvPr>
            <p:cNvGrpSpPr/>
            <p:nvPr/>
          </p:nvGrpSpPr>
          <p:grpSpPr>
            <a:xfrm>
              <a:off x="1335803" y="4157242"/>
              <a:ext cx="219364" cy="718577"/>
              <a:chOff x="1335803" y="4157242"/>
              <a:chExt cx="219364" cy="718577"/>
            </a:xfrm>
          </p:grpSpPr>
          <p:sp>
            <p:nvSpPr>
              <p:cNvPr id="52" name="Line 24">
                <a:extLst>
                  <a:ext uri="{FF2B5EF4-FFF2-40B4-BE49-F238E27FC236}">
                    <a16:creationId xmlns:a16="http://schemas.microsoft.com/office/drawing/2014/main" id="{01C53FE6-33CB-4746-9CA9-66A47A25A833}"/>
                  </a:ext>
                </a:extLst>
              </p:cNvPr>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3" name="Freeform 25">
                <a:extLst>
                  <a:ext uri="{FF2B5EF4-FFF2-40B4-BE49-F238E27FC236}">
                    <a16:creationId xmlns:a16="http://schemas.microsoft.com/office/drawing/2014/main" id="{4A3D39A2-2F07-2044-9A23-3E512A14BDA2}"/>
                  </a:ext>
                </a:extLst>
              </p:cNvPr>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7" name="Group 6">
              <a:extLst>
                <a:ext uri="{FF2B5EF4-FFF2-40B4-BE49-F238E27FC236}">
                  <a16:creationId xmlns:a16="http://schemas.microsoft.com/office/drawing/2014/main" id="{F9F59FC4-1EAE-5A4D-BE70-1225C65983DE}"/>
                </a:ext>
              </a:extLst>
            </p:cNvPr>
            <p:cNvGrpSpPr/>
            <p:nvPr/>
          </p:nvGrpSpPr>
          <p:grpSpPr>
            <a:xfrm>
              <a:off x="1571763" y="4183811"/>
              <a:ext cx="219364" cy="718577"/>
              <a:chOff x="1571763" y="4183811"/>
              <a:chExt cx="219364" cy="718577"/>
            </a:xfrm>
          </p:grpSpPr>
          <p:sp>
            <p:nvSpPr>
              <p:cNvPr id="50" name="Line 27">
                <a:extLst>
                  <a:ext uri="{FF2B5EF4-FFF2-40B4-BE49-F238E27FC236}">
                    <a16:creationId xmlns:a16="http://schemas.microsoft.com/office/drawing/2014/main" id="{A27E07CB-B9B0-A041-B43B-C72F2637EAFB}"/>
                  </a:ext>
                </a:extLst>
              </p:cNvPr>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1" name="Freeform 28">
                <a:extLst>
                  <a:ext uri="{FF2B5EF4-FFF2-40B4-BE49-F238E27FC236}">
                    <a16:creationId xmlns:a16="http://schemas.microsoft.com/office/drawing/2014/main" id="{251D5198-E685-544B-B43F-9C02355C3912}"/>
                  </a:ext>
                </a:extLst>
              </p:cNvPr>
              <p:cNvSpPr>
                <a:spLocks/>
              </p:cNvSpPr>
              <p:nvPr/>
            </p:nvSpPr>
            <p:spPr bwMode="auto">
              <a:xfrm flipH="1" flipV="1">
                <a:off x="1571763" y="4183811"/>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8" name="Group 7">
              <a:extLst>
                <a:ext uri="{FF2B5EF4-FFF2-40B4-BE49-F238E27FC236}">
                  <a16:creationId xmlns:a16="http://schemas.microsoft.com/office/drawing/2014/main" id="{107E4CD5-FEE8-A941-9D9B-71B86FDDA25D}"/>
                </a:ext>
              </a:extLst>
            </p:cNvPr>
            <p:cNvGrpSpPr/>
            <p:nvPr/>
          </p:nvGrpSpPr>
          <p:grpSpPr>
            <a:xfrm>
              <a:off x="1555166" y="3962540"/>
              <a:ext cx="1121352" cy="186298"/>
              <a:chOff x="1555166" y="3962540"/>
              <a:chExt cx="1121352" cy="186298"/>
            </a:xfrm>
          </p:grpSpPr>
          <p:sp>
            <p:nvSpPr>
              <p:cNvPr id="48" name="Line 30">
                <a:extLst>
                  <a:ext uri="{FF2B5EF4-FFF2-40B4-BE49-F238E27FC236}">
                    <a16:creationId xmlns:a16="http://schemas.microsoft.com/office/drawing/2014/main" id="{594780E9-7006-1941-826A-A8EBB352E139}"/>
                  </a:ext>
                </a:extLst>
              </p:cNvPr>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9" name="Freeform 31">
                <a:extLst>
                  <a:ext uri="{FF2B5EF4-FFF2-40B4-BE49-F238E27FC236}">
                    <a16:creationId xmlns:a16="http://schemas.microsoft.com/office/drawing/2014/main" id="{5FBA48BB-E9E4-3E4D-9B9A-D136F7F98EEE}"/>
                  </a:ext>
                </a:extLst>
              </p:cNvPr>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9" name="Group 8">
              <a:extLst>
                <a:ext uri="{FF2B5EF4-FFF2-40B4-BE49-F238E27FC236}">
                  <a16:creationId xmlns:a16="http://schemas.microsoft.com/office/drawing/2014/main" id="{1575EECC-8D59-2A46-B9FD-6854B122B126}"/>
                </a:ext>
              </a:extLst>
            </p:cNvPr>
            <p:cNvGrpSpPr/>
            <p:nvPr/>
          </p:nvGrpSpPr>
          <p:grpSpPr>
            <a:xfrm>
              <a:off x="1563825" y="4891227"/>
              <a:ext cx="1121352" cy="732585"/>
              <a:chOff x="1563825" y="4891227"/>
              <a:chExt cx="1121352" cy="732585"/>
            </a:xfrm>
          </p:grpSpPr>
          <p:sp>
            <p:nvSpPr>
              <p:cNvPr id="46" name="Line 34">
                <a:extLst>
                  <a:ext uri="{FF2B5EF4-FFF2-40B4-BE49-F238E27FC236}">
                    <a16:creationId xmlns:a16="http://schemas.microsoft.com/office/drawing/2014/main" id="{100ECD8B-17C6-5544-BA50-B706BF85134F}"/>
                  </a:ext>
                </a:extLst>
              </p:cNvPr>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7" name="Freeform 35">
                <a:extLst>
                  <a:ext uri="{FF2B5EF4-FFF2-40B4-BE49-F238E27FC236}">
                    <a16:creationId xmlns:a16="http://schemas.microsoft.com/office/drawing/2014/main" id="{7EEE645F-991B-374A-82BB-42AF17E84391}"/>
                  </a:ext>
                </a:extLst>
              </p:cNvPr>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0" name="Line 46">
              <a:extLst>
                <a:ext uri="{FF2B5EF4-FFF2-40B4-BE49-F238E27FC236}">
                  <a16:creationId xmlns:a16="http://schemas.microsoft.com/office/drawing/2014/main" id="{B36FB20D-20F7-A544-9308-70474C2E704F}"/>
                </a:ext>
              </a:extLst>
            </p:cNvPr>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1" name="Freeform 47">
              <a:extLst>
                <a:ext uri="{FF2B5EF4-FFF2-40B4-BE49-F238E27FC236}">
                  <a16:creationId xmlns:a16="http://schemas.microsoft.com/office/drawing/2014/main" id="{67F72118-6E66-264B-A3DE-344A455F19D2}"/>
                </a:ext>
              </a:extLst>
            </p:cNvPr>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12" name="Group 11">
              <a:extLst>
                <a:ext uri="{FF2B5EF4-FFF2-40B4-BE49-F238E27FC236}">
                  <a16:creationId xmlns:a16="http://schemas.microsoft.com/office/drawing/2014/main" id="{FA74D00F-C6E9-3541-8909-31EE156CB188}"/>
                </a:ext>
              </a:extLst>
            </p:cNvPr>
            <p:cNvGrpSpPr/>
            <p:nvPr/>
          </p:nvGrpSpPr>
          <p:grpSpPr>
            <a:xfrm>
              <a:off x="1566712" y="5458525"/>
              <a:ext cx="1121352" cy="186298"/>
              <a:chOff x="1566712" y="5458525"/>
              <a:chExt cx="1121352" cy="186298"/>
            </a:xfrm>
          </p:grpSpPr>
          <p:sp>
            <p:nvSpPr>
              <p:cNvPr id="44" name="Line 49">
                <a:extLst>
                  <a:ext uri="{FF2B5EF4-FFF2-40B4-BE49-F238E27FC236}">
                    <a16:creationId xmlns:a16="http://schemas.microsoft.com/office/drawing/2014/main" id="{9400EE75-811F-3547-93F1-BA7A0AD68A9B}"/>
                  </a:ext>
                </a:extLst>
              </p:cNvPr>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5" name="Freeform 50">
                <a:extLst>
                  <a:ext uri="{FF2B5EF4-FFF2-40B4-BE49-F238E27FC236}">
                    <a16:creationId xmlns:a16="http://schemas.microsoft.com/office/drawing/2014/main" id="{12E0F947-FA1F-2C42-9657-AF1430617027}"/>
                  </a:ext>
                </a:extLst>
              </p:cNvPr>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3" name="Group 12">
              <a:extLst>
                <a:ext uri="{FF2B5EF4-FFF2-40B4-BE49-F238E27FC236}">
                  <a16:creationId xmlns:a16="http://schemas.microsoft.com/office/drawing/2014/main" id="{12615A3D-5F55-9449-A666-B0EB3D8BF3A7}"/>
                </a:ext>
              </a:extLst>
            </p:cNvPr>
            <p:cNvGrpSpPr/>
            <p:nvPr/>
          </p:nvGrpSpPr>
          <p:grpSpPr>
            <a:xfrm>
              <a:off x="1549394" y="5643422"/>
              <a:ext cx="1121352" cy="186298"/>
              <a:chOff x="1549394" y="5643422"/>
              <a:chExt cx="1121352" cy="186298"/>
            </a:xfrm>
          </p:grpSpPr>
          <p:sp>
            <p:nvSpPr>
              <p:cNvPr id="42" name="Line 52">
                <a:extLst>
                  <a:ext uri="{FF2B5EF4-FFF2-40B4-BE49-F238E27FC236}">
                    <a16:creationId xmlns:a16="http://schemas.microsoft.com/office/drawing/2014/main" id="{22C2CB0C-7F98-1547-9427-C376E831D9E4}"/>
                  </a:ext>
                </a:extLst>
              </p:cNvPr>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3" name="Freeform 53">
                <a:extLst>
                  <a:ext uri="{FF2B5EF4-FFF2-40B4-BE49-F238E27FC236}">
                    <a16:creationId xmlns:a16="http://schemas.microsoft.com/office/drawing/2014/main" id="{6A973478-B4D7-4D40-B3C5-94BFD7C83140}"/>
                  </a:ext>
                </a:extLst>
              </p:cNvPr>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4" name="Group 13">
              <a:extLst>
                <a:ext uri="{FF2B5EF4-FFF2-40B4-BE49-F238E27FC236}">
                  <a16:creationId xmlns:a16="http://schemas.microsoft.com/office/drawing/2014/main" id="{A8558620-F323-A142-A7BD-9B865F3770FC}"/>
                </a:ext>
              </a:extLst>
            </p:cNvPr>
            <p:cNvGrpSpPr/>
            <p:nvPr/>
          </p:nvGrpSpPr>
          <p:grpSpPr>
            <a:xfrm>
              <a:off x="1572485" y="4892628"/>
              <a:ext cx="1121352" cy="186298"/>
              <a:chOff x="1572485" y="4892628"/>
              <a:chExt cx="1121352" cy="186298"/>
            </a:xfrm>
          </p:grpSpPr>
          <p:sp>
            <p:nvSpPr>
              <p:cNvPr id="40" name="Line 55">
                <a:extLst>
                  <a:ext uri="{FF2B5EF4-FFF2-40B4-BE49-F238E27FC236}">
                    <a16:creationId xmlns:a16="http://schemas.microsoft.com/office/drawing/2014/main" id="{6C1637E0-233A-6440-8B78-4D432358FDD5}"/>
                  </a:ext>
                </a:extLst>
              </p:cNvPr>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1" name="Freeform 56">
                <a:extLst>
                  <a:ext uri="{FF2B5EF4-FFF2-40B4-BE49-F238E27FC236}">
                    <a16:creationId xmlns:a16="http://schemas.microsoft.com/office/drawing/2014/main" id="{99E5DCF8-2642-A144-8765-6A4BDD9B919F}"/>
                  </a:ext>
                </a:extLst>
              </p:cNvPr>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5" name="Group 14">
              <a:extLst>
                <a:ext uri="{FF2B5EF4-FFF2-40B4-BE49-F238E27FC236}">
                  <a16:creationId xmlns:a16="http://schemas.microsoft.com/office/drawing/2014/main" id="{70745083-205A-3045-919A-8CF70B735ECA}"/>
                </a:ext>
              </a:extLst>
            </p:cNvPr>
            <p:cNvGrpSpPr/>
            <p:nvPr/>
          </p:nvGrpSpPr>
          <p:grpSpPr>
            <a:xfrm>
              <a:off x="1330030" y="4919242"/>
              <a:ext cx="219364" cy="718577"/>
              <a:chOff x="1330030" y="4919242"/>
              <a:chExt cx="219364" cy="718577"/>
            </a:xfrm>
          </p:grpSpPr>
          <p:sp>
            <p:nvSpPr>
              <p:cNvPr id="38" name="Line 58">
                <a:extLst>
                  <a:ext uri="{FF2B5EF4-FFF2-40B4-BE49-F238E27FC236}">
                    <a16:creationId xmlns:a16="http://schemas.microsoft.com/office/drawing/2014/main" id="{E2E396A8-9B54-4845-BDFC-3F63D0122E0B}"/>
                  </a:ext>
                </a:extLst>
              </p:cNvPr>
              <p:cNvSpPr>
                <a:spLocks noChangeAspect="1" noChangeShapeType="1"/>
              </p:cNvSpPr>
              <p:nvPr/>
            </p:nvSpPr>
            <p:spPr bwMode="auto">
              <a:xfrm rot="19744468" flipH="1">
                <a:off x="1419831" y="5404742"/>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39" name="Freeform 59">
                <a:extLst>
                  <a:ext uri="{FF2B5EF4-FFF2-40B4-BE49-F238E27FC236}">
                    <a16:creationId xmlns:a16="http://schemas.microsoft.com/office/drawing/2014/main" id="{3216CCFC-5B9C-094B-BA28-1943B9E50A01}"/>
                  </a:ext>
                </a:extLst>
              </p:cNvPr>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6" name="Line 61">
              <a:extLst>
                <a:ext uri="{FF2B5EF4-FFF2-40B4-BE49-F238E27FC236}">
                  <a16:creationId xmlns:a16="http://schemas.microsoft.com/office/drawing/2014/main" id="{DC6A1FA6-FC7E-5149-BB3D-197A17B75122}"/>
                </a:ext>
              </a:extLst>
            </p:cNvPr>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7" name="Freeform 16">
              <a:extLst>
                <a:ext uri="{FF2B5EF4-FFF2-40B4-BE49-F238E27FC236}">
                  <a16:creationId xmlns:a16="http://schemas.microsoft.com/office/drawing/2014/main" id="{CE467D84-4ED3-CC43-B205-AA5FABB1D2A2}"/>
                </a:ext>
              </a:extLst>
            </p:cNvPr>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18" name="Group 17">
              <a:extLst>
                <a:ext uri="{FF2B5EF4-FFF2-40B4-BE49-F238E27FC236}">
                  <a16:creationId xmlns:a16="http://schemas.microsoft.com/office/drawing/2014/main" id="{4DA28D26-6446-CA47-B231-E600D0BFF0AF}"/>
                </a:ext>
              </a:extLst>
            </p:cNvPr>
            <p:cNvGrpSpPr/>
            <p:nvPr/>
          </p:nvGrpSpPr>
          <p:grpSpPr>
            <a:xfrm>
              <a:off x="2676519" y="4882823"/>
              <a:ext cx="1102591" cy="760599"/>
              <a:chOff x="2676519" y="4882823"/>
              <a:chExt cx="1102591" cy="760599"/>
            </a:xfrm>
          </p:grpSpPr>
          <p:sp>
            <p:nvSpPr>
              <p:cNvPr id="36" name="Line 64">
                <a:extLst>
                  <a:ext uri="{FF2B5EF4-FFF2-40B4-BE49-F238E27FC236}">
                    <a16:creationId xmlns:a16="http://schemas.microsoft.com/office/drawing/2014/main" id="{2F89D1B8-166D-DA4F-887C-08C33A284A30}"/>
                  </a:ext>
                </a:extLst>
              </p:cNvPr>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37" name="Freeform 65">
                <a:extLst>
                  <a:ext uri="{FF2B5EF4-FFF2-40B4-BE49-F238E27FC236}">
                    <a16:creationId xmlns:a16="http://schemas.microsoft.com/office/drawing/2014/main" id="{9C223B63-8957-B74E-8988-2C35E9EB89B1}"/>
                  </a:ext>
                </a:extLst>
              </p:cNvPr>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9" name="Group 18">
              <a:extLst>
                <a:ext uri="{FF2B5EF4-FFF2-40B4-BE49-F238E27FC236}">
                  <a16:creationId xmlns:a16="http://schemas.microsoft.com/office/drawing/2014/main" id="{138B077A-2E3C-CA4E-8B86-7F3A4383DF89}"/>
                </a:ext>
              </a:extLst>
            </p:cNvPr>
            <p:cNvGrpSpPr/>
            <p:nvPr/>
          </p:nvGrpSpPr>
          <p:grpSpPr>
            <a:xfrm>
              <a:off x="2706826" y="4161444"/>
              <a:ext cx="1102591" cy="760599"/>
              <a:chOff x="2706826" y="4161444"/>
              <a:chExt cx="1102591" cy="760599"/>
            </a:xfrm>
          </p:grpSpPr>
          <p:sp>
            <p:nvSpPr>
              <p:cNvPr id="34" name="Line 67">
                <a:extLst>
                  <a:ext uri="{FF2B5EF4-FFF2-40B4-BE49-F238E27FC236}">
                    <a16:creationId xmlns:a16="http://schemas.microsoft.com/office/drawing/2014/main" id="{9CB8599E-0AA8-6945-A25F-35298DB37FC1}"/>
                  </a:ext>
                </a:extLst>
              </p:cNvPr>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35" name="Freeform 68">
                <a:extLst>
                  <a:ext uri="{FF2B5EF4-FFF2-40B4-BE49-F238E27FC236}">
                    <a16:creationId xmlns:a16="http://schemas.microsoft.com/office/drawing/2014/main" id="{57BC13A7-3C56-F448-8418-ED1B96803B68}"/>
                  </a:ext>
                </a:extLst>
              </p:cNvPr>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20" name="Rectangle 19">
              <a:extLst>
                <a:ext uri="{FF2B5EF4-FFF2-40B4-BE49-F238E27FC236}">
                  <a16:creationId xmlns:a16="http://schemas.microsoft.com/office/drawing/2014/main" id="{635FB952-BA63-8C4B-B83B-35B2597CE88E}"/>
                </a:ext>
              </a:extLst>
            </p:cNvPr>
            <p:cNvSpPr>
              <a:spLocks noChangeArrowheads="1"/>
            </p:cNvSpPr>
            <p:nvPr/>
          </p:nvSpPr>
          <p:spPr bwMode="auto">
            <a:xfrm>
              <a:off x="2683417" y="5677252"/>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5</a:t>
              </a:r>
            </a:p>
          </p:txBody>
        </p:sp>
        <p:sp>
          <p:nvSpPr>
            <p:cNvPr id="21" name="Rectangle 104">
              <a:extLst>
                <a:ext uri="{FF2B5EF4-FFF2-40B4-BE49-F238E27FC236}">
                  <a16:creationId xmlns:a16="http://schemas.microsoft.com/office/drawing/2014/main" id="{E10D40F6-9BDB-6E4C-B821-74739D20BDE4}"/>
                </a:ext>
              </a:extLst>
            </p:cNvPr>
            <p:cNvSpPr>
              <a:spLocks noChangeArrowheads="1"/>
            </p:cNvSpPr>
            <p:nvPr/>
          </p:nvSpPr>
          <p:spPr bwMode="auto">
            <a:xfrm>
              <a:off x="1223785" y="4692170"/>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3</a:t>
              </a:r>
            </a:p>
          </p:txBody>
        </p:sp>
        <p:sp>
          <p:nvSpPr>
            <p:cNvPr id="22" name="Rectangle 105">
              <a:extLst>
                <a:ext uri="{FF2B5EF4-FFF2-40B4-BE49-F238E27FC236}">
                  <a16:creationId xmlns:a16="http://schemas.microsoft.com/office/drawing/2014/main" id="{72BAFA72-F623-5047-AD94-2AC8FFE99BFF}"/>
                </a:ext>
              </a:extLst>
            </p:cNvPr>
            <p:cNvSpPr>
              <a:spLocks noChangeArrowheads="1"/>
            </p:cNvSpPr>
            <p:nvPr/>
          </p:nvSpPr>
          <p:spPr bwMode="auto">
            <a:xfrm>
              <a:off x="1269289" y="5561284"/>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2</a:t>
              </a:r>
            </a:p>
          </p:txBody>
        </p:sp>
        <p:sp>
          <p:nvSpPr>
            <p:cNvPr id="23" name="Rectangle 22">
              <a:extLst>
                <a:ext uri="{FF2B5EF4-FFF2-40B4-BE49-F238E27FC236}">
                  <a16:creationId xmlns:a16="http://schemas.microsoft.com/office/drawing/2014/main" id="{7A3B9011-3451-5648-B890-3CD000514433}"/>
                </a:ext>
              </a:extLst>
            </p:cNvPr>
            <p:cNvSpPr>
              <a:spLocks noChangeArrowheads="1"/>
            </p:cNvSpPr>
            <p:nvPr/>
          </p:nvSpPr>
          <p:spPr bwMode="auto">
            <a:xfrm>
              <a:off x="2671447" y="3766524"/>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1</a:t>
              </a:r>
            </a:p>
          </p:txBody>
        </p:sp>
        <p:sp>
          <p:nvSpPr>
            <p:cNvPr id="24" name="Oval 23">
              <a:extLst>
                <a:ext uri="{FF2B5EF4-FFF2-40B4-BE49-F238E27FC236}">
                  <a16:creationId xmlns:a16="http://schemas.microsoft.com/office/drawing/2014/main" id="{54E0B147-DA04-4241-9CF4-4C126999C358}"/>
                </a:ext>
              </a:extLst>
            </p:cNvPr>
            <p:cNvSpPr>
              <a:spLocks noChangeArrowheads="1"/>
            </p:cNvSpPr>
            <p:nvPr/>
          </p:nvSpPr>
          <p:spPr bwMode="auto">
            <a:xfrm>
              <a:off x="1485894" y="4068996"/>
              <a:ext cx="164592" cy="168088"/>
            </a:xfrm>
            <a:prstGeom prst="ellipse">
              <a:avLst/>
            </a:prstGeom>
            <a:solidFill>
              <a:schemeClr val="tx1"/>
            </a:solidFill>
            <a:ln w="12700">
              <a:solidFill>
                <a:schemeClr val="tx1"/>
              </a:solidFill>
              <a:round/>
              <a:headEnd/>
              <a:tailEnd/>
            </a:ln>
            <a:effectLst/>
          </p:spPr>
          <p:txBody>
            <a:bodyPr wrap="none" anchor="ctr"/>
            <a:lstStyle/>
            <a:p>
              <a:pPr eaLnBrk="1" hangingPunct="1">
                <a:spcBef>
                  <a:spcPct val="45000"/>
                </a:spcBef>
                <a:defRPr/>
              </a:pPr>
              <a:endParaRPr lang="en-US" sz="2400" b="1">
                <a:solidFill>
                  <a:srgbClr val="C00000"/>
                </a:solidFill>
                <a:latin typeface="Verdana" charset="0"/>
              </a:endParaRPr>
            </a:p>
          </p:txBody>
        </p:sp>
        <p:sp>
          <p:nvSpPr>
            <p:cNvPr id="25" name="Oval 24">
              <a:extLst>
                <a:ext uri="{FF2B5EF4-FFF2-40B4-BE49-F238E27FC236}">
                  <a16:creationId xmlns:a16="http://schemas.microsoft.com/office/drawing/2014/main" id="{C8F0671D-50A4-3A43-9005-704275B6991E}"/>
                </a:ext>
              </a:extLst>
            </p:cNvPr>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6" name="Oval 25">
              <a:extLst>
                <a:ext uri="{FF2B5EF4-FFF2-40B4-BE49-F238E27FC236}">
                  <a16:creationId xmlns:a16="http://schemas.microsoft.com/office/drawing/2014/main" id="{C9AA05CA-3C88-5343-AE6B-A2236FF92A47}"/>
                </a:ext>
              </a:extLst>
            </p:cNvPr>
            <p:cNvSpPr>
              <a:spLocks noChangeArrowheads="1"/>
            </p:cNvSpPr>
            <p:nvPr/>
          </p:nvSpPr>
          <p:spPr bwMode="auto">
            <a:xfrm>
              <a:off x="2594257" y="4068996"/>
              <a:ext cx="164592" cy="168088"/>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7" name="Oval 26">
              <a:extLst>
                <a:ext uri="{FF2B5EF4-FFF2-40B4-BE49-F238E27FC236}">
                  <a16:creationId xmlns:a16="http://schemas.microsoft.com/office/drawing/2014/main" id="{5A481B3B-AD73-7B40-8147-9C729D7F9EF7}"/>
                </a:ext>
              </a:extLst>
            </p:cNvPr>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8" name="Oval 27">
              <a:extLst>
                <a:ext uri="{FF2B5EF4-FFF2-40B4-BE49-F238E27FC236}">
                  <a16:creationId xmlns:a16="http://schemas.microsoft.com/office/drawing/2014/main" id="{3BA0D66A-8CB8-3640-95C3-E491A2B0EC4B}"/>
                </a:ext>
              </a:extLst>
            </p:cNvPr>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9" name="Oval 71">
              <a:extLst>
                <a:ext uri="{FF2B5EF4-FFF2-40B4-BE49-F238E27FC236}">
                  <a16:creationId xmlns:a16="http://schemas.microsoft.com/office/drawing/2014/main" id="{2DABF822-E3DC-BD4F-AEA4-E1001859807E}"/>
                </a:ext>
              </a:extLst>
            </p:cNvPr>
            <p:cNvSpPr>
              <a:spLocks noChangeArrowheads="1"/>
            </p:cNvSpPr>
            <p:nvPr/>
          </p:nvSpPr>
          <p:spPr bwMode="auto">
            <a:xfrm>
              <a:off x="1485894" y="4808584"/>
              <a:ext cx="164592" cy="168088"/>
            </a:xfrm>
            <a:prstGeom prst="ellipse">
              <a:avLst/>
            </a:prstGeom>
            <a:solidFill>
              <a:schemeClr val="tx1"/>
            </a:solidFill>
            <a:ln>
              <a:solidFill>
                <a:srgbClr val="0000FF"/>
              </a:solidFill>
            </a:ln>
            <a:effectLst/>
          </p:spPr>
          <p:txBody>
            <a:bodyPr wrap="none" anchor="ctr"/>
            <a:lstStyle/>
            <a:p>
              <a:pPr>
                <a:defRPr/>
              </a:pPr>
              <a:endParaRPr lang="en-US" sz="1800" b="1">
                <a:solidFill>
                  <a:srgbClr val="C00000"/>
                </a:solidFill>
              </a:endParaRPr>
            </a:p>
          </p:txBody>
        </p:sp>
        <p:sp>
          <p:nvSpPr>
            <p:cNvPr id="30" name="Oval 72">
              <a:extLst>
                <a:ext uri="{FF2B5EF4-FFF2-40B4-BE49-F238E27FC236}">
                  <a16:creationId xmlns:a16="http://schemas.microsoft.com/office/drawing/2014/main" id="{06F0CF83-C511-2B49-A4F8-47E785639250}"/>
                </a:ext>
              </a:extLst>
            </p:cNvPr>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a:defRPr/>
              </a:pPr>
              <a:endParaRPr lang="en-US" sz="1800" b="1">
                <a:solidFill>
                  <a:srgbClr val="C00000"/>
                </a:solidFill>
              </a:endParaRPr>
            </a:p>
          </p:txBody>
        </p:sp>
        <p:sp>
          <p:nvSpPr>
            <p:cNvPr id="31" name="Rectangle 30">
              <a:extLst>
                <a:ext uri="{FF2B5EF4-FFF2-40B4-BE49-F238E27FC236}">
                  <a16:creationId xmlns:a16="http://schemas.microsoft.com/office/drawing/2014/main" id="{9425ACD8-F257-BD4B-BC21-4168E43F8B96}"/>
                </a:ext>
              </a:extLst>
            </p:cNvPr>
            <p:cNvSpPr>
              <a:spLocks noChangeArrowheads="1"/>
            </p:cNvSpPr>
            <p:nvPr/>
          </p:nvSpPr>
          <p:spPr bwMode="auto">
            <a:xfrm>
              <a:off x="1327213" y="3845792"/>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0</a:t>
              </a:r>
            </a:p>
          </p:txBody>
        </p:sp>
        <p:sp>
          <p:nvSpPr>
            <p:cNvPr id="32" name="Rectangle 31">
              <a:extLst>
                <a:ext uri="{FF2B5EF4-FFF2-40B4-BE49-F238E27FC236}">
                  <a16:creationId xmlns:a16="http://schemas.microsoft.com/office/drawing/2014/main" id="{EC50E2CF-A8E6-F74B-B234-7CD911917051}"/>
                </a:ext>
              </a:extLst>
            </p:cNvPr>
            <p:cNvSpPr>
              <a:spLocks noChangeArrowheads="1"/>
            </p:cNvSpPr>
            <p:nvPr/>
          </p:nvSpPr>
          <p:spPr bwMode="auto">
            <a:xfrm>
              <a:off x="3781321" y="4654363"/>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4</a:t>
              </a:r>
            </a:p>
          </p:txBody>
        </p:sp>
        <p:sp>
          <p:nvSpPr>
            <p:cNvPr id="33" name="Rectangle 32">
              <a:extLst>
                <a:ext uri="{FF2B5EF4-FFF2-40B4-BE49-F238E27FC236}">
                  <a16:creationId xmlns:a16="http://schemas.microsoft.com/office/drawing/2014/main" id="{A969784B-29B4-7444-9E46-9FA54CF8B2D1}"/>
                </a:ext>
              </a:extLst>
            </p:cNvPr>
            <p:cNvSpPr>
              <a:spLocks noChangeArrowheads="1"/>
            </p:cNvSpPr>
            <p:nvPr/>
          </p:nvSpPr>
          <p:spPr bwMode="auto">
            <a:xfrm>
              <a:off x="2457576" y="4531163"/>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6</a:t>
              </a:r>
            </a:p>
          </p:txBody>
        </p:sp>
      </p:grpSp>
      <p:sp>
        <p:nvSpPr>
          <p:cNvPr id="54" name="Content Placeholder 2">
            <a:extLst>
              <a:ext uri="{FF2B5EF4-FFF2-40B4-BE49-F238E27FC236}">
                <a16:creationId xmlns:a16="http://schemas.microsoft.com/office/drawing/2014/main" id="{04B63D5E-0F12-244F-83A5-D0B96B71D207}"/>
              </a:ext>
            </a:extLst>
          </p:cNvPr>
          <p:cNvSpPr txBox="1">
            <a:spLocks/>
          </p:cNvSpPr>
          <p:nvPr/>
        </p:nvSpPr>
        <p:spPr bwMode="auto">
          <a:xfrm>
            <a:off x="530864" y="2981145"/>
            <a:ext cx="7929872" cy="338578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indent="0">
              <a:buFontTx/>
              <a:buNone/>
            </a:pPr>
            <a:endParaRPr lang="en-US" kern="0" dirty="0"/>
          </a:p>
          <a:p>
            <a:pPr marL="1028700" lvl="3" indent="0">
              <a:buNone/>
            </a:pPr>
            <a:r>
              <a:rPr lang="en-US" b="1" kern="0" dirty="0">
                <a:latin typeface="Courier New" panose="02070309020205020404" pitchFamily="49" charset="0"/>
                <a:cs typeface="Courier New" panose="02070309020205020404" pitchFamily="49" charset="0"/>
              </a:rPr>
              <a:t>import pygraphblas as grb</a:t>
            </a:r>
          </a:p>
          <a:p>
            <a:pPr marL="1028700" lvl="3" indent="0">
              <a:buNone/>
            </a:pPr>
            <a:r>
              <a:rPr lang="en-US" b="1" kern="0" dirty="0">
                <a:latin typeface="Courier New" panose="02070309020205020404" pitchFamily="49" charset="0"/>
                <a:cs typeface="Courier New" panose="02070309020205020404" pitchFamily="49" charset="0"/>
              </a:rPr>
              <a:t>from </a:t>
            </a:r>
            <a:r>
              <a:rPr lang="en-US" b="1" kern="0" dirty="0" err="1">
                <a:latin typeface="Courier New" panose="02070309020205020404" pitchFamily="49" charset="0"/>
                <a:cs typeface="Courier New" panose="02070309020205020404" pitchFamily="49" charset="0"/>
              </a:rPr>
              <a:t>pygraphblas.gviz</a:t>
            </a:r>
            <a:r>
              <a:rPr lang="en-US" b="1" kern="0" dirty="0">
                <a:latin typeface="Courier New" panose="02070309020205020404" pitchFamily="49" charset="0"/>
                <a:cs typeface="Courier New" panose="02070309020205020404" pitchFamily="49" charset="0"/>
              </a:rPr>
              <a:t> import </a:t>
            </a:r>
            <a:r>
              <a:rPr lang="en-US" b="1" kern="0" dirty="0" err="1">
                <a:latin typeface="Courier New" panose="02070309020205020404" pitchFamily="49" charset="0"/>
                <a:cs typeface="Courier New" panose="02070309020205020404" pitchFamily="49" charset="0"/>
              </a:rPr>
              <a:t>draw_graph</a:t>
            </a:r>
            <a:r>
              <a:rPr lang="en-US" b="1" kern="0" dirty="0">
                <a:latin typeface="Courier New" panose="02070309020205020404" pitchFamily="49" charset="0"/>
                <a:cs typeface="Courier New" panose="02070309020205020404" pitchFamily="49" charset="0"/>
              </a:rPr>
              <a:t> as draw</a:t>
            </a:r>
          </a:p>
          <a:p>
            <a:pPr marL="1028700" lvl="3" indent="0">
              <a:buNone/>
            </a:pPr>
            <a:r>
              <a:rPr lang="en-US" b="1" kern="0" dirty="0">
                <a:latin typeface="Courier New" panose="02070309020205020404" pitchFamily="49" charset="0"/>
                <a:cs typeface="Courier New" panose="02070309020205020404" pitchFamily="49" charset="0"/>
              </a:rPr>
              <a:t>A = </a:t>
            </a:r>
            <a:r>
              <a:rPr lang="en-US" b="1" kern="0" dirty="0" err="1">
                <a:latin typeface="Courier New" panose="02070309020205020404" pitchFamily="49" charset="0"/>
                <a:cs typeface="Courier New" panose="02070309020205020404" pitchFamily="49" charset="0"/>
              </a:rPr>
              <a:t>grb.Matrix.from_lists</a:t>
            </a:r>
            <a:r>
              <a:rPr lang="en-US" b="1" kern="0" dirty="0">
                <a:latin typeface="Courier New" panose="02070309020205020404" pitchFamily="49" charset="0"/>
                <a:cs typeface="Courier New" panose="02070309020205020404" pitchFamily="49" charset="0"/>
              </a:rPr>
              <a:t>(</a:t>
            </a:r>
            <a:r>
              <a:rPr lang="en-US" b="1" kern="0" dirty="0" err="1">
                <a:latin typeface="Courier New" panose="02070309020205020404" pitchFamily="49" charset="0"/>
                <a:cs typeface="Courier New" panose="02070309020205020404" pitchFamily="49" charset="0"/>
              </a:rPr>
              <a:t>rowList</a:t>
            </a:r>
            <a:r>
              <a:rPr lang="en-US" b="1" kern="0" dirty="0">
                <a:latin typeface="Courier New" panose="02070309020205020404" pitchFamily="49" charset="0"/>
                <a:cs typeface="Courier New" panose="02070309020205020404" pitchFamily="49" charset="0"/>
              </a:rPr>
              <a:t>, </a:t>
            </a:r>
            <a:r>
              <a:rPr lang="en-US" b="1" kern="0" dirty="0" err="1">
                <a:latin typeface="Courier New" panose="02070309020205020404" pitchFamily="49" charset="0"/>
                <a:cs typeface="Courier New" panose="02070309020205020404" pitchFamily="49" charset="0"/>
              </a:rPr>
              <a:t>columnList</a:t>
            </a:r>
            <a:r>
              <a:rPr lang="en-US" b="1" kern="0" dirty="0">
                <a:latin typeface="Courier New" panose="02070309020205020404" pitchFamily="49" charset="0"/>
                <a:cs typeface="Courier New" panose="02070309020205020404" pitchFamily="49" charset="0"/>
              </a:rPr>
              <a:t>, values)</a:t>
            </a:r>
          </a:p>
          <a:p>
            <a:pPr marL="1028700" lvl="3" indent="0">
              <a:buNone/>
            </a:pPr>
            <a:r>
              <a:rPr lang="en-US" b="1" kern="0" dirty="0">
                <a:latin typeface="Courier New" panose="02070309020205020404" pitchFamily="49" charset="0"/>
                <a:cs typeface="Courier New" panose="02070309020205020404" pitchFamily="49" charset="0"/>
              </a:rPr>
              <a:t>u = </a:t>
            </a:r>
            <a:r>
              <a:rPr lang="en-US" b="1" kern="0" dirty="0" err="1">
                <a:latin typeface="Courier New" panose="02070309020205020404" pitchFamily="49" charset="0"/>
                <a:cs typeface="Courier New" panose="02070309020205020404" pitchFamily="49" charset="0"/>
              </a:rPr>
              <a:t>grb.Vector.sparse</a:t>
            </a:r>
            <a:r>
              <a:rPr lang="en-US" b="1" kern="0" dirty="0">
                <a:latin typeface="Courier New" panose="02070309020205020404" pitchFamily="49" charset="0"/>
                <a:cs typeface="Courier New" panose="02070309020205020404" pitchFamily="49" charset="0"/>
              </a:rPr>
              <a:t>(</a:t>
            </a:r>
            <a:r>
              <a:rPr lang="en-US" b="1" kern="0" dirty="0" err="1">
                <a:latin typeface="Courier New" panose="02070309020205020404" pitchFamily="49" charset="0"/>
                <a:cs typeface="Courier New" panose="02070309020205020404" pitchFamily="49" charset="0"/>
              </a:rPr>
              <a:t>grb.BOOL</a:t>
            </a:r>
            <a:r>
              <a:rPr lang="en-US" b="1" kern="0" dirty="0">
                <a:latin typeface="Courier New" panose="02070309020205020404" pitchFamily="49" charset="0"/>
                <a:cs typeface="Courier New" panose="02070309020205020404" pitchFamily="49" charset="0"/>
              </a:rPr>
              <a:t>, N)</a:t>
            </a:r>
          </a:p>
          <a:p>
            <a:pPr marL="1028700" lvl="3" indent="0">
              <a:buNone/>
            </a:pPr>
            <a:r>
              <a:rPr lang="en-US" b="1" kern="0" dirty="0" err="1">
                <a:latin typeface="Courier New" panose="02070309020205020404" pitchFamily="49" charset="0"/>
                <a:cs typeface="Courier New" panose="02070309020205020404" pitchFamily="49" charset="0"/>
              </a:rPr>
              <a:t>Atrans</a:t>
            </a:r>
            <a:r>
              <a:rPr lang="en-US" b="1" kern="0" dirty="0">
                <a:latin typeface="Courier New" panose="02070309020205020404" pitchFamily="49" charset="0"/>
                <a:cs typeface="Courier New" panose="02070309020205020404" pitchFamily="49" charset="0"/>
              </a:rPr>
              <a:t> = A.T</a:t>
            </a:r>
          </a:p>
          <a:p>
            <a:pPr marL="1039813" lvl="3" indent="0">
              <a:buNone/>
            </a:pPr>
            <a:r>
              <a:rPr lang="en-US" b="1" kern="0" dirty="0">
                <a:latin typeface="Courier New" panose="02070309020205020404" pitchFamily="49" charset="0"/>
                <a:cs typeface="Courier New" panose="02070309020205020404" pitchFamily="49" charset="0"/>
              </a:rPr>
              <a:t>w = </a:t>
            </a:r>
            <a:r>
              <a:rPr lang="en-US" b="1" kern="0" dirty="0" err="1">
                <a:latin typeface="Courier New" panose="02070309020205020404" pitchFamily="49" charset="0"/>
                <a:cs typeface="Courier New" panose="02070309020205020404" pitchFamily="49" charset="0"/>
              </a:rPr>
              <a:t>A.mxv</a:t>
            </a:r>
            <a:r>
              <a:rPr lang="en-US" b="1" kern="0" dirty="0">
                <a:latin typeface="Courier New" panose="02070309020205020404" pitchFamily="49" charset="0"/>
                <a:cs typeface="Courier New" panose="02070309020205020404" pitchFamily="49" charset="0"/>
              </a:rPr>
              <a:t>(u, desc = ??) </a:t>
            </a:r>
          </a:p>
          <a:p>
            <a:pPr marL="1039813" lvl="3" indent="0">
              <a:buNone/>
            </a:pPr>
            <a:r>
              <a:rPr lang="en-US" b="1" kern="0" dirty="0" err="1">
                <a:latin typeface="Courier New" panose="02070309020205020404" pitchFamily="49" charset="0"/>
                <a:cs typeface="Courier New" panose="02070309020205020404" pitchFamily="49" charset="0"/>
              </a:rPr>
              <a:t>A.mxv</a:t>
            </a:r>
            <a:r>
              <a:rPr lang="en-US" b="1" kern="0" dirty="0">
                <a:latin typeface="Courier New" panose="02070309020205020404" pitchFamily="49" charset="0"/>
                <a:cs typeface="Courier New" panose="02070309020205020404" pitchFamily="49" charset="0"/>
              </a:rPr>
              <a:t>(u, out=w, desc = ??)</a:t>
            </a:r>
          </a:p>
          <a:p>
            <a:pPr marL="1028700" lvl="3" indent="0">
              <a:buNone/>
            </a:pPr>
            <a:r>
              <a:rPr lang="en-US" b="1" kern="0" dirty="0">
                <a:latin typeface="Courier New" panose="02070309020205020404" pitchFamily="49" charset="0"/>
                <a:cs typeface="Courier New" panose="02070309020205020404" pitchFamily="49" charset="0"/>
              </a:rPr>
              <a:t>print(A)</a:t>
            </a:r>
          </a:p>
          <a:p>
            <a:pPr marL="1028700" lvl="3" indent="0">
              <a:buNone/>
            </a:pPr>
            <a:r>
              <a:rPr lang="en-US" b="1" kern="0" dirty="0">
                <a:latin typeface="Courier New" panose="02070309020205020404" pitchFamily="49" charset="0"/>
                <a:cs typeface="Courier New" panose="02070309020205020404" pitchFamily="49" charset="0"/>
              </a:rPr>
              <a:t>draw(A)</a:t>
            </a:r>
          </a:p>
        </p:txBody>
      </p:sp>
    </p:spTree>
    <p:extLst>
      <p:ext uri="{BB962C8B-B14F-4D97-AF65-F5344CB8AC3E}">
        <p14:creationId xmlns:p14="http://schemas.microsoft.com/office/powerpoint/2010/main" val="234350665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21879066-2435-4CEB-B8F4-19E92E4678FE}"/>
              </a:ext>
            </a:extLst>
          </p:cNvPr>
          <p:cNvSpPr txBox="1"/>
          <p:nvPr/>
        </p:nvSpPr>
        <p:spPr>
          <a:xfrm>
            <a:off x="3014960" y="3919934"/>
            <a:ext cx="3560098" cy="2800767"/>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            A</a:t>
            </a:r>
            <a:r>
              <a:rPr lang="en-US" sz="1600" b="1" baseline="30000" dirty="0">
                <a:latin typeface="Courier New" panose="02070309020205020404" pitchFamily="49" charset="0"/>
                <a:cs typeface="Courier New" panose="02070309020205020404" pitchFamily="49" charset="0"/>
              </a:rPr>
              <a:t>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0  1  2  3  4  5  6</a:t>
            </a:r>
          </a:p>
          <a:p>
            <a:r>
              <a:rPr lang="en-US" sz="1600" b="1" dirty="0">
                <a:latin typeface="Courier New" panose="02070309020205020404" pitchFamily="49" charset="0"/>
                <a:cs typeface="Courier New" panose="02070309020205020404" pitchFamily="49" charset="0"/>
              </a:rPr>
              <a:t>0|           t         |  0</a:t>
            </a:r>
          </a:p>
          <a:p>
            <a:r>
              <a:rPr lang="en-US" sz="1600" b="1" dirty="0">
                <a:latin typeface="Courier New" panose="02070309020205020404" pitchFamily="49" charset="0"/>
                <a:cs typeface="Courier New" panose="02070309020205020404" pitchFamily="49" charset="0"/>
              </a:rPr>
              <a:t>1|  t                  |  1 </a:t>
            </a:r>
          </a:p>
          <a:p>
            <a:r>
              <a:rPr lang="en-US" sz="1600" b="1" dirty="0">
                <a:latin typeface="Courier New" panose="02070309020205020404" pitchFamily="49" charset="0"/>
                <a:cs typeface="Courier New" panose="02070309020205020404" pitchFamily="49" charset="0"/>
              </a:rPr>
              <a:t>2|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2</a:t>
            </a:r>
          </a:p>
          <a:p>
            <a:r>
              <a:rPr lang="en-US" sz="1600" b="1" dirty="0">
                <a:latin typeface="Courier New" panose="02070309020205020404" pitchFamily="49" charset="0"/>
                <a:cs typeface="Courier New" panose="02070309020205020404" pitchFamily="49" charset="0"/>
              </a:rPr>
              <a:t>3|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3</a:t>
            </a:r>
          </a:p>
          <a:p>
            <a:r>
              <a:rPr lang="en-US" sz="1600" b="1" dirty="0">
                <a:latin typeface="Courier New" panose="02070309020205020404" pitchFamily="49" charset="0"/>
                <a:cs typeface="Courier New" panose="02070309020205020404" pitchFamily="49" charset="0"/>
              </a:rPr>
              <a:t>4|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4</a:t>
            </a:r>
          </a:p>
          <a:p>
            <a:r>
              <a:rPr lang="en-US" sz="1600" b="1" dirty="0">
                <a:latin typeface="Courier New" panose="02070309020205020404" pitchFamily="49" charset="0"/>
                <a:cs typeface="Courier New" panose="02070309020205020404" pitchFamily="49" charset="0"/>
              </a:rPr>
              <a:t>5|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5</a:t>
            </a:r>
          </a:p>
          <a:p>
            <a:r>
              <a:rPr lang="en-US" sz="1600" b="1" dirty="0">
                <a:latin typeface="Courier New" panose="02070309020205020404" pitchFamily="49" charset="0"/>
                <a:cs typeface="Courier New" panose="02070309020205020404" pitchFamily="49" charset="0"/>
              </a:rPr>
              <a:t>6|     t               |  6</a:t>
            </a:r>
          </a:p>
          <a:p>
            <a:r>
              <a:rPr lang="en-US" sz="1600" b="1" dirty="0">
                <a:latin typeface="Courier New" panose="02070309020205020404" pitchFamily="49" charset="0"/>
                <a:cs typeface="Courier New" panose="02070309020205020404" pitchFamily="49" charset="0"/>
              </a:rPr>
              <a:t>    0  1  2  3  4  5  6</a:t>
            </a:r>
          </a:p>
        </p:txBody>
      </p:sp>
      <p:sp>
        <p:nvSpPr>
          <p:cNvPr id="2" name="Title 1">
            <a:extLst>
              <a:ext uri="{FF2B5EF4-FFF2-40B4-BE49-F238E27FC236}">
                <a16:creationId xmlns:a16="http://schemas.microsoft.com/office/drawing/2014/main" id="{D0348D73-6D27-6141-B3FC-73BB5C86AF7F}"/>
              </a:ext>
            </a:extLst>
          </p:cNvPr>
          <p:cNvSpPr>
            <a:spLocks noGrp="1"/>
          </p:cNvSpPr>
          <p:nvPr>
            <p:ph type="title"/>
          </p:nvPr>
        </p:nvSpPr>
        <p:spPr/>
        <p:txBody>
          <a:bodyPr/>
          <a:lstStyle/>
          <a:p>
            <a:r>
              <a:rPr lang="en-US" dirty="0"/>
              <a:t>Solution to exercise 6:  </a:t>
            </a:r>
            <a:r>
              <a:rPr lang="en-US" sz="2400" dirty="0"/>
              <a:t>Find one-hop neighbors</a:t>
            </a:r>
          </a:p>
        </p:txBody>
      </p:sp>
      <p:sp>
        <p:nvSpPr>
          <p:cNvPr id="3" name="Content Placeholder 2">
            <a:extLst>
              <a:ext uri="{FF2B5EF4-FFF2-40B4-BE49-F238E27FC236}">
                <a16:creationId xmlns:a16="http://schemas.microsoft.com/office/drawing/2014/main" id="{D0EF4AC2-76CA-5342-8885-9916A5AEF109}"/>
              </a:ext>
            </a:extLst>
          </p:cNvPr>
          <p:cNvSpPr>
            <a:spLocks noGrp="1"/>
          </p:cNvSpPr>
          <p:nvPr>
            <p:ph idx="1"/>
          </p:nvPr>
        </p:nvSpPr>
        <p:spPr>
          <a:xfrm>
            <a:off x="595724" y="1230089"/>
            <a:ext cx="5168442" cy="1963752"/>
          </a:xfrm>
        </p:spPr>
        <p:txBody>
          <a:bodyPr/>
          <a:lstStyle/>
          <a:p>
            <a:pPr marL="0" indent="0">
              <a:buNone/>
            </a:pPr>
            <a:r>
              <a:rPr lang="en-US" sz="1600" b="1" dirty="0">
                <a:latin typeface="Courier New" panose="02070309020205020404" pitchFamily="49" charset="0"/>
                <a:cs typeface="Courier New" panose="02070309020205020404" pitchFamily="49" charset="0"/>
              </a:rPr>
              <a:t>NODES = 7</a:t>
            </a:r>
          </a:p>
          <a:p>
            <a:pPr marL="0" indent="0">
              <a:buNone/>
            </a:pPr>
            <a:r>
              <a:rPr lang="en-US" sz="1600" b="1" dirty="0">
                <a:latin typeface="Courier New" panose="02070309020205020404" pitchFamily="49" charset="0"/>
                <a:cs typeface="Courier New" panose="02070309020205020404" pitchFamily="49" charset="0"/>
              </a:rPr>
              <a:t>u = </a:t>
            </a:r>
            <a:r>
              <a:rPr lang="en-US" sz="1600" b="1" dirty="0" err="1">
                <a:latin typeface="Courier New" panose="02070309020205020404" pitchFamily="49" charset="0"/>
                <a:cs typeface="Courier New" panose="02070309020205020404" pitchFamily="49" charset="0"/>
              </a:rPr>
              <a:t>grb.Vector.sparse</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grb.BOOL</a:t>
            </a:r>
            <a:r>
              <a:rPr lang="en-US" sz="1600" b="1" dirty="0">
                <a:latin typeface="Courier New" panose="02070309020205020404" pitchFamily="49" charset="0"/>
                <a:cs typeface="Courier New" panose="02070309020205020404" pitchFamily="49" charset="0"/>
              </a:rPr>
              <a:t>, NODES)</a:t>
            </a:r>
          </a:p>
          <a:p>
            <a:pPr marL="0" indent="0">
              <a:buNone/>
            </a:pPr>
            <a:r>
              <a:rPr lang="en-US" sz="1600" b="1" dirty="0">
                <a:latin typeface="Courier New" panose="02070309020205020404" pitchFamily="49" charset="0"/>
                <a:cs typeface="Courier New" panose="02070309020205020404" pitchFamily="49" charset="0"/>
              </a:rPr>
              <a:t>u[6] = True</a:t>
            </a:r>
          </a:p>
          <a:p>
            <a:pPr marL="0" indent="0">
              <a:buNone/>
            </a:pPr>
            <a:r>
              <a:rPr lang="en-US" sz="1600" b="1" dirty="0">
                <a:latin typeface="Courier New" panose="02070309020205020404" pitchFamily="49" charset="0"/>
                <a:cs typeface="Courier New" panose="02070309020205020404" pitchFamily="49" charset="0"/>
              </a:rPr>
              <a:t>w = </a:t>
            </a:r>
            <a:r>
              <a:rPr lang="en-US" sz="1600" b="1" dirty="0" err="1">
                <a:latin typeface="Courier New" panose="02070309020205020404" pitchFamily="49" charset="0"/>
                <a:cs typeface="Courier New" panose="02070309020205020404" pitchFamily="49" charset="0"/>
              </a:rPr>
              <a:t>A.mxv</a:t>
            </a:r>
            <a:r>
              <a:rPr lang="en-US" sz="1600" b="1" dirty="0">
                <a:latin typeface="Courier New" panose="02070309020205020404" pitchFamily="49" charset="0"/>
                <a:cs typeface="Courier New" panose="02070309020205020404" pitchFamily="49" charset="0"/>
              </a:rPr>
              <a:t>(u, desc = grb.descriptor.T0)</a:t>
            </a:r>
          </a:p>
          <a:p>
            <a:pPr marL="0" indent="0">
              <a:buNone/>
            </a:pPr>
            <a:r>
              <a:rPr lang="en-US" sz="1600" b="1" dirty="0">
                <a:latin typeface="Courier New" panose="02070309020205020404" pitchFamily="49" charset="0"/>
                <a:cs typeface="Courier New" panose="02070309020205020404" pitchFamily="49" charset="0"/>
              </a:rPr>
              <a:t>print(w)</a:t>
            </a:r>
          </a:p>
          <a:p>
            <a:pPr marL="0" indent="0">
              <a:buNone/>
            </a:pPr>
            <a:endParaRPr lang="en-US" sz="1600" b="1" dirty="0">
              <a:latin typeface="Courier New" panose="02070309020205020404" pitchFamily="49" charset="0"/>
              <a:cs typeface="Courier New" panose="02070309020205020404" pitchFamily="49" charset="0"/>
            </a:endParaRPr>
          </a:p>
          <a:p>
            <a:pPr marL="0" indent="0">
              <a:buNone/>
            </a:pPr>
            <a:endParaRPr lang="en-US" sz="1600" b="1" dirty="0">
              <a:latin typeface="Courier New" panose="02070309020205020404" pitchFamily="49" charset="0"/>
              <a:cs typeface="Courier New" panose="02070309020205020404" pitchFamily="49" charset="0"/>
            </a:endParaRPr>
          </a:p>
          <a:p>
            <a:pPr marL="0" indent="0">
              <a:buNone/>
            </a:pPr>
            <a:endParaRPr lang="en-US" sz="2000" b="1"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96099601-BE5A-7146-9621-688B65E28564}"/>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57</a:t>
            </a:fld>
            <a:endParaRPr lang="en-US" dirty="0">
              <a:solidFill>
                <a:srgbClr val="000000"/>
              </a:solidFill>
              <a:ea typeface="ＭＳ Ｐゴシック" pitchFamily="34" charset="-128"/>
            </a:endParaRPr>
          </a:p>
        </p:txBody>
      </p:sp>
      <p:pic>
        <p:nvPicPr>
          <p:cNvPr id="61" name="Picture 60" descr="Calendar&#10;&#10;Description automatically generated">
            <a:extLst>
              <a:ext uri="{FF2B5EF4-FFF2-40B4-BE49-F238E27FC236}">
                <a16:creationId xmlns:a16="http://schemas.microsoft.com/office/drawing/2014/main" id="{6EA2B020-C9C9-6F45-8B73-A1B11152DA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5780" y="2436832"/>
            <a:ext cx="2261681" cy="1514018"/>
          </a:xfrm>
          <a:prstGeom prst="rect">
            <a:avLst/>
          </a:prstGeom>
        </p:spPr>
      </p:pic>
      <p:sp>
        <p:nvSpPr>
          <p:cNvPr id="62" name="TextBox 61">
            <a:extLst>
              <a:ext uri="{FF2B5EF4-FFF2-40B4-BE49-F238E27FC236}">
                <a16:creationId xmlns:a16="http://schemas.microsoft.com/office/drawing/2014/main" id="{E4727E3F-9043-8B4A-BB44-60BE3250E536}"/>
              </a:ext>
            </a:extLst>
          </p:cNvPr>
          <p:cNvSpPr txBox="1"/>
          <p:nvPr/>
        </p:nvSpPr>
        <p:spPr>
          <a:xfrm>
            <a:off x="2406623" y="5341246"/>
            <a:ext cx="623447" cy="338554"/>
          </a:xfrm>
          <a:prstGeom prst="rect">
            <a:avLst/>
          </a:prstGeom>
          <a:noFill/>
        </p:spPr>
        <p:txBody>
          <a:bodyPr wrap="square" rtlCol="0">
            <a:spAutoFit/>
          </a:bodyPr>
          <a:lstStyle/>
          <a:p>
            <a:r>
              <a:rPr lang="en-US" sz="1600" dirty="0"/>
              <a:t>=</a:t>
            </a:r>
          </a:p>
        </p:txBody>
      </p:sp>
      <p:sp>
        <p:nvSpPr>
          <p:cNvPr id="64" name="TextBox 63">
            <a:extLst>
              <a:ext uri="{FF2B5EF4-FFF2-40B4-BE49-F238E27FC236}">
                <a16:creationId xmlns:a16="http://schemas.microsoft.com/office/drawing/2014/main" id="{54F4BA50-E9C4-504C-B304-6F71965B16A1}"/>
              </a:ext>
            </a:extLst>
          </p:cNvPr>
          <p:cNvSpPr txBox="1"/>
          <p:nvPr/>
        </p:nvSpPr>
        <p:spPr>
          <a:xfrm>
            <a:off x="6725540" y="5331503"/>
            <a:ext cx="549899" cy="338554"/>
          </a:xfrm>
          <a:prstGeom prst="rect">
            <a:avLst/>
          </a:prstGeom>
          <a:noFill/>
        </p:spPr>
        <p:txBody>
          <a:bodyPr wrap="square" rtlCol="0">
            <a:spAutoFit/>
          </a:bodyPr>
          <a:lstStyle/>
          <a:p>
            <a:r>
              <a:rPr lang="en-US" sz="1600" dirty="0"/>
              <a:t>@</a:t>
            </a:r>
          </a:p>
        </p:txBody>
      </p:sp>
      <p:pic>
        <p:nvPicPr>
          <p:cNvPr id="7" name="Picture 6">
            <a:extLst>
              <a:ext uri="{FF2B5EF4-FFF2-40B4-BE49-F238E27FC236}">
                <a16:creationId xmlns:a16="http://schemas.microsoft.com/office/drawing/2014/main" id="{C8637108-8336-F441-B9BB-6EEEFAD09EC6}"/>
              </a:ext>
            </a:extLst>
          </p:cNvPr>
          <p:cNvPicPr>
            <a:picLocks noChangeAspect="1"/>
          </p:cNvPicPr>
          <p:nvPr/>
        </p:nvPicPr>
        <p:blipFill>
          <a:blip r:embed="rId4"/>
          <a:stretch>
            <a:fillRect/>
          </a:stretch>
        </p:blipFill>
        <p:spPr>
          <a:xfrm>
            <a:off x="6409018" y="579192"/>
            <a:ext cx="1995207" cy="1667228"/>
          </a:xfrm>
          <a:prstGeom prst="rect">
            <a:avLst/>
          </a:prstGeom>
        </p:spPr>
      </p:pic>
      <p:cxnSp>
        <p:nvCxnSpPr>
          <p:cNvPr id="10" name="Straight Arrow Connector 9">
            <a:extLst>
              <a:ext uri="{FF2B5EF4-FFF2-40B4-BE49-F238E27FC236}">
                <a16:creationId xmlns:a16="http://schemas.microsoft.com/office/drawing/2014/main" id="{C8784B4B-487E-DC4F-8D25-A28C24D1A380}"/>
              </a:ext>
            </a:extLst>
          </p:cNvPr>
          <p:cNvCxnSpPr>
            <a:cxnSpLocks/>
          </p:cNvCxnSpPr>
          <p:nvPr/>
        </p:nvCxnSpPr>
        <p:spPr bwMode="auto">
          <a:xfrm>
            <a:off x="7376220" y="2022911"/>
            <a:ext cx="0" cy="390356"/>
          </a:xfrm>
          <a:prstGeom prst="straightConnector1">
            <a:avLst/>
          </a:prstGeom>
          <a:ln w="22225">
            <a:headEnd type="triangle" w="med" len="med"/>
            <a:tailEnd type="triangle"/>
          </a:ln>
        </p:spPr>
        <p:style>
          <a:lnRef idx="1">
            <a:schemeClr val="dk1"/>
          </a:lnRef>
          <a:fillRef idx="0">
            <a:schemeClr val="dk1"/>
          </a:fillRef>
          <a:effectRef idx="0">
            <a:schemeClr val="dk1"/>
          </a:effectRef>
          <a:fontRef idx="minor">
            <a:schemeClr val="tx1"/>
          </a:fontRef>
        </p:style>
      </p:cxnSp>
      <p:sp>
        <p:nvSpPr>
          <p:cNvPr id="163" name="TextBox 162">
            <a:extLst>
              <a:ext uri="{FF2B5EF4-FFF2-40B4-BE49-F238E27FC236}">
                <a16:creationId xmlns:a16="http://schemas.microsoft.com/office/drawing/2014/main" id="{0A4541FF-7ED1-D540-AA05-3DE1E07800CB}"/>
              </a:ext>
            </a:extLst>
          </p:cNvPr>
          <p:cNvSpPr txBox="1"/>
          <p:nvPr/>
        </p:nvSpPr>
        <p:spPr>
          <a:xfrm>
            <a:off x="5964056" y="3024564"/>
            <a:ext cx="623447" cy="338554"/>
          </a:xfrm>
          <a:prstGeom prst="rect">
            <a:avLst/>
          </a:prstGeom>
          <a:noFill/>
        </p:spPr>
        <p:txBody>
          <a:bodyPr wrap="square" rtlCol="0">
            <a:spAutoFit/>
          </a:bodyPr>
          <a:lstStyle/>
          <a:p>
            <a:r>
              <a:rPr lang="en-US" sz="1600" dirty="0"/>
              <a:t>A</a:t>
            </a:r>
            <a:endParaRPr lang="en-US" sz="1600" baseline="30000" dirty="0"/>
          </a:p>
        </p:txBody>
      </p:sp>
      <p:sp>
        <p:nvSpPr>
          <p:cNvPr id="16" name="TextBox 15">
            <a:extLst>
              <a:ext uri="{FF2B5EF4-FFF2-40B4-BE49-F238E27FC236}">
                <a16:creationId xmlns:a16="http://schemas.microsoft.com/office/drawing/2014/main" id="{2C48281E-5D3F-44BF-8E41-018F08D4511D}"/>
              </a:ext>
            </a:extLst>
          </p:cNvPr>
          <p:cNvSpPr txBox="1"/>
          <p:nvPr/>
        </p:nvSpPr>
        <p:spPr>
          <a:xfrm>
            <a:off x="1477713" y="3919934"/>
            <a:ext cx="742753" cy="2554545"/>
          </a:xfrm>
          <a:prstGeom prst="rect">
            <a:avLst/>
          </a:prstGeom>
          <a:noFill/>
        </p:spPr>
        <p:txBody>
          <a:bodyPr wrap="square" rtlCol="0">
            <a:spAutoFit/>
          </a:bodyPr>
          <a:lstStyle/>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w</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0| </a:t>
            </a:r>
          </a:p>
          <a:p>
            <a:r>
              <a:rPr lang="en-US" sz="1600" b="1" dirty="0">
                <a:latin typeface="Courier New" panose="02070309020205020404" pitchFamily="49" charset="0"/>
                <a:cs typeface="Courier New" panose="02070309020205020404" pitchFamily="49" charset="0"/>
              </a:rPr>
              <a:t>1| </a:t>
            </a:r>
          </a:p>
          <a:p>
            <a:r>
              <a:rPr lang="en-US" sz="1600" b="1" dirty="0">
                <a:latin typeface="Courier New" panose="02070309020205020404" pitchFamily="49" charset="0"/>
                <a:cs typeface="Courier New" panose="02070309020205020404" pitchFamily="49" charset="0"/>
              </a:rPr>
              <a:t>2| t </a:t>
            </a:r>
          </a:p>
          <a:p>
            <a:r>
              <a:rPr lang="en-US" sz="1600" b="1" dirty="0">
                <a:latin typeface="Courier New" panose="02070309020205020404" pitchFamily="49" charset="0"/>
                <a:cs typeface="Courier New" panose="02070309020205020404" pitchFamily="49" charset="0"/>
              </a:rPr>
              <a:t>3| t</a:t>
            </a:r>
          </a:p>
          <a:p>
            <a:r>
              <a:rPr lang="en-US" sz="1600" b="1" dirty="0">
                <a:latin typeface="Courier New" panose="02070309020205020404" pitchFamily="49" charset="0"/>
                <a:cs typeface="Courier New" panose="02070309020205020404" pitchFamily="49" charset="0"/>
              </a:rPr>
              <a:t>4| t </a:t>
            </a:r>
          </a:p>
          <a:p>
            <a:r>
              <a:rPr lang="en-US" sz="1600" b="1" dirty="0">
                <a:latin typeface="Courier New" panose="02070309020205020404" pitchFamily="49" charset="0"/>
                <a:cs typeface="Courier New" panose="02070309020205020404" pitchFamily="49" charset="0"/>
              </a:rPr>
              <a:t>5|</a:t>
            </a:r>
          </a:p>
          <a:p>
            <a:r>
              <a:rPr lang="en-US" sz="1600" b="1" dirty="0">
                <a:latin typeface="Courier New" panose="02070309020205020404" pitchFamily="49" charset="0"/>
                <a:cs typeface="Courier New" panose="02070309020205020404" pitchFamily="49" charset="0"/>
              </a:rPr>
              <a:t>6|</a:t>
            </a:r>
          </a:p>
        </p:txBody>
      </p:sp>
      <p:sp>
        <p:nvSpPr>
          <p:cNvPr id="17" name="TextBox 16">
            <a:extLst>
              <a:ext uri="{FF2B5EF4-FFF2-40B4-BE49-F238E27FC236}">
                <a16:creationId xmlns:a16="http://schemas.microsoft.com/office/drawing/2014/main" id="{E8A1E536-1758-49EC-A49F-738F854AD854}"/>
              </a:ext>
            </a:extLst>
          </p:cNvPr>
          <p:cNvSpPr txBox="1"/>
          <p:nvPr/>
        </p:nvSpPr>
        <p:spPr>
          <a:xfrm>
            <a:off x="7283352" y="3919934"/>
            <a:ext cx="742753" cy="2554545"/>
          </a:xfrm>
          <a:prstGeom prst="rect">
            <a:avLst/>
          </a:prstGeom>
          <a:noFill/>
        </p:spPr>
        <p:txBody>
          <a:bodyPr wrap="square" rtlCol="0">
            <a:spAutoFit/>
          </a:bodyPr>
          <a:lstStyle/>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u</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0| </a:t>
            </a:r>
          </a:p>
          <a:p>
            <a:r>
              <a:rPr lang="en-US" sz="1600" b="1" dirty="0">
                <a:latin typeface="Courier New" panose="02070309020205020404" pitchFamily="49" charset="0"/>
                <a:cs typeface="Courier New" panose="02070309020205020404" pitchFamily="49" charset="0"/>
              </a:rPr>
              <a:t>1| </a:t>
            </a:r>
          </a:p>
          <a:p>
            <a:r>
              <a:rPr lang="en-US" sz="1600" b="1" dirty="0">
                <a:latin typeface="Courier New" panose="02070309020205020404" pitchFamily="49" charset="0"/>
                <a:cs typeface="Courier New" panose="02070309020205020404" pitchFamily="49" charset="0"/>
              </a:rPr>
              <a:t>2|</a:t>
            </a:r>
          </a:p>
          <a:p>
            <a:r>
              <a:rPr lang="en-US" sz="1600" b="1" dirty="0">
                <a:latin typeface="Courier New" panose="02070309020205020404" pitchFamily="49" charset="0"/>
                <a:cs typeface="Courier New" panose="02070309020205020404" pitchFamily="49" charset="0"/>
              </a:rPr>
              <a:t>3|   </a:t>
            </a:r>
          </a:p>
          <a:p>
            <a:r>
              <a:rPr lang="en-US" sz="1600" b="1" dirty="0">
                <a:latin typeface="Courier New" panose="02070309020205020404" pitchFamily="49" charset="0"/>
                <a:cs typeface="Courier New" panose="02070309020205020404" pitchFamily="49" charset="0"/>
              </a:rPr>
              <a:t>4| </a:t>
            </a:r>
          </a:p>
          <a:p>
            <a:r>
              <a:rPr lang="en-US" sz="1600" b="1" dirty="0">
                <a:latin typeface="Courier New" panose="02070309020205020404" pitchFamily="49" charset="0"/>
                <a:cs typeface="Courier New" panose="02070309020205020404" pitchFamily="49" charset="0"/>
              </a:rPr>
              <a:t>5|   </a:t>
            </a:r>
          </a:p>
          <a:p>
            <a:r>
              <a:rPr lang="en-US" sz="1600" b="1" dirty="0">
                <a:latin typeface="Courier New" panose="02070309020205020404" pitchFamily="49" charset="0"/>
                <a:cs typeface="Courier New" panose="02070309020205020404" pitchFamily="49" charset="0"/>
              </a:rPr>
              <a:t>6| t </a:t>
            </a:r>
          </a:p>
        </p:txBody>
      </p:sp>
    </p:spTree>
    <p:extLst>
      <p:ext uri="{BB962C8B-B14F-4D97-AF65-F5344CB8AC3E}">
        <p14:creationId xmlns:p14="http://schemas.microsoft.com/office/powerpoint/2010/main" val="197260076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0381-5C8A-B646-B2DD-2B6EE4A9B323}"/>
              </a:ext>
            </a:extLst>
          </p:cNvPr>
          <p:cNvSpPr>
            <a:spLocks noGrp="1"/>
          </p:cNvSpPr>
          <p:nvPr>
            <p:ph type="title"/>
          </p:nvPr>
        </p:nvSpPr>
        <p:spPr>
          <a:xfrm>
            <a:off x="166688" y="192088"/>
            <a:ext cx="5382774" cy="889000"/>
          </a:xfrm>
        </p:spPr>
        <p:txBody>
          <a:bodyPr/>
          <a:lstStyle/>
          <a:p>
            <a:r>
              <a:rPr lang="en-US" sz="2400" dirty="0"/>
              <a:t>Matrix vector multiplication:  mxv()</a:t>
            </a:r>
          </a:p>
        </p:txBody>
      </p:sp>
      <p:sp>
        <p:nvSpPr>
          <p:cNvPr id="3" name="Content Placeholder 2">
            <a:extLst>
              <a:ext uri="{FF2B5EF4-FFF2-40B4-BE49-F238E27FC236}">
                <a16:creationId xmlns:a16="http://schemas.microsoft.com/office/drawing/2014/main" id="{E5E9446B-2B19-6441-9D96-7EC8A5C5B3D8}"/>
              </a:ext>
            </a:extLst>
          </p:cNvPr>
          <p:cNvSpPr>
            <a:spLocks noGrp="1"/>
          </p:cNvSpPr>
          <p:nvPr>
            <p:ph idx="1"/>
          </p:nvPr>
        </p:nvSpPr>
        <p:spPr>
          <a:xfrm>
            <a:off x="509451" y="963509"/>
            <a:ext cx="8082024" cy="1779692"/>
          </a:xfrm>
        </p:spPr>
        <p:txBody>
          <a:bodyPr/>
          <a:lstStyle/>
          <a:p>
            <a:r>
              <a:rPr lang="en-US" sz="2000" dirty="0"/>
              <a:t>The operators in </a:t>
            </a:r>
            <a:r>
              <a:rPr lang="en-US" sz="2000" dirty="0" err="1"/>
              <a:t>GraphBLAS</a:t>
            </a:r>
            <a:r>
              <a:rPr lang="en-US" sz="2000" dirty="0"/>
              <a:t> operations are:</a:t>
            </a:r>
          </a:p>
          <a:p>
            <a:pPr lvl="1"/>
            <a:r>
              <a:rPr lang="en-US" sz="1600" dirty="0"/>
              <a:t>Accumulator ⊙</a:t>
            </a:r>
          </a:p>
          <a:p>
            <a:pPr lvl="1"/>
            <a:r>
              <a:rPr lang="en-US" sz="1600" dirty="0"/>
              <a:t>Addition ⊕</a:t>
            </a:r>
          </a:p>
          <a:p>
            <a:pPr lvl="1"/>
            <a:r>
              <a:rPr lang="en-US" sz="1600" dirty="0"/>
              <a:t>Multiplication ⊗</a:t>
            </a:r>
          </a:p>
          <a:p>
            <a:r>
              <a:rPr lang="en-US" sz="2000" dirty="0"/>
              <a:t>The operators are implied by type. </a:t>
            </a:r>
          </a:p>
        </p:txBody>
      </p:sp>
      <p:sp>
        <p:nvSpPr>
          <p:cNvPr id="4" name="Slide Number Placeholder 3">
            <a:extLst>
              <a:ext uri="{FF2B5EF4-FFF2-40B4-BE49-F238E27FC236}">
                <a16:creationId xmlns:a16="http://schemas.microsoft.com/office/drawing/2014/main" id="{15F358DF-A254-724A-B63F-B2FB49219412}"/>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58</a:t>
            </a:fld>
            <a:endParaRPr lang="en-US" dirty="0">
              <a:solidFill>
                <a:srgbClr val="000000"/>
              </a:solidFill>
              <a:ea typeface="ＭＳ Ｐゴシック" pitchFamily="34" charset="-128"/>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792B34D-A55A-3B47-8FE1-910796EDEC46}"/>
                  </a:ext>
                </a:extLst>
              </p:cNvPr>
              <p:cNvSpPr txBox="1"/>
              <p:nvPr/>
            </p:nvSpPr>
            <p:spPr>
              <a:xfrm>
                <a:off x="6057813" y="127175"/>
                <a:ext cx="2635337" cy="492443"/>
              </a:xfrm>
              <a:prstGeom prst="rect">
                <a:avLst/>
              </a:prstGeom>
              <a:noFill/>
            </p:spPr>
            <p:txBody>
              <a:bodyPr wrap="none" lIns="0" tIns="0" rIns="0" bIns="0" rtlCol="0">
                <a:spAutoFit/>
              </a:bodyPr>
              <a:lstStyle/>
              <a:p>
                <a14:m>
                  <m:oMath xmlns:m="http://schemas.openxmlformats.org/officeDocument/2006/math">
                    <m:r>
                      <m:rPr>
                        <m:nor/>
                      </m:rPr>
                      <a:rPr lang="en-US" sz="3200" dirty="0" smtClean="0"/>
                      <m:t>w</m:t>
                    </m:r>
                    <m:r>
                      <m:rPr>
                        <m:nor/>
                      </m:rPr>
                      <a:rPr lang="en-US" sz="3200" b="0" i="0" dirty="0" smtClean="0"/>
                      <m:t> </m:t>
                    </m:r>
                    <m:r>
                      <a:rPr lang="en-US" sz="3200" b="0" i="1" smtClean="0">
                        <a:latin typeface="Cambria Math" panose="02040503050406030204" pitchFamily="18" charset="0"/>
                      </a:rPr>
                      <m:t>⨀</m:t>
                    </m:r>
                  </m:oMath>
                </a14:m>
                <a:r>
                  <a:rPr lang="en-US" sz="3200" dirty="0"/>
                  <a:t>= A⊕.⊗u</a:t>
                </a:r>
              </a:p>
            </p:txBody>
          </p:sp>
        </mc:Choice>
        <mc:Fallback xmlns="">
          <p:sp>
            <p:nvSpPr>
              <p:cNvPr id="8" name="TextBox 7">
                <a:extLst>
                  <a:ext uri="{FF2B5EF4-FFF2-40B4-BE49-F238E27FC236}">
                    <a16:creationId xmlns:a16="http://schemas.microsoft.com/office/drawing/2014/main" id="{3792B34D-A55A-3B47-8FE1-910796EDEC46}"/>
                  </a:ext>
                </a:extLst>
              </p:cNvPr>
              <p:cNvSpPr txBox="1">
                <a:spLocks noRot="1" noChangeAspect="1" noMove="1" noResize="1" noEditPoints="1" noAdjustHandles="1" noChangeArrowheads="1" noChangeShapeType="1" noTextEdit="1"/>
              </p:cNvSpPr>
              <p:nvPr/>
            </p:nvSpPr>
            <p:spPr>
              <a:xfrm>
                <a:off x="6057813" y="127175"/>
                <a:ext cx="2635337" cy="492443"/>
              </a:xfrm>
              <a:prstGeom prst="rect">
                <a:avLst/>
              </a:prstGeom>
              <a:blipFill>
                <a:blip r:embed="rId3"/>
                <a:stretch>
                  <a:fillRect l="-4327" t="-30769" r="-8173" b="-51282"/>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74A7A43C-57D7-7144-952B-16716200391D}"/>
              </a:ext>
            </a:extLst>
          </p:cNvPr>
          <p:cNvSpPr txBox="1"/>
          <p:nvPr/>
        </p:nvSpPr>
        <p:spPr>
          <a:xfrm>
            <a:off x="339055" y="4419600"/>
            <a:ext cx="7350070" cy="1569660"/>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import </a:t>
            </a:r>
            <a:r>
              <a:rPr lang="en-US" sz="1600" b="1" dirty="0" err="1">
                <a:latin typeface="Courier New" panose="02070309020205020404" pitchFamily="49" charset="0"/>
                <a:cs typeface="Courier New" panose="02070309020205020404" pitchFamily="49" charset="0"/>
              </a:rPr>
              <a:t>pygraphblas</a:t>
            </a:r>
            <a:r>
              <a:rPr lang="en-US" sz="1600" b="1" dirty="0">
                <a:latin typeface="Courier New" panose="02070309020205020404" pitchFamily="49" charset="0"/>
                <a:cs typeface="Courier New" panose="02070309020205020404" pitchFamily="49" charset="0"/>
              </a:rPr>
              <a:t> as </a:t>
            </a:r>
            <a:r>
              <a:rPr lang="en-US" sz="1600" b="1" dirty="0" err="1">
                <a:latin typeface="Courier New" panose="02070309020205020404" pitchFamily="49" charset="0"/>
                <a:cs typeface="Courier New" panose="02070309020205020404" pitchFamily="49" charset="0"/>
              </a:rPr>
              <a:t>grb</a:t>
            </a:r>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r>
              <a:rPr lang="en-US" sz="1600" b="1" dirty="0">
                <a:solidFill>
                  <a:srgbClr val="008000"/>
                </a:solidFill>
                <a:latin typeface="Courier New" panose="02070309020205020404" pitchFamily="49" charset="0"/>
                <a:cs typeface="Courier New" panose="02070309020205020404" pitchFamily="49" charset="0"/>
              </a:rPr>
              <a:t># Matrix A and vectors w and u defined elsewhere. </a:t>
            </a:r>
          </a:p>
          <a:p>
            <a:r>
              <a:rPr lang="en-US" sz="1600" b="1" dirty="0">
                <a:solidFill>
                  <a:srgbClr val="008000"/>
                </a:solidFill>
                <a:latin typeface="Courier New" panose="02070309020205020404" pitchFamily="49" charset="0"/>
                <a:cs typeface="Courier New" panose="02070309020205020404" pitchFamily="49" charset="0"/>
              </a:rPr>
              <a:t># Assume they are of type INT32</a:t>
            </a:r>
          </a:p>
          <a:p>
            <a:r>
              <a:rPr lang="en-US" sz="1600" b="1" dirty="0" err="1">
                <a:latin typeface="Courier New" panose="02070309020205020404" pitchFamily="49" charset="0"/>
                <a:cs typeface="Courier New" panose="02070309020205020404" pitchFamily="49" charset="0"/>
              </a:rPr>
              <a:t>A.mxv</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u,accum</a:t>
            </a:r>
            <a:r>
              <a:rPr lang="en-US" sz="1600" b="1" dirty="0">
                <a:latin typeface="Courier New" panose="02070309020205020404" pitchFamily="49" charset="0"/>
                <a:cs typeface="Courier New" panose="02070309020205020404" pitchFamily="49" charset="0"/>
              </a:rPr>
              <a:t>=grb.INT32.PLUS,out=w) </a:t>
            </a:r>
            <a:r>
              <a:rPr lang="en-US" sz="1600" b="1" dirty="0">
                <a:latin typeface="Courier New" panose="02070309020205020404" pitchFamily="49" charset="0"/>
                <a:cs typeface="Courier New" panose="02070309020205020404" pitchFamily="49" charset="0"/>
                <a:sym typeface="Wingdings" pitchFamily="2" charset="2"/>
              </a:rPr>
              <a:t> </a:t>
            </a:r>
          </a:p>
          <a:p>
            <a:endParaRPr lang="en-US" sz="1600" b="1" dirty="0">
              <a:latin typeface="Courier New" panose="02070309020205020404" pitchFamily="49" charset="0"/>
              <a:cs typeface="Courier New" panose="02070309020205020404" pitchFamily="49" charset="0"/>
            </a:endParaRPr>
          </a:p>
        </p:txBody>
      </p:sp>
      <p:sp>
        <p:nvSpPr>
          <p:cNvPr id="5" name="Oval 4">
            <a:extLst>
              <a:ext uri="{FF2B5EF4-FFF2-40B4-BE49-F238E27FC236}">
                <a16:creationId xmlns:a16="http://schemas.microsoft.com/office/drawing/2014/main" id="{1401EE19-CA09-BA4D-BA4D-4D20EF56FD99}"/>
              </a:ext>
            </a:extLst>
          </p:cNvPr>
          <p:cNvSpPr/>
          <p:nvPr/>
        </p:nvSpPr>
        <p:spPr bwMode="auto">
          <a:xfrm>
            <a:off x="6435090" y="165577"/>
            <a:ext cx="445770" cy="492443"/>
          </a:xfrm>
          <a:prstGeom prst="ellipse">
            <a:avLst/>
          </a:prstGeom>
          <a:noFill/>
          <a:ln w="25400" cap="flat" cmpd="sng" algn="ctr">
            <a:solidFill>
              <a:srgbClr val="C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10" name="Oval 9">
            <a:extLst>
              <a:ext uri="{FF2B5EF4-FFF2-40B4-BE49-F238E27FC236}">
                <a16:creationId xmlns:a16="http://schemas.microsoft.com/office/drawing/2014/main" id="{F73C0DC0-5274-784F-8BB3-1EB5F9B39D5C}"/>
              </a:ext>
            </a:extLst>
          </p:cNvPr>
          <p:cNvSpPr/>
          <p:nvPr/>
        </p:nvSpPr>
        <p:spPr bwMode="auto">
          <a:xfrm>
            <a:off x="7450649" y="92885"/>
            <a:ext cx="1064701" cy="575120"/>
          </a:xfrm>
          <a:prstGeom prst="ellipse">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
        <p:nvSpPr>
          <p:cNvPr id="6" name="TextBox 5">
            <a:extLst>
              <a:ext uri="{FF2B5EF4-FFF2-40B4-BE49-F238E27FC236}">
                <a16:creationId xmlns:a16="http://schemas.microsoft.com/office/drawing/2014/main" id="{C0E5877B-D144-F342-8283-2108D44137A0}"/>
              </a:ext>
            </a:extLst>
          </p:cNvPr>
          <p:cNvSpPr txBox="1"/>
          <p:nvPr/>
        </p:nvSpPr>
        <p:spPr>
          <a:xfrm>
            <a:off x="6446520" y="658020"/>
            <a:ext cx="1943100" cy="923330"/>
          </a:xfrm>
          <a:prstGeom prst="rect">
            <a:avLst/>
          </a:prstGeom>
          <a:noFill/>
          <a:ln w="25400">
            <a:solidFill>
              <a:srgbClr val="C00000"/>
            </a:solidFill>
          </a:ln>
        </p:spPr>
        <p:txBody>
          <a:bodyPr wrap="square" rtlCol="0">
            <a:spAutoFit/>
          </a:bodyPr>
          <a:lstStyle/>
          <a:p>
            <a:pPr algn="ctr"/>
            <a:r>
              <a:rPr lang="en-US" dirty="0"/>
              <a:t>It’s time to say more about these operators</a:t>
            </a:r>
          </a:p>
        </p:txBody>
      </p:sp>
      <p:graphicFrame>
        <p:nvGraphicFramePr>
          <p:cNvPr id="7" name="Table 8">
            <a:extLst>
              <a:ext uri="{FF2B5EF4-FFF2-40B4-BE49-F238E27FC236}">
                <a16:creationId xmlns:a16="http://schemas.microsoft.com/office/drawing/2014/main" id="{454C9158-0D69-FF4F-9569-2DBBE5B14300}"/>
              </a:ext>
            </a:extLst>
          </p:cNvPr>
          <p:cNvGraphicFramePr>
            <a:graphicFrameLocks noGrp="1"/>
          </p:cNvGraphicFramePr>
          <p:nvPr>
            <p:extLst>
              <p:ext uri="{D42A27DB-BD31-4B8C-83A1-F6EECF244321}">
                <p14:modId xmlns:p14="http://schemas.microsoft.com/office/powerpoint/2010/main" val="4245035027"/>
              </p:ext>
            </p:extLst>
          </p:nvPr>
        </p:nvGraphicFramePr>
        <p:xfrm>
          <a:off x="621047" y="2767662"/>
          <a:ext cx="7970428" cy="1483360"/>
        </p:xfrm>
        <a:graphic>
          <a:graphicData uri="http://schemas.openxmlformats.org/drawingml/2006/table">
            <a:tbl>
              <a:tblPr firstRow="1" bandRow="1">
                <a:tableStyleId>{5940675A-B579-460E-94D1-54222C63F5DA}</a:tableStyleId>
              </a:tblPr>
              <a:tblGrid>
                <a:gridCol w="1992607">
                  <a:extLst>
                    <a:ext uri="{9D8B030D-6E8A-4147-A177-3AD203B41FA5}">
                      <a16:colId xmlns:a16="http://schemas.microsoft.com/office/drawing/2014/main" val="1970438516"/>
                    </a:ext>
                  </a:extLst>
                </a:gridCol>
                <a:gridCol w="1808684">
                  <a:extLst>
                    <a:ext uri="{9D8B030D-6E8A-4147-A177-3AD203B41FA5}">
                      <a16:colId xmlns:a16="http://schemas.microsoft.com/office/drawing/2014/main" val="4159585680"/>
                    </a:ext>
                  </a:extLst>
                </a:gridCol>
                <a:gridCol w="1959429">
                  <a:extLst>
                    <a:ext uri="{9D8B030D-6E8A-4147-A177-3AD203B41FA5}">
                      <a16:colId xmlns:a16="http://schemas.microsoft.com/office/drawing/2014/main" val="1327643051"/>
                    </a:ext>
                  </a:extLst>
                </a:gridCol>
                <a:gridCol w="2209708">
                  <a:extLst>
                    <a:ext uri="{9D8B030D-6E8A-4147-A177-3AD203B41FA5}">
                      <a16:colId xmlns:a16="http://schemas.microsoft.com/office/drawing/2014/main" val="1324739397"/>
                    </a:ext>
                  </a:extLst>
                </a:gridCol>
              </a:tblGrid>
              <a:tr h="370840">
                <a:tc>
                  <a:txBody>
                    <a:bodyPr/>
                    <a:lstStyle/>
                    <a:p>
                      <a:pPr algn="ctr"/>
                      <a:r>
                        <a:rPr lang="en-US" dirty="0" err="1"/>
                        <a:t>Pygraphblas</a:t>
                      </a:r>
                      <a:r>
                        <a:rPr lang="en-US" dirty="0"/>
                        <a:t> type</a:t>
                      </a:r>
                    </a:p>
                  </a:txBody>
                  <a:tcPr/>
                </a:tc>
                <a:tc>
                  <a:txBody>
                    <a:bodyPr/>
                    <a:lstStyle/>
                    <a:p>
                      <a:pPr algn="ctr"/>
                      <a:r>
                        <a:rPr lang="en-US" sz="1800" dirty="0"/>
                        <a:t>⊙</a:t>
                      </a:r>
                      <a:endParaRPr lang="en-US" dirty="0"/>
                    </a:p>
                  </a:txBody>
                  <a:tcPr/>
                </a:tc>
                <a:tc>
                  <a:txBody>
                    <a:bodyPr/>
                    <a:lstStyle/>
                    <a:p>
                      <a:pPr algn="ctr"/>
                      <a:r>
                        <a:rPr lang="en-US" sz="1800" dirty="0"/>
                        <a:t>⊕</a:t>
                      </a:r>
                      <a:endParaRPr lang="en-US" dirty="0"/>
                    </a:p>
                  </a:txBody>
                  <a:tcPr/>
                </a:tc>
                <a:tc>
                  <a:txBody>
                    <a:bodyPr/>
                    <a:lstStyle/>
                    <a:p>
                      <a:pPr algn="ctr"/>
                      <a:r>
                        <a:rPr lang="en-US" sz="1800" dirty="0"/>
                        <a:t>⊗</a:t>
                      </a:r>
                      <a:endParaRPr lang="en-US" dirty="0"/>
                    </a:p>
                  </a:txBody>
                  <a:tcPr/>
                </a:tc>
                <a:extLst>
                  <a:ext uri="{0D108BD9-81ED-4DB2-BD59-A6C34878D82A}">
                    <a16:rowId xmlns:a16="http://schemas.microsoft.com/office/drawing/2014/main" val="2038026977"/>
                  </a:ext>
                </a:extLst>
              </a:tr>
              <a:tr h="370840">
                <a:tc>
                  <a:txBody>
                    <a:bodyPr/>
                    <a:lstStyle/>
                    <a:p>
                      <a:r>
                        <a:rPr lang="en-US" dirty="0" err="1"/>
                        <a:t>types.BOOL</a:t>
                      </a:r>
                      <a:endParaRPr lang="en-US" dirty="0"/>
                    </a:p>
                  </a:txBody>
                  <a:tcPr/>
                </a:tc>
                <a:tc>
                  <a:txBody>
                    <a:bodyPr/>
                    <a:lstStyle/>
                    <a:p>
                      <a:r>
                        <a:rPr lang="en-US" dirty="0"/>
                        <a:t>LOR</a:t>
                      </a:r>
                    </a:p>
                  </a:txBody>
                  <a:tcPr/>
                </a:tc>
                <a:tc>
                  <a:txBody>
                    <a:bodyPr/>
                    <a:lstStyle/>
                    <a:p>
                      <a:r>
                        <a:rPr lang="en-US" dirty="0"/>
                        <a:t>LOR</a:t>
                      </a:r>
                    </a:p>
                  </a:txBody>
                  <a:tcPr/>
                </a:tc>
                <a:tc>
                  <a:txBody>
                    <a:bodyPr/>
                    <a:lstStyle/>
                    <a:p>
                      <a:r>
                        <a:rPr lang="en-US" dirty="0"/>
                        <a:t>LAND</a:t>
                      </a:r>
                    </a:p>
                  </a:txBody>
                  <a:tcPr/>
                </a:tc>
                <a:extLst>
                  <a:ext uri="{0D108BD9-81ED-4DB2-BD59-A6C34878D82A}">
                    <a16:rowId xmlns:a16="http://schemas.microsoft.com/office/drawing/2014/main" val="2314654957"/>
                  </a:ext>
                </a:extLst>
              </a:tr>
              <a:tr h="370840">
                <a:tc>
                  <a:txBody>
                    <a:bodyPr/>
                    <a:lstStyle/>
                    <a:p>
                      <a:r>
                        <a:rPr lang="en-US" dirty="0"/>
                        <a:t>types.INT32</a:t>
                      </a:r>
                    </a:p>
                  </a:txBody>
                  <a:tcPr/>
                </a:tc>
                <a:tc>
                  <a:txBody>
                    <a:bodyPr/>
                    <a:lstStyle/>
                    <a:p>
                      <a:r>
                        <a:rPr lang="en-US" dirty="0"/>
                        <a:t>32 bit int add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32 bit int add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32 bit int multiply</a:t>
                      </a:r>
                    </a:p>
                  </a:txBody>
                  <a:tcPr/>
                </a:tc>
                <a:extLst>
                  <a:ext uri="{0D108BD9-81ED-4DB2-BD59-A6C34878D82A}">
                    <a16:rowId xmlns:a16="http://schemas.microsoft.com/office/drawing/2014/main" val="2303884181"/>
                  </a:ext>
                </a:extLst>
              </a:tr>
              <a:tr h="370840">
                <a:tc>
                  <a:txBody>
                    <a:bodyPr/>
                    <a:lstStyle/>
                    <a:p>
                      <a:r>
                        <a:rPr lang="en-US" dirty="0"/>
                        <a:t>types.FP32</a:t>
                      </a:r>
                    </a:p>
                  </a:txBody>
                  <a:tcPr/>
                </a:tc>
                <a:tc>
                  <a:txBody>
                    <a:bodyPr/>
                    <a:lstStyle/>
                    <a:p>
                      <a:r>
                        <a:rPr lang="en-US" dirty="0"/>
                        <a:t>32 bit float add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32 bit float add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32 bit float multiply</a:t>
                      </a:r>
                    </a:p>
                  </a:txBody>
                  <a:tcPr/>
                </a:tc>
                <a:extLst>
                  <a:ext uri="{0D108BD9-81ED-4DB2-BD59-A6C34878D82A}">
                    <a16:rowId xmlns:a16="http://schemas.microsoft.com/office/drawing/2014/main" val="1361246011"/>
                  </a:ext>
                </a:extLst>
              </a:tr>
            </a:tbl>
          </a:graphicData>
        </a:graphic>
      </p:graphicFrame>
      <p:sp>
        <p:nvSpPr>
          <p:cNvPr id="9" name="TextBox 8">
            <a:extLst>
              <a:ext uri="{FF2B5EF4-FFF2-40B4-BE49-F238E27FC236}">
                <a16:creationId xmlns:a16="http://schemas.microsoft.com/office/drawing/2014/main" id="{08DA47CD-9623-B449-A13D-A737FAB0FF63}"/>
              </a:ext>
            </a:extLst>
          </p:cNvPr>
          <p:cNvSpPr txBox="1"/>
          <p:nvPr/>
        </p:nvSpPr>
        <p:spPr>
          <a:xfrm>
            <a:off x="5401733" y="5281486"/>
            <a:ext cx="3683000" cy="584775"/>
          </a:xfrm>
          <a:prstGeom prst="rect">
            <a:avLst/>
          </a:prstGeom>
          <a:noFill/>
          <a:ln>
            <a:solidFill>
              <a:srgbClr val="C00000"/>
            </a:solidFill>
          </a:ln>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sym typeface="Wingdings" pitchFamily="2" charset="2"/>
              </a:rPr>
              <a:t>Implicit </a:t>
            </a:r>
            <a:r>
              <a:rPr lang="en-US" sz="1600" dirty="0">
                <a:solidFill>
                  <a:srgbClr val="C00000"/>
                </a:solidFill>
              </a:rPr>
              <a:t>⊕ and ⊗ based on type of A, u, and/or w.  ⊙ defined explicitly</a:t>
            </a:r>
          </a:p>
        </p:txBody>
      </p:sp>
      <p:cxnSp>
        <p:nvCxnSpPr>
          <p:cNvPr id="13" name="Straight Arrow Connector 12">
            <a:extLst>
              <a:ext uri="{FF2B5EF4-FFF2-40B4-BE49-F238E27FC236}">
                <a16:creationId xmlns:a16="http://schemas.microsoft.com/office/drawing/2014/main" id="{00066C7B-154F-574A-805C-DD18F52CAFFE}"/>
              </a:ext>
            </a:extLst>
          </p:cNvPr>
          <p:cNvCxnSpPr>
            <a:cxnSpLocks/>
          </p:cNvCxnSpPr>
          <p:nvPr/>
        </p:nvCxnSpPr>
        <p:spPr bwMode="auto">
          <a:xfrm flipH="1">
            <a:off x="4699000" y="5561461"/>
            <a:ext cx="635000" cy="0"/>
          </a:xfrm>
          <a:prstGeom prst="straightConnector1">
            <a:avLst/>
          </a:prstGeom>
          <a:noFill/>
          <a:ln w="19050" cap="flat" cmpd="sng" algn="ctr">
            <a:solidFill>
              <a:srgbClr val="C00000"/>
            </a:solidFill>
            <a:prstDash val="solid"/>
            <a:round/>
            <a:headEnd type="none" w="med" len="med"/>
            <a:tailEnd type="triangle"/>
          </a:ln>
          <a:effectLst/>
        </p:spPr>
      </p:cxnSp>
      <p:sp>
        <p:nvSpPr>
          <p:cNvPr id="21" name="TextBox 20">
            <a:extLst>
              <a:ext uri="{FF2B5EF4-FFF2-40B4-BE49-F238E27FC236}">
                <a16:creationId xmlns:a16="http://schemas.microsoft.com/office/drawing/2014/main" id="{2768B0D0-8D73-4942-9C09-5A6A089ACA22}"/>
              </a:ext>
            </a:extLst>
          </p:cNvPr>
          <p:cNvSpPr txBox="1"/>
          <p:nvPr/>
        </p:nvSpPr>
        <p:spPr>
          <a:xfrm>
            <a:off x="290604" y="6391951"/>
            <a:ext cx="8402546" cy="369332"/>
          </a:xfrm>
          <a:prstGeom prst="rect">
            <a:avLst/>
          </a:prstGeom>
          <a:noFill/>
          <a:ln>
            <a:solidFill>
              <a:schemeClr val="tx1"/>
            </a:solidFill>
          </a:ln>
        </p:spPr>
        <p:txBody>
          <a:bodyPr wrap="square" rtlCol="0">
            <a:spAutoFit/>
          </a:bodyPr>
          <a:lstStyle/>
          <a:p>
            <a:r>
              <a:rPr lang="en-US" dirty="0"/>
              <a:t>⊕.⊗ are considered together as part of  an algebraic semiring (our next topic)</a:t>
            </a:r>
          </a:p>
        </p:txBody>
      </p:sp>
    </p:spTree>
    <p:extLst>
      <p:ext uri="{BB962C8B-B14F-4D97-AF65-F5344CB8AC3E}">
        <p14:creationId xmlns:p14="http://schemas.microsoft.com/office/powerpoint/2010/main" val="151454828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59</a:t>
            </a:fld>
            <a:endParaRPr lang="en-US" dirty="0">
              <a:solidFill>
                <a:srgbClr val="000000"/>
              </a:solidFill>
              <a:ea typeface="ＭＳ Ｐゴシック" pitchFamily="34" charset="-128"/>
            </a:endParaRPr>
          </a:p>
        </p:txBody>
      </p:sp>
      <p:sp>
        <p:nvSpPr>
          <p:cNvPr id="16" name="Title 15"/>
          <p:cNvSpPr>
            <a:spLocks noGrp="1"/>
          </p:cNvSpPr>
          <p:nvPr>
            <p:ph type="title"/>
          </p:nvPr>
        </p:nvSpPr>
        <p:spPr>
          <a:xfrm>
            <a:off x="166688" y="192088"/>
            <a:ext cx="8901112" cy="889000"/>
          </a:xfrm>
        </p:spPr>
        <p:txBody>
          <a:bodyPr/>
          <a:lstStyle/>
          <a:p>
            <a:r>
              <a:rPr lang="en-US" dirty="0"/>
              <a:t>Algebraic Semirings</a:t>
            </a:r>
          </a:p>
        </p:txBody>
      </p:sp>
      <p:sp>
        <p:nvSpPr>
          <p:cNvPr id="15" name="Content Placeholder 2"/>
          <p:cNvSpPr>
            <a:spLocks noGrp="1"/>
          </p:cNvSpPr>
          <p:nvPr>
            <p:ph idx="1"/>
          </p:nvPr>
        </p:nvSpPr>
        <p:spPr>
          <a:xfrm>
            <a:off x="190500" y="718048"/>
            <a:ext cx="8877300" cy="2530119"/>
          </a:xfrm>
        </p:spPr>
        <p:txBody>
          <a:bodyPr/>
          <a:lstStyle/>
          <a:p>
            <a:r>
              <a:rPr lang="en-US" dirty="0"/>
              <a:t>Semiring: An Algebraic structure that generalizes real arithmetic by replacing (⊕,⊗) with binary operations (Op1, Op2)</a:t>
            </a:r>
          </a:p>
          <a:p>
            <a:pPr lvl="1"/>
            <a:r>
              <a:rPr lang="en-US" dirty="0"/>
              <a:t>Op1 and Op2 have identity elements sometimes called 0 and 1 </a:t>
            </a:r>
          </a:p>
          <a:p>
            <a:pPr lvl="1"/>
            <a:r>
              <a:rPr lang="en-US" dirty="0"/>
              <a:t>Op1 and Op2 are associative. </a:t>
            </a:r>
          </a:p>
          <a:p>
            <a:pPr lvl="1"/>
            <a:r>
              <a:rPr lang="en-US" dirty="0"/>
              <a:t>Op1 is commutative,   Op2 distributes over Op1 from both left and right</a:t>
            </a:r>
          </a:p>
          <a:p>
            <a:pPr lvl="1"/>
            <a:r>
              <a:rPr lang="en-US" dirty="0"/>
              <a:t>The Op1 identity is an Op2 annihilator.</a:t>
            </a:r>
          </a:p>
        </p:txBody>
      </p:sp>
    </p:spTree>
    <p:extLst>
      <p:ext uri="{BB962C8B-B14F-4D97-AF65-F5344CB8AC3E}">
        <p14:creationId xmlns:p14="http://schemas.microsoft.com/office/powerpoint/2010/main" val="194183482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34A0E-68B8-684C-BDB3-C4DE564675A3}"/>
              </a:ext>
            </a:extLst>
          </p:cNvPr>
          <p:cNvSpPr>
            <a:spLocks noGrp="1"/>
          </p:cNvSpPr>
          <p:nvPr>
            <p:ph type="title"/>
          </p:nvPr>
        </p:nvSpPr>
        <p:spPr>
          <a:xfrm>
            <a:off x="166688" y="192088"/>
            <a:ext cx="8757393" cy="889000"/>
          </a:xfrm>
        </p:spPr>
        <p:txBody>
          <a:bodyPr/>
          <a:lstStyle/>
          <a:p>
            <a:r>
              <a:rPr lang="en-US" dirty="0"/>
              <a:t>Understanding relationships between items</a:t>
            </a:r>
          </a:p>
        </p:txBody>
      </p:sp>
      <p:sp>
        <p:nvSpPr>
          <p:cNvPr id="3" name="Content Placeholder 2">
            <a:extLst>
              <a:ext uri="{FF2B5EF4-FFF2-40B4-BE49-F238E27FC236}">
                <a16:creationId xmlns:a16="http://schemas.microsoft.com/office/drawing/2014/main" id="{7F2F0489-0199-7049-A795-23EF37238E1A}"/>
              </a:ext>
            </a:extLst>
          </p:cNvPr>
          <p:cNvSpPr>
            <a:spLocks noGrp="1"/>
          </p:cNvSpPr>
          <p:nvPr>
            <p:ph idx="1"/>
          </p:nvPr>
        </p:nvSpPr>
        <p:spPr>
          <a:xfrm>
            <a:off x="290786" y="911986"/>
            <a:ext cx="8364297" cy="676644"/>
          </a:xfrm>
        </p:spPr>
        <p:txBody>
          <a:bodyPr/>
          <a:lstStyle/>
          <a:p>
            <a:r>
              <a:rPr lang="en-US" sz="2000" dirty="0"/>
              <a:t>Graph: A visual representation of a set of vertices and the connections between them (edges).</a:t>
            </a:r>
          </a:p>
        </p:txBody>
      </p:sp>
      <p:sp>
        <p:nvSpPr>
          <p:cNvPr id="4" name="Slide Number Placeholder 3">
            <a:extLst>
              <a:ext uri="{FF2B5EF4-FFF2-40B4-BE49-F238E27FC236}">
                <a16:creationId xmlns:a16="http://schemas.microsoft.com/office/drawing/2014/main" id="{96E44365-88D5-8D42-A82C-542EA6584288}"/>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6</a:t>
            </a:fld>
            <a:endParaRPr lang="en-US" dirty="0">
              <a:solidFill>
                <a:srgbClr val="000000"/>
              </a:solidFill>
              <a:ea typeface="ＭＳ Ｐゴシック" pitchFamily="34" charset="-128"/>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C6B1638-95B3-AF4F-B7CE-83D74FF19050}"/>
                  </a:ext>
                </a:extLst>
              </p:cNvPr>
              <p:cNvSpPr txBox="1">
                <a:spLocks/>
              </p:cNvSpPr>
              <p:nvPr/>
            </p:nvSpPr>
            <p:spPr bwMode="auto">
              <a:xfrm>
                <a:off x="290786" y="5120751"/>
                <a:ext cx="8113439" cy="36090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2000" kern="0" dirty="0"/>
                  <a:t>Graph: Two sets, one for the vertices (</a:t>
                </a:r>
                <a14:m>
                  <m:oMath xmlns:m="http://schemas.openxmlformats.org/officeDocument/2006/math">
                    <m:r>
                      <a:rPr lang="en-US" sz="2000" i="1">
                        <a:latin typeface="Cambria Math" panose="02040503050406030204" pitchFamily="18" charset="0"/>
                      </a:rPr>
                      <m:t>𝑣</m:t>
                    </m:r>
                  </m:oMath>
                </a14:m>
                <a:r>
                  <a:rPr lang="en-US" sz="2000" kern="0" dirty="0"/>
                  <a:t>) and one for the edges (</a:t>
                </a:r>
                <a14:m>
                  <m:oMath xmlns:m="http://schemas.openxmlformats.org/officeDocument/2006/math">
                    <m:r>
                      <a:rPr lang="en-US" sz="2000" i="1">
                        <a:latin typeface="Cambria Math" panose="02040503050406030204" pitchFamily="18" charset="0"/>
                      </a:rPr>
                      <m:t>𝑒</m:t>
                    </m:r>
                  </m:oMath>
                </a14:m>
                <a:r>
                  <a:rPr lang="en-US" sz="2000" kern="0" dirty="0"/>
                  <a:t>)</a:t>
                </a:r>
              </a:p>
            </p:txBody>
          </p:sp>
        </mc:Choice>
        <mc:Fallback xmlns="">
          <p:sp>
            <p:nvSpPr>
              <p:cNvPr id="5" name="Content Placeholder 2">
                <a:extLst>
                  <a:ext uri="{FF2B5EF4-FFF2-40B4-BE49-F238E27FC236}">
                    <a16:creationId xmlns:a16="http://schemas.microsoft.com/office/drawing/2014/main" xmlns:a14="http://schemas.microsoft.com/office/drawing/2010/main" xmlns="" id="{4C6B1638-95B3-AF4F-B7CE-83D74FF19050}"/>
                  </a:ext>
                </a:extLst>
              </p:cNvPr>
              <p:cNvSpPr txBox="1">
                <a:spLocks noRot="1" noChangeAspect="1" noMove="1" noResize="1" noEditPoints="1" noAdjustHandles="1" noChangeArrowheads="1" noChangeShapeType="1" noTextEdit="1"/>
              </p:cNvSpPr>
              <p:nvPr/>
            </p:nvSpPr>
            <p:spPr bwMode="auto">
              <a:xfrm>
                <a:off x="290786" y="5120751"/>
                <a:ext cx="8113439" cy="360905"/>
              </a:xfrm>
              <a:prstGeom prst="rect">
                <a:avLst/>
              </a:prstGeom>
              <a:blipFill rotWithShape="0">
                <a:blip r:embed="rId2"/>
                <a:stretch>
                  <a:fillRect l="-1803" t="-20339" b="-30508"/>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1" name="TextBox 150">
                <a:extLst>
                  <a:ext uri="{FF2B5EF4-FFF2-40B4-BE49-F238E27FC236}">
                    <a16:creationId xmlns:a16="http://schemas.microsoft.com/office/drawing/2014/main" id="{7778834B-F932-CD48-B9CA-F839541E5D24}"/>
                  </a:ext>
                </a:extLst>
              </p:cNvPr>
              <p:cNvSpPr txBox="1"/>
              <p:nvPr/>
            </p:nvSpPr>
            <p:spPr>
              <a:xfrm>
                <a:off x="563300" y="5536063"/>
                <a:ext cx="228210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𝑣</m:t>
                      </m:r>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[0, 1, 2, 3, 4, 5, 6]</m:t>
                      </m:r>
                    </m:oMath>
                  </m:oMathPara>
                </a14:m>
                <a:endParaRPr lang="en-US" sz="2000" dirty="0"/>
              </a:p>
            </p:txBody>
          </p:sp>
        </mc:Choice>
        <mc:Fallback xmlns="">
          <p:sp>
            <p:nvSpPr>
              <p:cNvPr id="151" name="TextBox 150">
                <a:extLst>
                  <a:ext uri="{FF2B5EF4-FFF2-40B4-BE49-F238E27FC236}">
                    <a16:creationId xmlns:a16="http://schemas.microsoft.com/office/drawing/2014/main" xmlns:a14="http://schemas.microsoft.com/office/drawing/2010/main" xmlns="" id="{7778834B-F932-CD48-B9CA-F839541E5D24}"/>
                  </a:ext>
                </a:extLst>
              </p:cNvPr>
              <p:cNvSpPr txBox="1">
                <a:spLocks noRot="1" noChangeAspect="1" noMove="1" noResize="1" noEditPoints="1" noAdjustHandles="1" noChangeArrowheads="1" noChangeShapeType="1" noTextEdit="1"/>
              </p:cNvSpPr>
              <p:nvPr/>
            </p:nvSpPr>
            <p:spPr>
              <a:xfrm>
                <a:off x="563300" y="5536063"/>
                <a:ext cx="2282100" cy="307777"/>
              </a:xfrm>
              <a:prstGeom prst="rect">
                <a:avLst/>
              </a:prstGeom>
              <a:blipFill rotWithShape="0">
                <a:blip r:embed="rId3"/>
                <a:stretch>
                  <a:fillRect l="-533" r="-2933" b="-372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 name="TextBox 152">
                <a:extLst>
                  <a:ext uri="{FF2B5EF4-FFF2-40B4-BE49-F238E27FC236}">
                    <a16:creationId xmlns:a16="http://schemas.microsoft.com/office/drawing/2014/main" id="{D5A08F2F-6B35-9A4F-A80F-B5F964EC7561}"/>
                  </a:ext>
                </a:extLst>
              </p:cNvPr>
              <p:cNvSpPr txBox="1"/>
              <p:nvPr/>
            </p:nvSpPr>
            <p:spPr>
              <a:xfrm>
                <a:off x="563300" y="6111849"/>
                <a:ext cx="835914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𝑒</m:t>
                      </m:r>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0,1</m:t>
                          </m:r>
                        </m:e>
                      </m:d>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0,3</m:t>
                          </m:r>
                        </m:e>
                      </m:d>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1,4</m:t>
                          </m:r>
                        </m:e>
                      </m:d>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1,6</m:t>
                          </m:r>
                        </m:e>
                      </m:d>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2,5</m:t>
                          </m:r>
                        </m:e>
                      </m:d>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3,0</m:t>
                          </m:r>
                        </m:e>
                      </m:d>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3,2</m:t>
                          </m:r>
                        </m:e>
                      </m:d>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4,5</m:t>
                          </m:r>
                        </m:e>
                      </m:d>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5,2</m:t>
                          </m:r>
                        </m:e>
                      </m:d>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6,2</m:t>
                          </m:r>
                        </m:e>
                      </m:d>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6,3</m:t>
                          </m:r>
                        </m:e>
                      </m:d>
                      <m:r>
                        <a:rPr lang="en-US" sz="2000" b="0" i="1" smtClean="0">
                          <a:latin typeface="Cambria Math" panose="02040503050406030204" pitchFamily="18" charset="0"/>
                        </a:rPr>
                        <m:t>, (6,4)]</m:t>
                      </m:r>
                    </m:oMath>
                  </m:oMathPara>
                </a14:m>
                <a:endParaRPr lang="en-US" sz="2000" dirty="0"/>
              </a:p>
            </p:txBody>
          </p:sp>
        </mc:Choice>
        <mc:Fallback xmlns="">
          <p:sp>
            <p:nvSpPr>
              <p:cNvPr id="153" name="TextBox 152">
                <a:extLst>
                  <a:ext uri="{FF2B5EF4-FFF2-40B4-BE49-F238E27FC236}">
                    <a16:creationId xmlns:a16="http://schemas.microsoft.com/office/drawing/2014/main" xmlns:a14="http://schemas.microsoft.com/office/drawing/2010/main" xmlns="" id="{D5A08F2F-6B35-9A4F-A80F-B5F964EC7561}"/>
                  </a:ext>
                </a:extLst>
              </p:cNvPr>
              <p:cNvSpPr txBox="1">
                <a:spLocks noRot="1" noChangeAspect="1" noMove="1" noResize="1" noEditPoints="1" noAdjustHandles="1" noChangeArrowheads="1" noChangeShapeType="1" noTextEdit="1"/>
              </p:cNvSpPr>
              <p:nvPr/>
            </p:nvSpPr>
            <p:spPr>
              <a:xfrm>
                <a:off x="563300" y="6111849"/>
                <a:ext cx="8359148" cy="307777"/>
              </a:xfrm>
              <a:prstGeom prst="rect">
                <a:avLst/>
              </a:prstGeom>
              <a:blipFill rotWithShape="0">
                <a:blip r:embed="rId4"/>
                <a:stretch>
                  <a:fillRect r="-437" b="-40000"/>
                </a:stretch>
              </a:blipFill>
            </p:spPr>
            <p:txBody>
              <a:bodyPr/>
              <a:lstStyle/>
              <a:p>
                <a:r>
                  <a:rPr lang="en-US">
                    <a:noFill/>
                  </a:rPr>
                  <a:t> </a:t>
                </a:r>
              </a:p>
            </p:txBody>
          </p:sp>
        </mc:Fallback>
      </mc:AlternateContent>
      <p:grpSp>
        <p:nvGrpSpPr>
          <p:cNvPr id="10" name="Group 9"/>
          <p:cNvGrpSpPr/>
          <p:nvPr/>
        </p:nvGrpSpPr>
        <p:grpSpPr>
          <a:xfrm>
            <a:off x="2721360" y="1882240"/>
            <a:ext cx="3727064" cy="2860750"/>
            <a:chOff x="1257501" y="3817098"/>
            <a:chExt cx="2782692" cy="2135887"/>
          </a:xfrm>
        </p:grpSpPr>
        <p:grpSp>
          <p:nvGrpSpPr>
            <p:cNvPr id="11" name="Group 10"/>
            <p:cNvGrpSpPr/>
            <p:nvPr/>
          </p:nvGrpSpPr>
          <p:grpSpPr>
            <a:xfrm>
              <a:off x="1335803" y="4157242"/>
              <a:ext cx="219364" cy="718577"/>
              <a:chOff x="1335803" y="4157242"/>
              <a:chExt cx="219364" cy="718577"/>
            </a:xfrm>
          </p:grpSpPr>
          <p:sp>
            <p:nvSpPr>
              <p:cNvPr id="57" name="Line 24"/>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58" name="Freeform 25"/>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grpSp>
          <p:nvGrpSpPr>
            <p:cNvPr id="12" name="Group 11"/>
            <p:cNvGrpSpPr/>
            <p:nvPr/>
          </p:nvGrpSpPr>
          <p:grpSpPr>
            <a:xfrm>
              <a:off x="1571763" y="4183811"/>
              <a:ext cx="219364" cy="718577"/>
              <a:chOff x="1571763" y="4183811"/>
              <a:chExt cx="219364" cy="718577"/>
            </a:xfrm>
          </p:grpSpPr>
          <p:sp>
            <p:nvSpPr>
              <p:cNvPr id="55" name="Line 27"/>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56" name="Freeform 28"/>
              <p:cNvSpPr>
                <a:spLocks/>
              </p:cNvSpPr>
              <p:nvPr/>
            </p:nvSpPr>
            <p:spPr bwMode="auto">
              <a:xfrm flipH="1" flipV="1">
                <a:off x="1571763" y="4183811"/>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grpSp>
          <p:nvGrpSpPr>
            <p:cNvPr id="13" name="Group 12"/>
            <p:cNvGrpSpPr/>
            <p:nvPr/>
          </p:nvGrpSpPr>
          <p:grpSpPr>
            <a:xfrm>
              <a:off x="1555166" y="3962540"/>
              <a:ext cx="1121352" cy="186298"/>
              <a:chOff x="1555166" y="3962540"/>
              <a:chExt cx="1121352" cy="186298"/>
            </a:xfrm>
          </p:grpSpPr>
          <p:sp>
            <p:nvSpPr>
              <p:cNvPr id="53" name="Line 30"/>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54" name="Freeform 31"/>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grpSp>
          <p:nvGrpSpPr>
            <p:cNvPr id="14" name="Group 13"/>
            <p:cNvGrpSpPr/>
            <p:nvPr/>
          </p:nvGrpSpPr>
          <p:grpSpPr>
            <a:xfrm>
              <a:off x="1563825" y="4891227"/>
              <a:ext cx="1121352" cy="732585"/>
              <a:chOff x="1563825" y="4891227"/>
              <a:chExt cx="1121352" cy="732585"/>
            </a:xfrm>
          </p:grpSpPr>
          <p:sp>
            <p:nvSpPr>
              <p:cNvPr id="51" name="Line 34"/>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52" name="Freeform 35"/>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sp>
          <p:nvSpPr>
            <p:cNvPr id="15" name="Line 46"/>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16" name="Freeform 47"/>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nvGrpSpPr>
            <p:cNvPr id="17" name="Group 16"/>
            <p:cNvGrpSpPr/>
            <p:nvPr/>
          </p:nvGrpSpPr>
          <p:grpSpPr>
            <a:xfrm>
              <a:off x="1566712" y="5458525"/>
              <a:ext cx="1121352" cy="186298"/>
              <a:chOff x="1566712" y="5458525"/>
              <a:chExt cx="1121352" cy="186298"/>
            </a:xfrm>
          </p:grpSpPr>
          <p:sp>
            <p:nvSpPr>
              <p:cNvPr id="49" name="Line 49"/>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50" name="Freeform 50"/>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grpSp>
          <p:nvGrpSpPr>
            <p:cNvPr id="18" name="Group 17"/>
            <p:cNvGrpSpPr/>
            <p:nvPr/>
          </p:nvGrpSpPr>
          <p:grpSpPr>
            <a:xfrm>
              <a:off x="1549394" y="5643422"/>
              <a:ext cx="1121352" cy="186298"/>
              <a:chOff x="1549394" y="5643422"/>
              <a:chExt cx="1121352" cy="186298"/>
            </a:xfrm>
          </p:grpSpPr>
          <p:sp>
            <p:nvSpPr>
              <p:cNvPr id="47" name="Line 52"/>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48" name="Freeform 53"/>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grpSp>
          <p:nvGrpSpPr>
            <p:cNvPr id="19" name="Group 18"/>
            <p:cNvGrpSpPr/>
            <p:nvPr/>
          </p:nvGrpSpPr>
          <p:grpSpPr>
            <a:xfrm>
              <a:off x="1572485" y="4892628"/>
              <a:ext cx="1121352" cy="186298"/>
              <a:chOff x="1572485" y="4892628"/>
              <a:chExt cx="1121352" cy="186298"/>
            </a:xfrm>
          </p:grpSpPr>
          <p:sp>
            <p:nvSpPr>
              <p:cNvPr id="45" name="Line 55"/>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46" name="Freeform 56"/>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grpSp>
          <p:nvGrpSpPr>
            <p:cNvPr id="20" name="Group 19"/>
            <p:cNvGrpSpPr/>
            <p:nvPr/>
          </p:nvGrpSpPr>
          <p:grpSpPr>
            <a:xfrm>
              <a:off x="1330030" y="4919242"/>
              <a:ext cx="219364" cy="718577"/>
              <a:chOff x="1330030" y="4919242"/>
              <a:chExt cx="219364" cy="718577"/>
            </a:xfrm>
          </p:grpSpPr>
          <p:sp>
            <p:nvSpPr>
              <p:cNvPr id="43" name="Line 58"/>
              <p:cNvSpPr>
                <a:spLocks noChangeAspect="1" noChangeShapeType="1"/>
              </p:cNvSpPr>
              <p:nvPr/>
            </p:nvSpPr>
            <p:spPr bwMode="auto">
              <a:xfrm rot="19744468" flipH="1">
                <a:off x="1419831" y="5404742"/>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44" name="Freeform 59"/>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sp>
          <p:nvSpPr>
            <p:cNvPr id="21" name="Line 61"/>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22" name="Freeform 21"/>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nvGrpSpPr>
            <p:cNvPr id="23" name="Group 22"/>
            <p:cNvGrpSpPr/>
            <p:nvPr/>
          </p:nvGrpSpPr>
          <p:grpSpPr>
            <a:xfrm>
              <a:off x="2676519" y="4882823"/>
              <a:ext cx="1102591" cy="760599"/>
              <a:chOff x="2676519" y="4882823"/>
              <a:chExt cx="1102591" cy="760599"/>
            </a:xfrm>
          </p:grpSpPr>
          <p:sp>
            <p:nvSpPr>
              <p:cNvPr id="41" name="Line 64"/>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42" name="Freeform 65"/>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grpSp>
          <p:nvGrpSpPr>
            <p:cNvPr id="24" name="Group 23"/>
            <p:cNvGrpSpPr/>
            <p:nvPr/>
          </p:nvGrpSpPr>
          <p:grpSpPr>
            <a:xfrm>
              <a:off x="2706826" y="4161444"/>
              <a:ext cx="1102591" cy="760599"/>
              <a:chOff x="2706826" y="4161444"/>
              <a:chExt cx="1102591" cy="760599"/>
            </a:xfrm>
          </p:grpSpPr>
          <p:sp>
            <p:nvSpPr>
              <p:cNvPr id="39" name="Line 67"/>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sp>
            <p:nvSpPr>
              <p:cNvPr id="40" name="Freeform 68"/>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p>
            </p:txBody>
          </p:sp>
        </p:grpSp>
        <p:sp>
          <p:nvSpPr>
            <p:cNvPr id="25" name="Rectangle 24"/>
            <p:cNvSpPr>
              <a:spLocks noChangeArrowheads="1"/>
            </p:cNvSpPr>
            <p:nvPr/>
          </p:nvSpPr>
          <p:spPr bwMode="auto">
            <a:xfrm>
              <a:off x="2683417" y="5677252"/>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FF0000"/>
                  </a:solidFill>
                  <a:latin typeface="Helvetica"/>
                  <a:cs typeface="Helvetica"/>
                </a:rPr>
                <a:t>5</a:t>
              </a:r>
            </a:p>
          </p:txBody>
        </p:sp>
        <p:sp>
          <p:nvSpPr>
            <p:cNvPr id="26" name="Rectangle 104"/>
            <p:cNvSpPr>
              <a:spLocks noChangeArrowheads="1"/>
            </p:cNvSpPr>
            <p:nvPr/>
          </p:nvSpPr>
          <p:spPr bwMode="auto">
            <a:xfrm>
              <a:off x="1257501" y="4751170"/>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FF0000"/>
                  </a:solidFill>
                  <a:latin typeface="Helvetica"/>
                  <a:cs typeface="Helvetica"/>
                </a:rPr>
                <a:t>3</a:t>
              </a:r>
            </a:p>
          </p:txBody>
        </p:sp>
        <p:sp>
          <p:nvSpPr>
            <p:cNvPr id="27" name="Rectangle 105"/>
            <p:cNvSpPr>
              <a:spLocks noChangeArrowheads="1"/>
            </p:cNvSpPr>
            <p:nvPr/>
          </p:nvSpPr>
          <p:spPr bwMode="auto">
            <a:xfrm>
              <a:off x="1269289" y="5561284"/>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FF0000"/>
                  </a:solidFill>
                  <a:latin typeface="Helvetica"/>
                  <a:cs typeface="Helvetica"/>
                </a:rPr>
                <a:t>2</a:t>
              </a:r>
            </a:p>
          </p:txBody>
        </p:sp>
        <p:sp>
          <p:nvSpPr>
            <p:cNvPr id="28" name="Rectangle 27"/>
            <p:cNvSpPr>
              <a:spLocks noChangeArrowheads="1"/>
            </p:cNvSpPr>
            <p:nvPr/>
          </p:nvSpPr>
          <p:spPr bwMode="auto">
            <a:xfrm>
              <a:off x="2646162" y="3817098"/>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FF0000"/>
                  </a:solidFill>
                  <a:latin typeface="Helvetica"/>
                  <a:cs typeface="Helvetica"/>
                </a:rPr>
                <a:t>1</a:t>
              </a:r>
            </a:p>
          </p:txBody>
        </p:sp>
        <p:sp>
          <p:nvSpPr>
            <p:cNvPr id="29" name="Oval 28"/>
            <p:cNvSpPr>
              <a:spLocks noChangeArrowheads="1"/>
            </p:cNvSpPr>
            <p:nvPr/>
          </p:nvSpPr>
          <p:spPr bwMode="auto">
            <a:xfrm>
              <a:off x="1485894" y="4068996"/>
              <a:ext cx="164592" cy="168088"/>
            </a:xfrm>
            <a:prstGeom prst="ellipse">
              <a:avLst/>
            </a:prstGeom>
            <a:solidFill>
              <a:schemeClr val="tx1"/>
            </a:solidFill>
            <a:ln w="12700">
              <a:solidFill>
                <a:schemeClr val="tx1"/>
              </a:solidFill>
              <a:round/>
              <a:headEnd/>
              <a:tailEnd/>
            </a:ln>
            <a:effectLst/>
          </p:spPr>
          <p:txBody>
            <a:bodyPr wrap="none" anchor="ctr"/>
            <a:lstStyle/>
            <a:p>
              <a:pPr eaLnBrk="1" hangingPunct="1">
                <a:spcBef>
                  <a:spcPct val="45000"/>
                </a:spcBef>
                <a:defRPr/>
              </a:pPr>
              <a:endParaRPr lang="en-US" sz="2400" b="1">
                <a:latin typeface="Verdana" charset="0"/>
              </a:endParaRPr>
            </a:p>
          </p:txBody>
        </p:sp>
        <p:sp>
          <p:nvSpPr>
            <p:cNvPr id="30" name="Oval 29"/>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p>
          </p:txBody>
        </p:sp>
        <p:sp>
          <p:nvSpPr>
            <p:cNvPr id="31" name="Oval 30"/>
            <p:cNvSpPr>
              <a:spLocks noChangeArrowheads="1"/>
            </p:cNvSpPr>
            <p:nvPr/>
          </p:nvSpPr>
          <p:spPr bwMode="auto">
            <a:xfrm>
              <a:off x="2594257" y="4068996"/>
              <a:ext cx="164592" cy="168088"/>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p>
          </p:txBody>
        </p:sp>
        <p:sp>
          <p:nvSpPr>
            <p:cNvPr id="32" name="Oval 31"/>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p>
          </p:txBody>
        </p:sp>
        <p:sp>
          <p:nvSpPr>
            <p:cNvPr id="33" name="Oval 32"/>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p>
          </p:txBody>
        </p:sp>
        <p:sp>
          <p:nvSpPr>
            <p:cNvPr id="34" name="Oval 71"/>
            <p:cNvSpPr>
              <a:spLocks noChangeArrowheads="1"/>
            </p:cNvSpPr>
            <p:nvPr/>
          </p:nvSpPr>
          <p:spPr bwMode="auto">
            <a:xfrm>
              <a:off x="1485894" y="4808584"/>
              <a:ext cx="164592" cy="168088"/>
            </a:xfrm>
            <a:prstGeom prst="ellipse">
              <a:avLst/>
            </a:prstGeom>
            <a:solidFill>
              <a:schemeClr val="tx1"/>
            </a:solidFill>
            <a:ln>
              <a:solidFill>
                <a:srgbClr val="0000FF"/>
              </a:solidFill>
            </a:ln>
            <a:effectLst/>
          </p:spPr>
          <p:txBody>
            <a:bodyPr wrap="none" anchor="ctr"/>
            <a:lstStyle/>
            <a:p>
              <a:pPr>
                <a:defRPr/>
              </a:pPr>
              <a:endParaRPr lang="en-US" sz="1800" b="1"/>
            </a:p>
          </p:txBody>
        </p:sp>
        <p:sp>
          <p:nvSpPr>
            <p:cNvPr id="35" name="Oval 72"/>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a:defRPr/>
              </a:pPr>
              <a:endParaRPr lang="en-US" sz="1800" b="1"/>
            </a:p>
          </p:txBody>
        </p:sp>
        <p:sp>
          <p:nvSpPr>
            <p:cNvPr id="36" name="Rectangle 35"/>
            <p:cNvSpPr>
              <a:spLocks noChangeArrowheads="1"/>
            </p:cNvSpPr>
            <p:nvPr/>
          </p:nvSpPr>
          <p:spPr bwMode="auto">
            <a:xfrm>
              <a:off x="1327213" y="3845792"/>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FF0000"/>
                  </a:solidFill>
                  <a:latin typeface="Helvetica"/>
                  <a:cs typeface="Helvetica"/>
                </a:rPr>
                <a:t>0</a:t>
              </a:r>
            </a:p>
          </p:txBody>
        </p:sp>
        <p:sp>
          <p:nvSpPr>
            <p:cNvPr id="37" name="Rectangle 36"/>
            <p:cNvSpPr>
              <a:spLocks noChangeArrowheads="1"/>
            </p:cNvSpPr>
            <p:nvPr/>
          </p:nvSpPr>
          <p:spPr bwMode="auto">
            <a:xfrm>
              <a:off x="3806605" y="4654363"/>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FF0000"/>
                  </a:solidFill>
                  <a:latin typeface="Helvetica"/>
                  <a:cs typeface="Helvetica"/>
                </a:rPr>
                <a:t>4</a:t>
              </a:r>
            </a:p>
          </p:txBody>
        </p:sp>
        <p:sp>
          <p:nvSpPr>
            <p:cNvPr id="38" name="Rectangle 37"/>
            <p:cNvSpPr>
              <a:spLocks noChangeArrowheads="1"/>
            </p:cNvSpPr>
            <p:nvPr/>
          </p:nvSpPr>
          <p:spPr bwMode="auto">
            <a:xfrm>
              <a:off x="2457576" y="4531163"/>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FF0000"/>
                  </a:solidFill>
                  <a:latin typeface="Helvetica"/>
                  <a:cs typeface="Helvetica"/>
                </a:rPr>
                <a:t>6</a:t>
              </a:r>
            </a:p>
          </p:txBody>
        </p:sp>
      </p:grpSp>
    </p:spTree>
    <p:extLst>
      <p:ext uri="{BB962C8B-B14F-4D97-AF65-F5344CB8AC3E}">
        <p14:creationId xmlns:p14="http://schemas.microsoft.com/office/powerpoint/2010/main" val="17850765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60</a:t>
            </a:fld>
            <a:endParaRPr lang="en-US" dirty="0">
              <a:solidFill>
                <a:srgbClr val="000000"/>
              </a:solidFill>
              <a:ea typeface="ＭＳ Ｐゴシック" pitchFamily="34" charset="-128"/>
            </a:endParaRPr>
          </a:p>
        </p:txBody>
      </p:sp>
      <p:graphicFrame>
        <p:nvGraphicFramePr>
          <p:cNvPr id="5" name="Table 4"/>
          <p:cNvGraphicFramePr>
            <a:graphicFrameLocks noGrp="1"/>
          </p:cNvGraphicFramePr>
          <p:nvPr/>
        </p:nvGraphicFramePr>
        <p:xfrm>
          <a:off x="580315" y="3270179"/>
          <a:ext cx="7867650" cy="2987746"/>
        </p:xfrm>
        <a:graphic>
          <a:graphicData uri="http://schemas.openxmlformats.org/drawingml/2006/table">
            <a:tbl>
              <a:tblPr firstRow="1" bandRow="1">
                <a:tableStyleId>{5940675A-B579-460E-94D1-54222C63F5DA}</a:tableStyleId>
              </a:tblPr>
              <a:tblGrid>
                <a:gridCol w="3396871">
                  <a:extLst>
                    <a:ext uri="{9D8B030D-6E8A-4147-A177-3AD203B41FA5}">
                      <a16:colId xmlns:a16="http://schemas.microsoft.com/office/drawing/2014/main" val="20000"/>
                    </a:ext>
                  </a:extLst>
                </a:gridCol>
                <a:gridCol w="4470779">
                  <a:extLst>
                    <a:ext uri="{9D8B030D-6E8A-4147-A177-3AD203B41FA5}">
                      <a16:colId xmlns:a16="http://schemas.microsoft.com/office/drawing/2014/main" val="20001"/>
                    </a:ext>
                  </a:extLst>
                </a:gridCol>
              </a:tblGrid>
              <a:tr h="739846">
                <a:tc>
                  <a:txBody>
                    <a:bodyPr/>
                    <a:lstStyle/>
                    <a:p>
                      <a:r>
                        <a:rPr lang="en-US" sz="2000" dirty="0"/>
                        <a:t>(R, +, *, 0, 1)</a:t>
                      </a:r>
                    </a:p>
                    <a:p>
                      <a:r>
                        <a:rPr lang="en-US" sz="2000" dirty="0"/>
                        <a:t>Real Field</a:t>
                      </a:r>
                    </a:p>
                  </a:txBody>
                  <a:tcPr/>
                </a:tc>
                <a:tc>
                  <a:txBody>
                    <a:bodyPr/>
                    <a:lstStyle/>
                    <a:p>
                      <a:r>
                        <a:rPr lang="en-US" sz="2000" dirty="0"/>
                        <a:t>Standard operations</a:t>
                      </a:r>
                      <a:r>
                        <a:rPr lang="en-US" sz="2000" baseline="0" dirty="0"/>
                        <a:t> in linear algebra</a:t>
                      </a:r>
                      <a:endParaRPr lang="en-US" sz="2000" dirty="0"/>
                    </a:p>
                  </a:txBody>
                  <a:tcPr/>
                </a:tc>
                <a:extLst>
                  <a:ext uri="{0D108BD9-81ED-4DB2-BD59-A6C34878D82A}">
                    <a16:rowId xmlns:a16="http://schemas.microsoft.com/office/drawing/2014/main" val="10000"/>
                  </a:ext>
                </a:extLst>
              </a:tr>
              <a:tr h="752475">
                <a:tc>
                  <a:txBody>
                    <a:bodyPr/>
                    <a:lstStyle/>
                    <a:p>
                      <a:r>
                        <a:rPr lang="en-US" sz="2000" dirty="0"/>
                        <a:t>({0,1}, |,</a:t>
                      </a:r>
                      <a:r>
                        <a:rPr lang="en-US" sz="2000" baseline="0" dirty="0"/>
                        <a:t> &amp;, 0, 1)</a:t>
                      </a:r>
                    </a:p>
                    <a:p>
                      <a:r>
                        <a:rPr lang="en-US" sz="2000" baseline="0" dirty="0"/>
                        <a:t>Boolean </a:t>
                      </a:r>
                      <a:r>
                        <a:rPr lang="en-US" sz="2000" baseline="0" dirty="0" err="1"/>
                        <a:t>Semiring</a:t>
                      </a:r>
                      <a:endParaRPr lang="en-US" sz="2000" dirty="0"/>
                    </a:p>
                  </a:txBody>
                  <a:tcPr/>
                </a:tc>
                <a:tc>
                  <a:txBody>
                    <a:bodyPr/>
                    <a:lstStyle/>
                    <a:p>
                      <a:r>
                        <a:rPr lang="en-US" sz="2000" dirty="0"/>
                        <a:t>Graph traversal algorithms </a:t>
                      </a:r>
                    </a:p>
                  </a:txBody>
                  <a:tcPr/>
                </a:tc>
                <a:extLst>
                  <a:ext uri="{0D108BD9-81ED-4DB2-BD59-A6C34878D82A}">
                    <a16:rowId xmlns:a16="http://schemas.microsoft.com/office/drawing/2014/main" val="10001"/>
                  </a:ext>
                </a:extLst>
              </a:tr>
              <a:tr h="714375">
                <a:tc>
                  <a:txBody>
                    <a:bodyPr/>
                    <a:lstStyle/>
                    <a:p>
                      <a:r>
                        <a:rPr lang="en-US" sz="2000" dirty="0"/>
                        <a:t>(R U {</a:t>
                      </a:r>
                      <a:r>
                        <a:rPr lang="en-US" sz="2000" dirty="0">
                          <a:latin typeface="Tahoma"/>
                          <a:ea typeface="Tahoma"/>
                          <a:cs typeface="Tahoma"/>
                        </a:rPr>
                        <a:t>∞},min, +, ∞, 0)</a:t>
                      </a:r>
                    </a:p>
                    <a:p>
                      <a:r>
                        <a:rPr lang="en-US" sz="2000" dirty="0">
                          <a:latin typeface="Tahoma"/>
                          <a:ea typeface="Tahoma"/>
                          <a:cs typeface="Tahoma"/>
                        </a:rPr>
                        <a:t>Tropical </a:t>
                      </a:r>
                      <a:r>
                        <a:rPr lang="en-US" sz="2000" dirty="0" err="1">
                          <a:latin typeface="Tahoma"/>
                          <a:ea typeface="Tahoma"/>
                          <a:cs typeface="Tahoma"/>
                        </a:rPr>
                        <a:t>semiring</a:t>
                      </a:r>
                      <a:endParaRPr lang="en-US" sz="2000" dirty="0"/>
                    </a:p>
                  </a:txBody>
                  <a:tcPr/>
                </a:tc>
                <a:tc>
                  <a:txBody>
                    <a:bodyPr/>
                    <a:lstStyle/>
                    <a:p>
                      <a:r>
                        <a:rPr lang="en-US" sz="2000" dirty="0"/>
                        <a:t>Shortest path algorithms</a:t>
                      </a:r>
                    </a:p>
                  </a:txBody>
                  <a:tcPr/>
                </a:tc>
                <a:extLst>
                  <a:ext uri="{0D108BD9-81ED-4DB2-BD59-A6C34878D82A}">
                    <a16:rowId xmlns:a16="http://schemas.microsoft.com/office/drawing/2014/main" val="10002"/>
                  </a:ext>
                </a:extLst>
              </a:tr>
              <a:tr h="7810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(R U {</a:t>
                      </a:r>
                      <a:r>
                        <a:rPr lang="en-US" sz="2000" dirty="0">
                          <a:latin typeface="Tahoma"/>
                          <a:ea typeface="Tahoma"/>
                          <a:cs typeface="Tahoma"/>
                        </a:rPr>
                        <a:t>∞}, min, x, ∞, 1)</a:t>
                      </a:r>
                    </a:p>
                  </a:txBody>
                  <a:tcPr/>
                </a:tc>
                <a:tc>
                  <a:txBody>
                    <a:bodyPr/>
                    <a:lstStyle/>
                    <a:p>
                      <a:r>
                        <a:rPr lang="en-US" sz="2000" dirty="0"/>
                        <a:t>Selecting a </a:t>
                      </a:r>
                      <a:r>
                        <a:rPr lang="en-US" sz="2000" dirty="0" err="1"/>
                        <a:t>subgraph</a:t>
                      </a:r>
                      <a:r>
                        <a:rPr lang="en-US" sz="2000" dirty="0"/>
                        <a:t> or contracting nodes to form a quotient graph. </a:t>
                      </a:r>
                    </a:p>
                  </a:txBody>
                  <a:tcPr/>
                </a:tc>
                <a:extLst>
                  <a:ext uri="{0D108BD9-81ED-4DB2-BD59-A6C34878D82A}">
                    <a16:rowId xmlns:a16="http://schemas.microsoft.com/office/drawing/2014/main" val="10003"/>
                  </a:ext>
                </a:extLst>
              </a:tr>
            </a:tbl>
          </a:graphicData>
        </a:graphic>
      </p:graphicFrame>
      <p:sp>
        <p:nvSpPr>
          <p:cNvPr id="8" name="Rectangle 7"/>
          <p:cNvSpPr/>
          <p:nvPr/>
        </p:nvSpPr>
        <p:spPr bwMode="auto">
          <a:xfrm>
            <a:off x="457200" y="4029075"/>
            <a:ext cx="8134350" cy="2390775"/>
          </a:xfrm>
          <a:prstGeom prst="rect">
            <a:avLst/>
          </a:prstGeom>
          <a:solidFill>
            <a:schemeClr val="bg1"/>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algn="ctr" eaLnBrk="0" hangingPunct="0">
              <a:lnSpc>
                <a:spcPct val="80000"/>
              </a:lnSpc>
              <a:spcBef>
                <a:spcPct val="50000"/>
              </a:spcBef>
            </a:pPr>
            <a:endParaRPr lang="en-US" sz="2000">
              <a:solidFill>
                <a:srgbClr val="000000"/>
              </a:solidFill>
              <a:latin typeface="Verdana" pitchFamily="96" charset="0"/>
            </a:endParaRPr>
          </a:p>
        </p:txBody>
      </p:sp>
      <p:sp>
        <p:nvSpPr>
          <p:cNvPr id="9" name="TextBox 8"/>
          <p:cNvSpPr txBox="1"/>
          <p:nvPr/>
        </p:nvSpPr>
        <p:spPr>
          <a:xfrm>
            <a:off x="885825" y="4248150"/>
            <a:ext cx="7086600" cy="369332"/>
          </a:xfrm>
          <a:prstGeom prst="rect">
            <a:avLst/>
          </a:prstGeom>
          <a:noFill/>
        </p:spPr>
        <p:txBody>
          <a:bodyPr wrap="square" rtlCol="0">
            <a:spAutoFit/>
          </a:bodyPr>
          <a:lstStyle/>
          <a:p>
            <a:r>
              <a:rPr lang="en-US" dirty="0">
                <a:solidFill>
                  <a:srgbClr val="000000"/>
                </a:solidFill>
              </a:rPr>
              <a:t>Notation:   (R,      +,        *,        0,       1)</a:t>
            </a:r>
          </a:p>
        </p:txBody>
      </p:sp>
      <p:sp>
        <p:nvSpPr>
          <p:cNvPr id="10" name="TextBox 9"/>
          <p:cNvSpPr txBox="1"/>
          <p:nvPr/>
        </p:nvSpPr>
        <p:spPr>
          <a:xfrm rot="16200000">
            <a:off x="1539067" y="5288777"/>
            <a:ext cx="1406009" cy="369332"/>
          </a:xfrm>
          <a:prstGeom prst="rect">
            <a:avLst/>
          </a:prstGeom>
          <a:noFill/>
        </p:spPr>
        <p:txBody>
          <a:bodyPr wrap="square" rtlCol="0">
            <a:spAutoFit/>
          </a:bodyPr>
          <a:lstStyle/>
          <a:p>
            <a:pPr algn="r"/>
            <a:r>
              <a:rPr lang="en-US" dirty="0">
                <a:solidFill>
                  <a:srgbClr val="000000"/>
                </a:solidFill>
              </a:rPr>
              <a:t>Scalar type</a:t>
            </a:r>
          </a:p>
        </p:txBody>
      </p:sp>
      <p:sp>
        <p:nvSpPr>
          <p:cNvPr id="11" name="TextBox 10"/>
          <p:cNvSpPr txBox="1"/>
          <p:nvPr/>
        </p:nvSpPr>
        <p:spPr>
          <a:xfrm rot="16200000">
            <a:off x="2245466" y="5294868"/>
            <a:ext cx="1406009" cy="369332"/>
          </a:xfrm>
          <a:prstGeom prst="rect">
            <a:avLst/>
          </a:prstGeom>
          <a:noFill/>
        </p:spPr>
        <p:txBody>
          <a:bodyPr wrap="square" rtlCol="0">
            <a:spAutoFit/>
          </a:bodyPr>
          <a:lstStyle/>
          <a:p>
            <a:pPr algn="r"/>
            <a:r>
              <a:rPr lang="en-US" dirty="0">
                <a:solidFill>
                  <a:srgbClr val="000000"/>
                </a:solidFill>
              </a:rPr>
              <a:t>Op1</a:t>
            </a:r>
          </a:p>
        </p:txBody>
      </p:sp>
      <p:sp>
        <p:nvSpPr>
          <p:cNvPr id="12" name="TextBox 11"/>
          <p:cNvSpPr txBox="1"/>
          <p:nvPr/>
        </p:nvSpPr>
        <p:spPr>
          <a:xfrm rot="16200000">
            <a:off x="3059537" y="5294867"/>
            <a:ext cx="1406009" cy="369332"/>
          </a:xfrm>
          <a:prstGeom prst="rect">
            <a:avLst/>
          </a:prstGeom>
          <a:noFill/>
        </p:spPr>
        <p:txBody>
          <a:bodyPr wrap="square" rtlCol="0">
            <a:spAutoFit/>
          </a:bodyPr>
          <a:lstStyle/>
          <a:p>
            <a:pPr algn="r"/>
            <a:r>
              <a:rPr lang="en-US" dirty="0">
                <a:solidFill>
                  <a:srgbClr val="000000"/>
                </a:solidFill>
              </a:rPr>
              <a:t>Op2</a:t>
            </a:r>
          </a:p>
        </p:txBody>
      </p:sp>
      <p:sp>
        <p:nvSpPr>
          <p:cNvPr id="13" name="TextBox 12"/>
          <p:cNvSpPr txBox="1"/>
          <p:nvPr/>
        </p:nvSpPr>
        <p:spPr>
          <a:xfrm rot="16200000">
            <a:off x="3730347" y="5385892"/>
            <a:ext cx="1588056" cy="369332"/>
          </a:xfrm>
          <a:prstGeom prst="rect">
            <a:avLst/>
          </a:prstGeom>
          <a:noFill/>
        </p:spPr>
        <p:txBody>
          <a:bodyPr wrap="square" rtlCol="0">
            <a:spAutoFit/>
          </a:bodyPr>
          <a:lstStyle/>
          <a:p>
            <a:pPr algn="r"/>
            <a:r>
              <a:rPr lang="en-US" dirty="0">
                <a:solidFill>
                  <a:srgbClr val="000000"/>
                </a:solidFill>
              </a:rPr>
              <a:t>Identity Op1</a:t>
            </a:r>
          </a:p>
        </p:txBody>
      </p:sp>
      <p:sp>
        <p:nvSpPr>
          <p:cNvPr id="14" name="TextBox 13"/>
          <p:cNvSpPr txBox="1"/>
          <p:nvPr/>
        </p:nvSpPr>
        <p:spPr>
          <a:xfrm rot="16200000">
            <a:off x="4390217" y="5385893"/>
            <a:ext cx="1588056" cy="369332"/>
          </a:xfrm>
          <a:prstGeom prst="rect">
            <a:avLst/>
          </a:prstGeom>
          <a:noFill/>
        </p:spPr>
        <p:txBody>
          <a:bodyPr wrap="square" rtlCol="0">
            <a:spAutoFit/>
          </a:bodyPr>
          <a:lstStyle/>
          <a:p>
            <a:pPr algn="r"/>
            <a:r>
              <a:rPr lang="en-US" dirty="0">
                <a:solidFill>
                  <a:srgbClr val="000000"/>
                </a:solidFill>
              </a:rPr>
              <a:t>Identity Op2</a:t>
            </a:r>
          </a:p>
        </p:txBody>
      </p:sp>
      <p:sp>
        <p:nvSpPr>
          <p:cNvPr id="16" name="Title 15"/>
          <p:cNvSpPr>
            <a:spLocks noGrp="1"/>
          </p:cNvSpPr>
          <p:nvPr>
            <p:ph type="title"/>
          </p:nvPr>
        </p:nvSpPr>
        <p:spPr>
          <a:xfrm>
            <a:off x="166688" y="192088"/>
            <a:ext cx="8901112" cy="889000"/>
          </a:xfrm>
        </p:spPr>
        <p:txBody>
          <a:bodyPr/>
          <a:lstStyle/>
          <a:p>
            <a:r>
              <a:rPr lang="en-US" dirty="0"/>
              <a:t>Algebraic Semirings</a:t>
            </a:r>
          </a:p>
        </p:txBody>
      </p:sp>
      <p:sp>
        <p:nvSpPr>
          <p:cNvPr id="15" name="Content Placeholder 2"/>
          <p:cNvSpPr>
            <a:spLocks noGrp="1"/>
          </p:cNvSpPr>
          <p:nvPr>
            <p:ph idx="1"/>
          </p:nvPr>
        </p:nvSpPr>
        <p:spPr>
          <a:xfrm>
            <a:off x="190500" y="718048"/>
            <a:ext cx="8953500" cy="2530119"/>
          </a:xfrm>
        </p:spPr>
        <p:txBody>
          <a:bodyPr/>
          <a:lstStyle/>
          <a:p>
            <a:r>
              <a:rPr lang="en-US" dirty="0"/>
              <a:t>Semiring: An Algebraic structure that generalizes real arithmetic by replacing (⊕,⊗) with binary operations (Op1, Op2)</a:t>
            </a:r>
          </a:p>
          <a:p>
            <a:pPr lvl="1"/>
            <a:r>
              <a:rPr lang="en-US" dirty="0"/>
              <a:t>Op1 and Op2 have identity elements sometimes called 0 and 1 </a:t>
            </a:r>
          </a:p>
          <a:p>
            <a:pPr lvl="1"/>
            <a:r>
              <a:rPr lang="en-US" dirty="0"/>
              <a:t>Op1 and Op2 are associative. </a:t>
            </a:r>
          </a:p>
          <a:p>
            <a:pPr lvl="1"/>
            <a:r>
              <a:rPr lang="en-US" dirty="0"/>
              <a:t>Op1 is commutative,   Op2 distributes over Op1 from both left and right</a:t>
            </a:r>
          </a:p>
          <a:p>
            <a:pPr lvl="1"/>
            <a:r>
              <a:rPr lang="en-US" dirty="0"/>
              <a:t>The Op1 identify is an Op2 annihilator.</a:t>
            </a:r>
          </a:p>
        </p:txBody>
      </p:sp>
    </p:spTree>
    <p:extLst>
      <p:ext uri="{BB962C8B-B14F-4D97-AF65-F5344CB8AC3E}">
        <p14:creationId xmlns:p14="http://schemas.microsoft.com/office/powerpoint/2010/main" val="335196730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61</a:t>
            </a:fld>
            <a:endParaRPr lang="en-US" dirty="0">
              <a:solidFill>
                <a:srgbClr val="000000"/>
              </a:solidFill>
              <a:ea typeface="ＭＳ Ｐゴシック" pitchFamily="34" charset="-128"/>
            </a:endParaRPr>
          </a:p>
        </p:txBody>
      </p:sp>
      <p:graphicFrame>
        <p:nvGraphicFramePr>
          <p:cNvPr id="5" name="Table 4"/>
          <p:cNvGraphicFramePr>
            <a:graphicFrameLocks noGrp="1"/>
          </p:cNvGraphicFramePr>
          <p:nvPr/>
        </p:nvGraphicFramePr>
        <p:xfrm>
          <a:off x="580315" y="3270179"/>
          <a:ext cx="7867650" cy="3279211"/>
        </p:xfrm>
        <a:graphic>
          <a:graphicData uri="http://schemas.openxmlformats.org/drawingml/2006/table">
            <a:tbl>
              <a:tblPr firstRow="1" bandRow="1">
                <a:tableStyleId>{5940675A-B579-460E-94D1-54222C63F5DA}</a:tableStyleId>
              </a:tblPr>
              <a:tblGrid>
                <a:gridCol w="3396871">
                  <a:extLst>
                    <a:ext uri="{9D8B030D-6E8A-4147-A177-3AD203B41FA5}">
                      <a16:colId xmlns:a16="http://schemas.microsoft.com/office/drawing/2014/main" val="20000"/>
                    </a:ext>
                  </a:extLst>
                </a:gridCol>
                <a:gridCol w="4470779">
                  <a:extLst>
                    <a:ext uri="{9D8B030D-6E8A-4147-A177-3AD203B41FA5}">
                      <a16:colId xmlns:a16="http://schemas.microsoft.com/office/drawing/2014/main" val="20001"/>
                    </a:ext>
                  </a:extLst>
                </a:gridCol>
              </a:tblGrid>
              <a:tr h="739846">
                <a:tc>
                  <a:txBody>
                    <a:bodyPr/>
                    <a:lstStyle/>
                    <a:p>
                      <a:r>
                        <a:rPr lang="en-US" sz="2000" dirty="0"/>
                        <a:t>(R, +, *, 0, 1)</a:t>
                      </a:r>
                    </a:p>
                    <a:p>
                      <a:r>
                        <a:rPr lang="en-US" sz="2000" dirty="0"/>
                        <a:t>Real Field</a:t>
                      </a:r>
                    </a:p>
                  </a:txBody>
                  <a:tcPr/>
                </a:tc>
                <a:tc>
                  <a:txBody>
                    <a:bodyPr/>
                    <a:lstStyle/>
                    <a:p>
                      <a:r>
                        <a:rPr lang="en-US" sz="2000" dirty="0"/>
                        <a:t>Standard operations</a:t>
                      </a:r>
                      <a:r>
                        <a:rPr lang="en-US" sz="2000" baseline="0" dirty="0"/>
                        <a:t> in linear algebra</a:t>
                      </a:r>
                      <a:endParaRPr lang="en-US" sz="2000" dirty="0"/>
                    </a:p>
                  </a:txBody>
                  <a:tcPr/>
                </a:tc>
                <a:extLst>
                  <a:ext uri="{0D108BD9-81ED-4DB2-BD59-A6C34878D82A}">
                    <a16:rowId xmlns:a16="http://schemas.microsoft.com/office/drawing/2014/main" val="10000"/>
                  </a:ext>
                </a:extLst>
              </a:tr>
              <a:tr h="752475">
                <a:tc>
                  <a:txBody>
                    <a:bodyPr/>
                    <a:lstStyle/>
                    <a:p>
                      <a:r>
                        <a:rPr lang="en-US" sz="2000" dirty="0"/>
                        <a:t>(R U {</a:t>
                      </a:r>
                      <a:r>
                        <a:rPr lang="en-US" sz="2000" dirty="0">
                          <a:latin typeface="Tahoma"/>
                          <a:ea typeface="Tahoma"/>
                          <a:cs typeface="Tahoma"/>
                        </a:rPr>
                        <a:t>∞},min, +, ∞, 0)</a:t>
                      </a:r>
                    </a:p>
                    <a:p>
                      <a:r>
                        <a:rPr lang="en-US" sz="2000" dirty="0">
                          <a:latin typeface="Tahoma"/>
                          <a:ea typeface="Tahoma"/>
                          <a:cs typeface="Tahoma"/>
                        </a:rPr>
                        <a:t>Tropical </a:t>
                      </a:r>
                      <a:r>
                        <a:rPr lang="en-US" sz="2000" dirty="0" err="1">
                          <a:latin typeface="Tahoma"/>
                          <a:ea typeface="Tahoma"/>
                          <a:cs typeface="Tahoma"/>
                        </a:rPr>
                        <a:t>semiring</a:t>
                      </a:r>
                      <a:endParaRPr 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Shortest path algorithms</a:t>
                      </a:r>
                    </a:p>
                  </a:txBody>
                  <a:tcPr/>
                </a:tc>
                <a:extLst>
                  <a:ext uri="{0D108BD9-81ED-4DB2-BD59-A6C34878D82A}">
                    <a16:rowId xmlns:a16="http://schemas.microsoft.com/office/drawing/2014/main" val="10001"/>
                  </a:ext>
                </a:extLst>
              </a:tr>
              <a:tr h="714375">
                <a:tc>
                  <a:txBody>
                    <a:bodyPr/>
                    <a:lstStyle/>
                    <a:p>
                      <a:r>
                        <a:rPr lang="en-US" sz="2000" dirty="0"/>
                        <a:t>({0,1}, |,</a:t>
                      </a:r>
                      <a:r>
                        <a:rPr lang="en-US" sz="2000" baseline="0" dirty="0"/>
                        <a:t> &amp;, 0, 1)</a:t>
                      </a:r>
                    </a:p>
                    <a:p>
                      <a:r>
                        <a:rPr lang="en-US" sz="2000" baseline="0" dirty="0"/>
                        <a:t>Boolean </a:t>
                      </a:r>
                      <a:r>
                        <a:rPr lang="en-US" sz="2000" baseline="0" dirty="0" err="1"/>
                        <a:t>Semiring</a:t>
                      </a:r>
                      <a:endParaRPr lang="en-US" sz="2000" dirty="0"/>
                    </a:p>
                    <a:p>
                      <a:endParaRPr lang="en-US" sz="2000" dirty="0"/>
                    </a:p>
                  </a:txBody>
                  <a:tcPr/>
                </a:tc>
                <a:tc>
                  <a:txBody>
                    <a:bodyPr/>
                    <a:lstStyle/>
                    <a:p>
                      <a:r>
                        <a:rPr lang="en-US" sz="2000" dirty="0"/>
                        <a:t>Graph traversal algorithms </a:t>
                      </a:r>
                    </a:p>
                  </a:txBody>
                  <a:tcPr/>
                </a:tc>
                <a:extLst>
                  <a:ext uri="{0D108BD9-81ED-4DB2-BD59-A6C34878D82A}">
                    <a16:rowId xmlns:a16="http://schemas.microsoft.com/office/drawing/2014/main" val="10002"/>
                  </a:ext>
                </a:extLst>
              </a:tr>
              <a:tr h="7810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(R U {</a:t>
                      </a:r>
                      <a:r>
                        <a:rPr lang="en-US" sz="2000" dirty="0">
                          <a:latin typeface="Tahoma"/>
                          <a:ea typeface="Tahoma"/>
                          <a:cs typeface="Tahoma"/>
                        </a:rPr>
                        <a:t>∞}, min, *, ∞, 1)</a:t>
                      </a:r>
                    </a:p>
                  </a:txBody>
                  <a:tcPr/>
                </a:tc>
                <a:tc>
                  <a:txBody>
                    <a:bodyPr/>
                    <a:lstStyle/>
                    <a:p>
                      <a:r>
                        <a:rPr lang="en-US" sz="2000" dirty="0"/>
                        <a:t>Selecting a </a:t>
                      </a:r>
                      <a:r>
                        <a:rPr lang="en-US" sz="2000" dirty="0" err="1"/>
                        <a:t>subgraph</a:t>
                      </a:r>
                      <a:r>
                        <a:rPr lang="en-US" sz="2000" dirty="0"/>
                        <a:t> or contracting nodes to form a quotient graph. </a:t>
                      </a:r>
                    </a:p>
                  </a:txBody>
                  <a:tcPr/>
                </a:tc>
                <a:extLst>
                  <a:ext uri="{0D108BD9-81ED-4DB2-BD59-A6C34878D82A}">
                    <a16:rowId xmlns:a16="http://schemas.microsoft.com/office/drawing/2014/main" val="10003"/>
                  </a:ext>
                </a:extLst>
              </a:tr>
            </a:tbl>
          </a:graphicData>
        </a:graphic>
      </p:graphicFrame>
      <p:sp>
        <p:nvSpPr>
          <p:cNvPr id="6" name="Title 5"/>
          <p:cNvSpPr>
            <a:spLocks noGrp="1"/>
          </p:cNvSpPr>
          <p:nvPr>
            <p:ph type="title"/>
          </p:nvPr>
        </p:nvSpPr>
        <p:spPr>
          <a:xfrm>
            <a:off x="166688" y="192088"/>
            <a:ext cx="8901112" cy="889000"/>
          </a:xfrm>
        </p:spPr>
        <p:txBody>
          <a:bodyPr/>
          <a:lstStyle/>
          <a:p>
            <a:r>
              <a:rPr lang="en-US" dirty="0"/>
              <a:t>Algebraic Semirings</a:t>
            </a:r>
          </a:p>
        </p:txBody>
      </p:sp>
      <p:sp>
        <p:nvSpPr>
          <p:cNvPr id="7" name="Content Placeholder 2"/>
          <p:cNvSpPr>
            <a:spLocks noGrp="1"/>
          </p:cNvSpPr>
          <p:nvPr>
            <p:ph idx="1"/>
          </p:nvPr>
        </p:nvSpPr>
        <p:spPr>
          <a:xfrm>
            <a:off x="190500" y="718048"/>
            <a:ext cx="8953500" cy="2530119"/>
          </a:xfrm>
        </p:spPr>
        <p:txBody>
          <a:bodyPr/>
          <a:lstStyle/>
          <a:p>
            <a:r>
              <a:rPr lang="en-US" dirty="0"/>
              <a:t>Semiring: An Algebraic structure that generalizes real arithmetic by replacing (⊕,⊗) with binary operations (Op1, Op2)</a:t>
            </a:r>
          </a:p>
          <a:p>
            <a:pPr lvl="1"/>
            <a:r>
              <a:rPr lang="en-US" dirty="0"/>
              <a:t>Op1 and Op2 have identity elements sometimes called 0 and 1 </a:t>
            </a:r>
          </a:p>
          <a:p>
            <a:pPr lvl="1"/>
            <a:r>
              <a:rPr lang="en-US" dirty="0"/>
              <a:t>Op1 and Op2 are associative. </a:t>
            </a:r>
          </a:p>
          <a:p>
            <a:pPr lvl="1"/>
            <a:r>
              <a:rPr lang="en-US" dirty="0"/>
              <a:t>Op1 is commutative,   Op2 distributes over Op1 from both left and right</a:t>
            </a:r>
          </a:p>
          <a:p>
            <a:pPr lvl="1"/>
            <a:r>
              <a:rPr lang="en-US" dirty="0"/>
              <a:t>The Op1 identify is an Op2 annihilator.</a:t>
            </a:r>
          </a:p>
        </p:txBody>
      </p:sp>
    </p:spTree>
    <p:extLst>
      <p:ext uri="{BB962C8B-B14F-4D97-AF65-F5344CB8AC3E}">
        <p14:creationId xmlns:p14="http://schemas.microsoft.com/office/powerpoint/2010/main" val="331062233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AD2B8-AC8D-0141-83F9-6E827BB1DDBB}"/>
              </a:ext>
            </a:extLst>
          </p:cNvPr>
          <p:cNvSpPr>
            <a:spLocks noGrp="1"/>
          </p:cNvSpPr>
          <p:nvPr>
            <p:ph type="title"/>
          </p:nvPr>
        </p:nvSpPr>
        <p:spPr/>
        <p:txBody>
          <a:bodyPr/>
          <a:lstStyle/>
          <a:p>
            <a:r>
              <a:rPr lang="en-US" dirty="0"/>
              <a:t>Working with semirings</a:t>
            </a:r>
          </a:p>
        </p:txBody>
      </p:sp>
      <p:sp>
        <p:nvSpPr>
          <p:cNvPr id="3" name="Content Placeholder 2">
            <a:extLst>
              <a:ext uri="{FF2B5EF4-FFF2-40B4-BE49-F238E27FC236}">
                <a16:creationId xmlns:a16="http://schemas.microsoft.com/office/drawing/2014/main" id="{BB242FF3-413D-7742-AAC6-EE63C46661FB}"/>
              </a:ext>
            </a:extLst>
          </p:cNvPr>
          <p:cNvSpPr>
            <a:spLocks noGrp="1"/>
          </p:cNvSpPr>
          <p:nvPr>
            <p:ph idx="1"/>
          </p:nvPr>
        </p:nvSpPr>
        <p:spPr>
          <a:xfrm>
            <a:off x="313509" y="901338"/>
            <a:ext cx="8530045" cy="1371600"/>
          </a:xfrm>
        </p:spPr>
        <p:txBody>
          <a:bodyPr/>
          <a:lstStyle/>
          <a:p>
            <a:r>
              <a:rPr lang="en-US" sz="1800" dirty="0"/>
              <a:t>In Graph Algorithms, changing semirings multiple times inside a single algorithm is quite common.  Hence, the semiring (and implied accumulator ⊕ by default) can be directly manipulated.</a:t>
            </a:r>
          </a:p>
          <a:p>
            <a:r>
              <a:rPr lang="en-US" sz="1800" dirty="0"/>
              <a:t>We can do this using python’s with statement</a:t>
            </a:r>
          </a:p>
        </p:txBody>
      </p:sp>
      <p:sp>
        <p:nvSpPr>
          <p:cNvPr id="4" name="Slide Number Placeholder 3">
            <a:extLst>
              <a:ext uri="{FF2B5EF4-FFF2-40B4-BE49-F238E27FC236}">
                <a16:creationId xmlns:a16="http://schemas.microsoft.com/office/drawing/2014/main" id="{1E5C39F3-850E-594C-9799-4819452C1EA3}"/>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62</a:t>
            </a:fld>
            <a:endParaRPr lang="en-US" dirty="0">
              <a:solidFill>
                <a:srgbClr val="000000"/>
              </a:solidFill>
              <a:ea typeface="ＭＳ Ｐゴシック" pitchFamily="34" charset="-128"/>
            </a:endParaRPr>
          </a:p>
        </p:txBody>
      </p:sp>
      <p:sp>
        <p:nvSpPr>
          <p:cNvPr id="6" name="TextBox 5">
            <a:extLst>
              <a:ext uri="{FF2B5EF4-FFF2-40B4-BE49-F238E27FC236}">
                <a16:creationId xmlns:a16="http://schemas.microsoft.com/office/drawing/2014/main" id="{76447CD6-3962-F746-99D5-772A04B66AC2}"/>
              </a:ext>
            </a:extLst>
          </p:cNvPr>
          <p:cNvSpPr txBox="1"/>
          <p:nvPr/>
        </p:nvSpPr>
        <p:spPr>
          <a:xfrm>
            <a:off x="614792" y="2272938"/>
            <a:ext cx="5890510" cy="1754326"/>
          </a:xfrm>
          <a:prstGeom prst="rect">
            <a:avLst/>
          </a:prstGeom>
          <a:noFill/>
        </p:spPr>
        <p:txBody>
          <a:bodyPr wrap="square" rtlCol="0">
            <a:spAutoFit/>
          </a:bodyPr>
          <a:lstStyle/>
          <a:p>
            <a:r>
              <a:rPr lang="en-US" b="1" dirty="0">
                <a:latin typeface="Courier" pitchFamily="2" charset="0"/>
              </a:rPr>
              <a:t>with </a:t>
            </a:r>
            <a:r>
              <a:rPr lang="en-US" b="1" dirty="0" err="1">
                <a:latin typeface="Courier" pitchFamily="2" charset="0"/>
              </a:rPr>
              <a:t>grb.BOOL.LOR_LAND</a:t>
            </a:r>
            <a:r>
              <a:rPr lang="en-US" b="1" dirty="0">
                <a:latin typeface="Courier" pitchFamily="2" charset="0"/>
              </a:rPr>
              <a:t>:</a:t>
            </a:r>
          </a:p>
          <a:p>
            <a:r>
              <a:rPr lang="en-US" b="1" dirty="0">
                <a:latin typeface="Courier" pitchFamily="2" charset="0"/>
              </a:rPr>
              <a:t>    w += </a:t>
            </a:r>
            <a:r>
              <a:rPr lang="en-US" b="1" dirty="0" err="1">
                <a:latin typeface="Courier" pitchFamily="2" charset="0"/>
              </a:rPr>
              <a:t>A@v</a:t>
            </a:r>
            <a:r>
              <a:rPr lang="en-US" b="1" dirty="0">
                <a:latin typeface="Courier" pitchFamily="2" charset="0"/>
              </a:rPr>
              <a:t>      </a:t>
            </a:r>
          </a:p>
          <a:p>
            <a:endParaRPr lang="en-US" dirty="0"/>
          </a:p>
          <a:p>
            <a:r>
              <a:rPr lang="en-US" b="1" dirty="0">
                <a:latin typeface="Courier" pitchFamily="2" charset="0"/>
              </a:rPr>
              <a:t>with </a:t>
            </a:r>
            <a:r>
              <a:rPr lang="en-US" b="1" dirty="0" err="1">
                <a:latin typeface="Courier" pitchFamily="2" charset="0"/>
              </a:rPr>
              <a:t>grb.BOOL.LOR_LAND</a:t>
            </a:r>
            <a:r>
              <a:rPr lang="en-US" b="1" dirty="0">
                <a:latin typeface="Courier" pitchFamily="2" charset="0"/>
              </a:rPr>
              <a:t>:</a:t>
            </a:r>
          </a:p>
          <a:p>
            <a:r>
              <a:rPr lang="en-US" b="1" dirty="0">
                <a:latin typeface="Courier" pitchFamily="2" charset="0"/>
              </a:rPr>
              <a:t>    w = </a:t>
            </a:r>
            <a:r>
              <a:rPr lang="en-US" b="1" dirty="0" err="1">
                <a:latin typeface="Courier" pitchFamily="2" charset="0"/>
              </a:rPr>
              <a:t>A.mxv</a:t>
            </a:r>
            <a:r>
              <a:rPr lang="en-US" b="1" dirty="0">
                <a:latin typeface="Courier" pitchFamily="2" charset="0"/>
              </a:rPr>
              <a:t>(</a:t>
            </a:r>
            <a:r>
              <a:rPr lang="en-US" b="1" dirty="0" err="1">
                <a:latin typeface="Courier" pitchFamily="2" charset="0"/>
              </a:rPr>
              <a:t>u,accum</a:t>
            </a:r>
            <a:r>
              <a:rPr lang="en-US" b="1" dirty="0">
                <a:latin typeface="Courier" pitchFamily="2" charset="0"/>
              </a:rPr>
              <a:t>=</a:t>
            </a:r>
            <a:r>
              <a:rPr lang="en-US" b="1" dirty="0" err="1">
                <a:latin typeface="Courier" pitchFamily="2" charset="0"/>
              </a:rPr>
              <a:t>grb.BOOL.LOR</a:t>
            </a:r>
            <a:r>
              <a:rPr lang="en-US" b="1" dirty="0">
                <a:latin typeface="Courier" pitchFamily="2" charset="0"/>
              </a:rPr>
              <a:t>)  </a:t>
            </a:r>
          </a:p>
          <a:p>
            <a:endParaRPr lang="en-US" dirty="0"/>
          </a:p>
        </p:txBody>
      </p:sp>
      <p:sp>
        <p:nvSpPr>
          <p:cNvPr id="7" name="TextBox 6">
            <a:extLst>
              <a:ext uri="{FF2B5EF4-FFF2-40B4-BE49-F238E27FC236}">
                <a16:creationId xmlns:a16="http://schemas.microsoft.com/office/drawing/2014/main" id="{AB7FB91B-0B7B-5248-AEA8-2479B8A00212}"/>
              </a:ext>
            </a:extLst>
          </p:cNvPr>
          <p:cNvSpPr txBox="1"/>
          <p:nvPr/>
        </p:nvSpPr>
        <p:spPr>
          <a:xfrm>
            <a:off x="4272552" y="2141122"/>
            <a:ext cx="4527165" cy="1077218"/>
          </a:xfrm>
          <a:prstGeom prst="rect">
            <a:avLst/>
          </a:prstGeom>
          <a:noFill/>
          <a:ln>
            <a:solidFill>
              <a:schemeClr val="tx1"/>
            </a:solidFill>
          </a:ln>
        </p:spPr>
        <p:txBody>
          <a:bodyPr wrap="square" rtlCol="0">
            <a:spAutoFit/>
          </a:bodyPr>
          <a:lstStyle/>
          <a:p>
            <a:r>
              <a:rPr lang="en-US" sz="1600" dirty="0"/>
              <a:t>Matrix vector product of A and v accumulating the result with the existing elements of w using:</a:t>
            </a:r>
          </a:p>
          <a:p>
            <a:pPr marL="742950" lvl="1" indent="-285750">
              <a:buFont typeface="Arial" panose="020B0604020202020204" pitchFamily="34" charset="0"/>
              <a:buChar char="•"/>
            </a:pPr>
            <a:r>
              <a:rPr lang="en-US" sz="1600" dirty="0"/>
              <a:t>⊕ = ⊙ = Logical OR</a:t>
            </a:r>
          </a:p>
          <a:p>
            <a:pPr marL="742950" lvl="1" indent="-285750">
              <a:buFont typeface="Arial" panose="020B0604020202020204" pitchFamily="34" charset="0"/>
              <a:buChar char="•"/>
            </a:pPr>
            <a:r>
              <a:rPr lang="en-US" sz="1600" dirty="0"/>
              <a:t>⊗ = Logical AND</a:t>
            </a:r>
          </a:p>
        </p:txBody>
      </p:sp>
      <p:sp>
        <p:nvSpPr>
          <p:cNvPr id="8" name="Content Placeholder 2">
            <a:extLst>
              <a:ext uri="{FF2B5EF4-FFF2-40B4-BE49-F238E27FC236}">
                <a16:creationId xmlns:a16="http://schemas.microsoft.com/office/drawing/2014/main" id="{1B738EED-90B3-DC43-83E6-BF8DE0383D52}"/>
              </a:ext>
            </a:extLst>
          </p:cNvPr>
          <p:cNvSpPr txBox="1">
            <a:spLocks/>
          </p:cNvSpPr>
          <p:nvPr/>
        </p:nvSpPr>
        <p:spPr bwMode="auto">
          <a:xfrm>
            <a:off x="313509" y="3857214"/>
            <a:ext cx="7728563" cy="54360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sz="1800" kern="0" dirty="0"/>
              <a:t>Common semirings include (though </a:t>
            </a:r>
            <a:r>
              <a:rPr lang="en-US" sz="1800" kern="0" dirty="0" err="1"/>
              <a:t>pygraphblas</a:t>
            </a:r>
            <a:r>
              <a:rPr lang="en-US" sz="1800" kern="0" dirty="0"/>
              <a:t> has  MANY more) </a:t>
            </a:r>
          </a:p>
        </p:txBody>
      </p:sp>
      <p:graphicFrame>
        <p:nvGraphicFramePr>
          <p:cNvPr id="9" name="Table 8">
            <a:extLst>
              <a:ext uri="{FF2B5EF4-FFF2-40B4-BE49-F238E27FC236}">
                <a16:creationId xmlns:a16="http://schemas.microsoft.com/office/drawing/2014/main" id="{D2401B34-DA5F-634F-9853-9B72F7FA3871}"/>
              </a:ext>
            </a:extLst>
          </p:cNvPr>
          <p:cNvGraphicFramePr>
            <a:graphicFrameLocks noGrp="1"/>
          </p:cNvGraphicFramePr>
          <p:nvPr>
            <p:extLst>
              <p:ext uri="{D42A27DB-BD31-4B8C-83A1-F6EECF244321}">
                <p14:modId xmlns:p14="http://schemas.microsoft.com/office/powerpoint/2010/main" val="4150675153"/>
              </p:ext>
            </p:extLst>
          </p:nvPr>
        </p:nvGraphicFramePr>
        <p:xfrm>
          <a:off x="561975" y="4279526"/>
          <a:ext cx="7867650" cy="2367994"/>
        </p:xfrm>
        <a:graphic>
          <a:graphicData uri="http://schemas.openxmlformats.org/drawingml/2006/table">
            <a:tbl>
              <a:tblPr firstRow="1" bandRow="1">
                <a:tableStyleId>{5940675A-B579-460E-94D1-54222C63F5DA}</a:tableStyleId>
              </a:tblPr>
              <a:tblGrid>
                <a:gridCol w="2379163">
                  <a:extLst>
                    <a:ext uri="{9D8B030D-6E8A-4147-A177-3AD203B41FA5}">
                      <a16:colId xmlns:a16="http://schemas.microsoft.com/office/drawing/2014/main" val="20000"/>
                    </a:ext>
                  </a:extLst>
                </a:gridCol>
                <a:gridCol w="3448594">
                  <a:extLst>
                    <a:ext uri="{9D8B030D-6E8A-4147-A177-3AD203B41FA5}">
                      <a16:colId xmlns:a16="http://schemas.microsoft.com/office/drawing/2014/main" val="20001"/>
                    </a:ext>
                  </a:extLst>
                </a:gridCol>
                <a:gridCol w="2039893">
                  <a:extLst>
                    <a:ext uri="{9D8B030D-6E8A-4147-A177-3AD203B41FA5}">
                      <a16:colId xmlns:a16="http://schemas.microsoft.com/office/drawing/2014/main" val="2414746570"/>
                    </a:ext>
                  </a:extLst>
                </a:gridCol>
              </a:tblGrid>
              <a:tr h="530486">
                <a:tc>
                  <a:txBody>
                    <a:bodyPr/>
                    <a:lstStyle/>
                    <a:p>
                      <a:r>
                        <a:rPr lang="en-US" sz="1600" dirty="0"/>
                        <a:t>(R, +, *, 0, 1)</a:t>
                      </a:r>
                    </a:p>
                    <a:p>
                      <a:r>
                        <a:rPr lang="en-US" sz="1600" dirty="0"/>
                        <a:t>Real Field</a:t>
                      </a:r>
                    </a:p>
                  </a:txBody>
                  <a:tcPr/>
                </a:tc>
                <a:tc>
                  <a:txBody>
                    <a:bodyPr/>
                    <a:lstStyle/>
                    <a:p>
                      <a:r>
                        <a:rPr lang="en-US" sz="1600" dirty="0"/>
                        <a:t>Standard operations</a:t>
                      </a:r>
                      <a:r>
                        <a:rPr lang="en-US" sz="1600" baseline="0" dirty="0"/>
                        <a:t> in linear algebra</a:t>
                      </a:r>
                      <a:endParaRPr lang="en-US" sz="1600" dirty="0"/>
                    </a:p>
                  </a:txBody>
                  <a:tcPr/>
                </a:tc>
                <a:tc>
                  <a:txBody>
                    <a:bodyPr/>
                    <a:lstStyle/>
                    <a:p>
                      <a:r>
                        <a:rPr lang="en-US" sz="1600" b="1" i="0" dirty="0">
                          <a:latin typeface="Courier" pitchFamily="2" charset="0"/>
                        </a:rPr>
                        <a:t>FP64.PLUS_TIMES</a:t>
                      </a:r>
                    </a:p>
                  </a:txBody>
                  <a:tcPr/>
                </a:tc>
                <a:extLst>
                  <a:ext uri="{0D108BD9-81ED-4DB2-BD59-A6C34878D82A}">
                    <a16:rowId xmlns:a16="http://schemas.microsoft.com/office/drawing/2014/main" val="10000"/>
                  </a:ext>
                </a:extLst>
              </a:tr>
              <a:tr h="630634">
                <a:tc>
                  <a:txBody>
                    <a:bodyPr/>
                    <a:lstStyle/>
                    <a:p>
                      <a:r>
                        <a:rPr lang="en-US" sz="1600" dirty="0"/>
                        <a:t>(R U {</a:t>
                      </a:r>
                      <a:r>
                        <a:rPr lang="en-US" sz="1600" dirty="0">
                          <a:latin typeface="Tahoma"/>
                          <a:ea typeface="Tahoma"/>
                          <a:cs typeface="Tahoma"/>
                        </a:rPr>
                        <a:t>∞},min, +, ∞, 0)</a:t>
                      </a:r>
                    </a:p>
                    <a:p>
                      <a:r>
                        <a:rPr lang="en-US" sz="1600" dirty="0">
                          <a:latin typeface="Tahoma"/>
                          <a:ea typeface="Tahoma"/>
                          <a:cs typeface="Tahoma"/>
                        </a:rPr>
                        <a:t>Tropical </a:t>
                      </a:r>
                      <a:r>
                        <a:rPr lang="en-US" sz="1600" dirty="0" err="1">
                          <a:latin typeface="Tahoma"/>
                          <a:ea typeface="Tahoma"/>
                          <a:cs typeface="Tahoma"/>
                        </a:rPr>
                        <a:t>semiring</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Shortest path algorithms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i="0" dirty="0">
                          <a:latin typeface="Courier" pitchFamily="2" charset="0"/>
                        </a:rPr>
                        <a:t>FP64.MIN_PLUS</a:t>
                      </a:r>
                    </a:p>
                  </a:txBody>
                  <a:tcPr/>
                </a:tc>
                <a:extLst>
                  <a:ext uri="{0D108BD9-81ED-4DB2-BD59-A6C34878D82A}">
                    <a16:rowId xmlns:a16="http://schemas.microsoft.com/office/drawing/2014/main" val="10001"/>
                  </a:ext>
                </a:extLst>
              </a:tr>
              <a:tr h="0">
                <a:tc>
                  <a:txBody>
                    <a:bodyPr/>
                    <a:lstStyle/>
                    <a:p>
                      <a:r>
                        <a:rPr lang="en-US" sz="1600" dirty="0"/>
                        <a:t>({0,1}, |,</a:t>
                      </a:r>
                      <a:r>
                        <a:rPr lang="en-US" sz="1600" baseline="0" dirty="0"/>
                        <a:t> &amp;, 0, 1)</a:t>
                      </a:r>
                    </a:p>
                    <a:p>
                      <a:r>
                        <a:rPr lang="en-US" sz="1600" baseline="0" dirty="0"/>
                        <a:t>Boolean Semiring</a:t>
                      </a:r>
                      <a:endParaRPr lang="en-US" sz="1600" dirty="0"/>
                    </a:p>
                  </a:txBody>
                  <a:tcPr/>
                </a:tc>
                <a:tc>
                  <a:txBody>
                    <a:bodyPr/>
                    <a:lstStyle/>
                    <a:p>
                      <a:r>
                        <a:rPr lang="en-US" sz="1600" dirty="0"/>
                        <a:t>Graph traversal algorithms </a:t>
                      </a:r>
                    </a:p>
                  </a:txBody>
                  <a:tcPr/>
                </a:tc>
                <a:tc>
                  <a:txBody>
                    <a:bodyPr/>
                    <a:lstStyle/>
                    <a:p>
                      <a:r>
                        <a:rPr lang="en-US" sz="1600" b="1" i="0" dirty="0">
                          <a:latin typeface="Courier" pitchFamily="2" charset="0"/>
                        </a:rPr>
                        <a:t>BOOL.LOR_LAND</a:t>
                      </a:r>
                    </a:p>
                  </a:txBody>
                  <a:tcPr/>
                </a:tc>
                <a:extLst>
                  <a:ext uri="{0D108BD9-81ED-4DB2-BD59-A6C34878D82A}">
                    <a16:rowId xmlns:a16="http://schemas.microsoft.com/office/drawing/2014/main" val="10002"/>
                  </a:ext>
                </a:extLst>
              </a:tr>
              <a:tr h="5704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(R U {</a:t>
                      </a:r>
                      <a:r>
                        <a:rPr lang="en-US" sz="1600" dirty="0">
                          <a:latin typeface="Tahoma"/>
                          <a:ea typeface="Tahoma"/>
                          <a:cs typeface="Tahoma"/>
                        </a:rPr>
                        <a:t>∞}, min, *, ∞, 1)</a:t>
                      </a:r>
                    </a:p>
                  </a:txBody>
                  <a:tcPr/>
                </a:tc>
                <a:tc>
                  <a:txBody>
                    <a:bodyPr/>
                    <a:lstStyle/>
                    <a:p>
                      <a:r>
                        <a:rPr lang="en-US" sz="1600" dirty="0"/>
                        <a:t>Selecting a subgraph or contracting nodes to form a quotient graph. </a:t>
                      </a:r>
                    </a:p>
                  </a:txBody>
                  <a:tcPr/>
                </a:tc>
                <a:tc>
                  <a:txBody>
                    <a:bodyPr/>
                    <a:lstStyle/>
                    <a:p>
                      <a:r>
                        <a:rPr lang="en-US" sz="1600" b="1" i="0" dirty="0">
                          <a:latin typeface="Courier" pitchFamily="2" charset="0"/>
                        </a:rPr>
                        <a:t>FP64.MIN_TIMES</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51790762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1E8E-DF3C-504F-8123-3D58E9C6B0ED}"/>
              </a:ext>
            </a:extLst>
          </p:cNvPr>
          <p:cNvSpPr>
            <a:spLocks noGrp="1"/>
          </p:cNvSpPr>
          <p:nvPr>
            <p:ph type="title"/>
          </p:nvPr>
        </p:nvSpPr>
        <p:spPr>
          <a:xfrm>
            <a:off x="166688" y="192088"/>
            <a:ext cx="8977312" cy="889000"/>
          </a:xfrm>
        </p:spPr>
        <p:txBody>
          <a:bodyPr/>
          <a:lstStyle/>
          <a:p>
            <a:r>
              <a:rPr lang="en-US" dirty="0"/>
              <a:t>Exercise 7: find one hop neighbors (again)</a:t>
            </a:r>
          </a:p>
        </p:txBody>
      </p:sp>
      <p:sp>
        <p:nvSpPr>
          <p:cNvPr id="3" name="Content Placeholder 2">
            <a:extLst>
              <a:ext uri="{FF2B5EF4-FFF2-40B4-BE49-F238E27FC236}">
                <a16:creationId xmlns:a16="http://schemas.microsoft.com/office/drawing/2014/main" id="{B0CD3C32-FCDD-8D49-ADB6-7427AEC5CFD4}"/>
              </a:ext>
            </a:extLst>
          </p:cNvPr>
          <p:cNvSpPr>
            <a:spLocks noGrp="1"/>
          </p:cNvSpPr>
          <p:nvPr>
            <p:ph idx="1"/>
          </p:nvPr>
        </p:nvSpPr>
        <p:spPr>
          <a:xfrm>
            <a:off x="296028" y="1047683"/>
            <a:ext cx="5393173" cy="1903465"/>
          </a:xfrm>
        </p:spPr>
        <p:txBody>
          <a:bodyPr/>
          <a:lstStyle/>
          <a:p>
            <a:r>
              <a:rPr lang="en-US" sz="1800" dirty="0"/>
              <a:t>This is a really quick exercise.</a:t>
            </a:r>
          </a:p>
          <a:p>
            <a:r>
              <a:rPr lang="en-US" sz="1800" dirty="0"/>
              <a:t>Go back to your code for exercise 6 and verify that you can specify the semiring to find the one hop neighbors of a source vertex.</a:t>
            </a:r>
          </a:p>
        </p:txBody>
      </p:sp>
      <p:sp>
        <p:nvSpPr>
          <p:cNvPr id="4" name="Slide Number Placeholder 3">
            <a:extLst>
              <a:ext uri="{FF2B5EF4-FFF2-40B4-BE49-F238E27FC236}">
                <a16:creationId xmlns:a16="http://schemas.microsoft.com/office/drawing/2014/main" id="{AEDE09F1-FEA6-CA4A-A8C0-6E0A8002FAB7}"/>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63</a:t>
            </a:fld>
            <a:endParaRPr lang="en-US" dirty="0">
              <a:solidFill>
                <a:srgbClr val="000000"/>
              </a:solidFill>
              <a:ea typeface="ＭＳ Ｐゴシック" pitchFamily="34" charset="-128"/>
            </a:endParaRPr>
          </a:p>
        </p:txBody>
      </p:sp>
      <p:grpSp>
        <p:nvGrpSpPr>
          <p:cNvPr id="5" name="Group 4">
            <a:extLst>
              <a:ext uri="{FF2B5EF4-FFF2-40B4-BE49-F238E27FC236}">
                <a16:creationId xmlns:a16="http://schemas.microsoft.com/office/drawing/2014/main" id="{6B2ED23D-1F07-FE4C-B990-9262B8FC77B1}"/>
              </a:ext>
            </a:extLst>
          </p:cNvPr>
          <p:cNvGrpSpPr/>
          <p:nvPr/>
        </p:nvGrpSpPr>
        <p:grpSpPr>
          <a:xfrm>
            <a:off x="5820025" y="666929"/>
            <a:ext cx="2908050" cy="2375241"/>
            <a:chOff x="1223785" y="3766524"/>
            <a:chExt cx="2791124" cy="2186461"/>
          </a:xfrm>
        </p:grpSpPr>
        <p:grpSp>
          <p:nvGrpSpPr>
            <p:cNvPr id="6" name="Group 5">
              <a:extLst>
                <a:ext uri="{FF2B5EF4-FFF2-40B4-BE49-F238E27FC236}">
                  <a16:creationId xmlns:a16="http://schemas.microsoft.com/office/drawing/2014/main" id="{B1E88786-1642-7945-8AF5-4D1BB0AE1ACE}"/>
                </a:ext>
              </a:extLst>
            </p:cNvPr>
            <p:cNvGrpSpPr/>
            <p:nvPr/>
          </p:nvGrpSpPr>
          <p:grpSpPr>
            <a:xfrm>
              <a:off x="1335803" y="4157242"/>
              <a:ext cx="219364" cy="718577"/>
              <a:chOff x="1335803" y="4157242"/>
              <a:chExt cx="219364" cy="718577"/>
            </a:xfrm>
          </p:grpSpPr>
          <p:sp>
            <p:nvSpPr>
              <p:cNvPr id="52" name="Line 24">
                <a:extLst>
                  <a:ext uri="{FF2B5EF4-FFF2-40B4-BE49-F238E27FC236}">
                    <a16:creationId xmlns:a16="http://schemas.microsoft.com/office/drawing/2014/main" id="{01C53FE6-33CB-4746-9CA9-66A47A25A833}"/>
                  </a:ext>
                </a:extLst>
              </p:cNvPr>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3" name="Freeform 25">
                <a:extLst>
                  <a:ext uri="{FF2B5EF4-FFF2-40B4-BE49-F238E27FC236}">
                    <a16:creationId xmlns:a16="http://schemas.microsoft.com/office/drawing/2014/main" id="{4A3D39A2-2F07-2044-9A23-3E512A14BDA2}"/>
                  </a:ext>
                </a:extLst>
              </p:cNvPr>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7" name="Group 6">
              <a:extLst>
                <a:ext uri="{FF2B5EF4-FFF2-40B4-BE49-F238E27FC236}">
                  <a16:creationId xmlns:a16="http://schemas.microsoft.com/office/drawing/2014/main" id="{F9F59FC4-1EAE-5A4D-BE70-1225C65983DE}"/>
                </a:ext>
              </a:extLst>
            </p:cNvPr>
            <p:cNvGrpSpPr/>
            <p:nvPr/>
          </p:nvGrpSpPr>
          <p:grpSpPr>
            <a:xfrm>
              <a:off x="1571763" y="4183811"/>
              <a:ext cx="219364" cy="718577"/>
              <a:chOff x="1571763" y="4183811"/>
              <a:chExt cx="219364" cy="718577"/>
            </a:xfrm>
          </p:grpSpPr>
          <p:sp>
            <p:nvSpPr>
              <p:cNvPr id="50" name="Line 27">
                <a:extLst>
                  <a:ext uri="{FF2B5EF4-FFF2-40B4-BE49-F238E27FC236}">
                    <a16:creationId xmlns:a16="http://schemas.microsoft.com/office/drawing/2014/main" id="{A27E07CB-B9B0-A041-B43B-C72F2637EAFB}"/>
                  </a:ext>
                </a:extLst>
              </p:cNvPr>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1" name="Freeform 28">
                <a:extLst>
                  <a:ext uri="{FF2B5EF4-FFF2-40B4-BE49-F238E27FC236}">
                    <a16:creationId xmlns:a16="http://schemas.microsoft.com/office/drawing/2014/main" id="{251D5198-E685-544B-B43F-9C02355C3912}"/>
                  </a:ext>
                </a:extLst>
              </p:cNvPr>
              <p:cNvSpPr>
                <a:spLocks/>
              </p:cNvSpPr>
              <p:nvPr/>
            </p:nvSpPr>
            <p:spPr bwMode="auto">
              <a:xfrm flipH="1" flipV="1">
                <a:off x="1571763" y="4183811"/>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8" name="Group 7">
              <a:extLst>
                <a:ext uri="{FF2B5EF4-FFF2-40B4-BE49-F238E27FC236}">
                  <a16:creationId xmlns:a16="http://schemas.microsoft.com/office/drawing/2014/main" id="{107E4CD5-FEE8-A941-9D9B-71B86FDDA25D}"/>
                </a:ext>
              </a:extLst>
            </p:cNvPr>
            <p:cNvGrpSpPr/>
            <p:nvPr/>
          </p:nvGrpSpPr>
          <p:grpSpPr>
            <a:xfrm>
              <a:off x="1555166" y="3962540"/>
              <a:ext cx="1121352" cy="186298"/>
              <a:chOff x="1555166" y="3962540"/>
              <a:chExt cx="1121352" cy="186298"/>
            </a:xfrm>
          </p:grpSpPr>
          <p:sp>
            <p:nvSpPr>
              <p:cNvPr id="48" name="Line 30">
                <a:extLst>
                  <a:ext uri="{FF2B5EF4-FFF2-40B4-BE49-F238E27FC236}">
                    <a16:creationId xmlns:a16="http://schemas.microsoft.com/office/drawing/2014/main" id="{594780E9-7006-1941-826A-A8EBB352E139}"/>
                  </a:ext>
                </a:extLst>
              </p:cNvPr>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9" name="Freeform 31">
                <a:extLst>
                  <a:ext uri="{FF2B5EF4-FFF2-40B4-BE49-F238E27FC236}">
                    <a16:creationId xmlns:a16="http://schemas.microsoft.com/office/drawing/2014/main" id="{5FBA48BB-E9E4-3E4D-9B9A-D136F7F98EEE}"/>
                  </a:ext>
                </a:extLst>
              </p:cNvPr>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9" name="Group 8">
              <a:extLst>
                <a:ext uri="{FF2B5EF4-FFF2-40B4-BE49-F238E27FC236}">
                  <a16:creationId xmlns:a16="http://schemas.microsoft.com/office/drawing/2014/main" id="{1575EECC-8D59-2A46-B9FD-6854B122B126}"/>
                </a:ext>
              </a:extLst>
            </p:cNvPr>
            <p:cNvGrpSpPr/>
            <p:nvPr/>
          </p:nvGrpSpPr>
          <p:grpSpPr>
            <a:xfrm>
              <a:off x="1563825" y="4891227"/>
              <a:ext cx="1121352" cy="732585"/>
              <a:chOff x="1563825" y="4891227"/>
              <a:chExt cx="1121352" cy="732585"/>
            </a:xfrm>
          </p:grpSpPr>
          <p:sp>
            <p:nvSpPr>
              <p:cNvPr id="46" name="Line 34">
                <a:extLst>
                  <a:ext uri="{FF2B5EF4-FFF2-40B4-BE49-F238E27FC236}">
                    <a16:creationId xmlns:a16="http://schemas.microsoft.com/office/drawing/2014/main" id="{100ECD8B-17C6-5544-BA50-B706BF85134F}"/>
                  </a:ext>
                </a:extLst>
              </p:cNvPr>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7" name="Freeform 35">
                <a:extLst>
                  <a:ext uri="{FF2B5EF4-FFF2-40B4-BE49-F238E27FC236}">
                    <a16:creationId xmlns:a16="http://schemas.microsoft.com/office/drawing/2014/main" id="{7EEE645F-991B-374A-82BB-42AF17E84391}"/>
                  </a:ext>
                </a:extLst>
              </p:cNvPr>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0" name="Line 46">
              <a:extLst>
                <a:ext uri="{FF2B5EF4-FFF2-40B4-BE49-F238E27FC236}">
                  <a16:creationId xmlns:a16="http://schemas.microsoft.com/office/drawing/2014/main" id="{B36FB20D-20F7-A544-9308-70474C2E704F}"/>
                </a:ext>
              </a:extLst>
            </p:cNvPr>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1" name="Freeform 47">
              <a:extLst>
                <a:ext uri="{FF2B5EF4-FFF2-40B4-BE49-F238E27FC236}">
                  <a16:creationId xmlns:a16="http://schemas.microsoft.com/office/drawing/2014/main" id="{67F72118-6E66-264B-A3DE-344A455F19D2}"/>
                </a:ext>
              </a:extLst>
            </p:cNvPr>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12" name="Group 11">
              <a:extLst>
                <a:ext uri="{FF2B5EF4-FFF2-40B4-BE49-F238E27FC236}">
                  <a16:creationId xmlns:a16="http://schemas.microsoft.com/office/drawing/2014/main" id="{FA74D00F-C6E9-3541-8909-31EE156CB188}"/>
                </a:ext>
              </a:extLst>
            </p:cNvPr>
            <p:cNvGrpSpPr/>
            <p:nvPr/>
          </p:nvGrpSpPr>
          <p:grpSpPr>
            <a:xfrm>
              <a:off x="1566712" y="5458525"/>
              <a:ext cx="1121352" cy="186298"/>
              <a:chOff x="1566712" y="5458525"/>
              <a:chExt cx="1121352" cy="186298"/>
            </a:xfrm>
          </p:grpSpPr>
          <p:sp>
            <p:nvSpPr>
              <p:cNvPr id="44" name="Line 49">
                <a:extLst>
                  <a:ext uri="{FF2B5EF4-FFF2-40B4-BE49-F238E27FC236}">
                    <a16:creationId xmlns:a16="http://schemas.microsoft.com/office/drawing/2014/main" id="{9400EE75-811F-3547-93F1-BA7A0AD68A9B}"/>
                  </a:ext>
                </a:extLst>
              </p:cNvPr>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5" name="Freeform 50">
                <a:extLst>
                  <a:ext uri="{FF2B5EF4-FFF2-40B4-BE49-F238E27FC236}">
                    <a16:creationId xmlns:a16="http://schemas.microsoft.com/office/drawing/2014/main" id="{12E0F947-FA1F-2C42-9657-AF1430617027}"/>
                  </a:ext>
                </a:extLst>
              </p:cNvPr>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3" name="Group 12">
              <a:extLst>
                <a:ext uri="{FF2B5EF4-FFF2-40B4-BE49-F238E27FC236}">
                  <a16:creationId xmlns:a16="http://schemas.microsoft.com/office/drawing/2014/main" id="{12615A3D-5F55-9449-A666-B0EB3D8BF3A7}"/>
                </a:ext>
              </a:extLst>
            </p:cNvPr>
            <p:cNvGrpSpPr/>
            <p:nvPr/>
          </p:nvGrpSpPr>
          <p:grpSpPr>
            <a:xfrm>
              <a:off x="1549394" y="5643422"/>
              <a:ext cx="1121352" cy="186298"/>
              <a:chOff x="1549394" y="5643422"/>
              <a:chExt cx="1121352" cy="186298"/>
            </a:xfrm>
          </p:grpSpPr>
          <p:sp>
            <p:nvSpPr>
              <p:cNvPr id="42" name="Line 52">
                <a:extLst>
                  <a:ext uri="{FF2B5EF4-FFF2-40B4-BE49-F238E27FC236}">
                    <a16:creationId xmlns:a16="http://schemas.microsoft.com/office/drawing/2014/main" id="{22C2CB0C-7F98-1547-9427-C376E831D9E4}"/>
                  </a:ext>
                </a:extLst>
              </p:cNvPr>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3" name="Freeform 53">
                <a:extLst>
                  <a:ext uri="{FF2B5EF4-FFF2-40B4-BE49-F238E27FC236}">
                    <a16:creationId xmlns:a16="http://schemas.microsoft.com/office/drawing/2014/main" id="{6A973478-B4D7-4D40-B3C5-94BFD7C83140}"/>
                  </a:ext>
                </a:extLst>
              </p:cNvPr>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4" name="Group 13">
              <a:extLst>
                <a:ext uri="{FF2B5EF4-FFF2-40B4-BE49-F238E27FC236}">
                  <a16:creationId xmlns:a16="http://schemas.microsoft.com/office/drawing/2014/main" id="{A8558620-F323-A142-A7BD-9B865F3770FC}"/>
                </a:ext>
              </a:extLst>
            </p:cNvPr>
            <p:cNvGrpSpPr/>
            <p:nvPr/>
          </p:nvGrpSpPr>
          <p:grpSpPr>
            <a:xfrm>
              <a:off x="1572485" y="4892628"/>
              <a:ext cx="1121352" cy="186298"/>
              <a:chOff x="1572485" y="4892628"/>
              <a:chExt cx="1121352" cy="186298"/>
            </a:xfrm>
          </p:grpSpPr>
          <p:sp>
            <p:nvSpPr>
              <p:cNvPr id="40" name="Line 55">
                <a:extLst>
                  <a:ext uri="{FF2B5EF4-FFF2-40B4-BE49-F238E27FC236}">
                    <a16:creationId xmlns:a16="http://schemas.microsoft.com/office/drawing/2014/main" id="{6C1637E0-233A-6440-8B78-4D432358FDD5}"/>
                  </a:ext>
                </a:extLst>
              </p:cNvPr>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1" name="Freeform 56">
                <a:extLst>
                  <a:ext uri="{FF2B5EF4-FFF2-40B4-BE49-F238E27FC236}">
                    <a16:creationId xmlns:a16="http://schemas.microsoft.com/office/drawing/2014/main" id="{99E5DCF8-2642-A144-8765-6A4BDD9B919F}"/>
                  </a:ext>
                </a:extLst>
              </p:cNvPr>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5" name="Group 14">
              <a:extLst>
                <a:ext uri="{FF2B5EF4-FFF2-40B4-BE49-F238E27FC236}">
                  <a16:creationId xmlns:a16="http://schemas.microsoft.com/office/drawing/2014/main" id="{70745083-205A-3045-919A-8CF70B735ECA}"/>
                </a:ext>
              </a:extLst>
            </p:cNvPr>
            <p:cNvGrpSpPr/>
            <p:nvPr/>
          </p:nvGrpSpPr>
          <p:grpSpPr>
            <a:xfrm>
              <a:off x="1330030" y="4919242"/>
              <a:ext cx="219364" cy="718577"/>
              <a:chOff x="1330030" y="4919242"/>
              <a:chExt cx="219364" cy="718577"/>
            </a:xfrm>
          </p:grpSpPr>
          <p:sp>
            <p:nvSpPr>
              <p:cNvPr id="38" name="Line 58">
                <a:extLst>
                  <a:ext uri="{FF2B5EF4-FFF2-40B4-BE49-F238E27FC236}">
                    <a16:creationId xmlns:a16="http://schemas.microsoft.com/office/drawing/2014/main" id="{E2E396A8-9B54-4845-BDFC-3F63D0122E0B}"/>
                  </a:ext>
                </a:extLst>
              </p:cNvPr>
              <p:cNvSpPr>
                <a:spLocks noChangeAspect="1" noChangeShapeType="1"/>
              </p:cNvSpPr>
              <p:nvPr/>
            </p:nvSpPr>
            <p:spPr bwMode="auto">
              <a:xfrm rot="19744468" flipH="1">
                <a:off x="1419831" y="5404742"/>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39" name="Freeform 59">
                <a:extLst>
                  <a:ext uri="{FF2B5EF4-FFF2-40B4-BE49-F238E27FC236}">
                    <a16:creationId xmlns:a16="http://schemas.microsoft.com/office/drawing/2014/main" id="{3216CCFC-5B9C-094B-BA28-1943B9E50A01}"/>
                  </a:ext>
                </a:extLst>
              </p:cNvPr>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6" name="Line 61">
              <a:extLst>
                <a:ext uri="{FF2B5EF4-FFF2-40B4-BE49-F238E27FC236}">
                  <a16:creationId xmlns:a16="http://schemas.microsoft.com/office/drawing/2014/main" id="{DC6A1FA6-FC7E-5149-BB3D-197A17B75122}"/>
                </a:ext>
              </a:extLst>
            </p:cNvPr>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17" name="Freeform 16">
              <a:extLst>
                <a:ext uri="{FF2B5EF4-FFF2-40B4-BE49-F238E27FC236}">
                  <a16:creationId xmlns:a16="http://schemas.microsoft.com/office/drawing/2014/main" id="{CE467D84-4ED3-CC43-B205-AA5FABB1D2A2}"/>
                </a:ext>
              </a:extLst>
            </p:cNvPr>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18" name="Group 17">
              <a:extLst>
                <a:ext uri="{FF2B5EF4-FFF2-40B4-BE49-F238E27FC236}">
                  <a16:creationId xmlns:a16="http://schemas.microsoft.com/office/drawing/2014/main" id="{4DA28D26-6446-CA47-B231-E600D0BFF0AF}"/>
                </a:ext>
              </a:extLst>
            </p:cNvPr>
            <p:cNvGrpSpPr/>
            <p:nvPr/>
          </p:nvGrpSpPr>
          <p:grpSpPr>
            <a:xfrm>
              <a:off x="2676519" y="4882823"/>
              <a:ext cx="1102591" cy="760599"/>
              <a:chOff x="2676519" y="4882823"/>
              <a:chExt cx="1102591" cy="760599"/>
            </a:xfrm>
          </p:grpSpPr>
          <p:sp>
            <p:nvSpPr>
              <p:cNvPr id="36" name="Line 64">
                <a:extLst>
                  <a:ext uri="{FF2B5EF4-FFF2-40B4-BE49-F238E27FC236}">
                    <a16:creationId xmlns:a16="http://schemas.microsoft.com/office/drawing/2014/main" id="{2F89D1B8-166D-DA4F-887C-08C33A284A30}"/>
                  </a:ext>
                </a:extLst>
              </p:cNvPr>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37" name="Freeform 65">
                <a:extLst>
                  <a:ext uri="{FF2B5EF4-FFF2-40B4-BE49-F238E27FC236}">
                    <a16:creationId xmlns:a16="http://schemas.microsoft.com/office/drawing/2014/main" id="{9C223B63-8957-B74E-8988-2C35E9EB89B1}"/>
                  </a:ext>
                </a:extLst>
              </p:cNvPr>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9" name="Group 18">
              <a:extLst>
                <a:ext uri="{FF2B5EF4-FFF2-40B4-BE49-F238E27FC236}">
                  <a16:creationId xmlns:a16="http://schemas.microsoft.com/office/drawing/2014/main" id="{138B077A-2E3C-CA4E-8B86-7F3A4383DF89}"/>
                </a:ext>
              </a:extLst>
            </p:cNvPr>
            <p:cNvGrpSpPr/>
            <p:nvPr/>
          </p:nvGrpSpPr>
          <p:grpSpPr>
            <a:xfrm>
              <a:off x="2706826" y="4161444"/>
              <a:ext cx="1102591" cy="760599"/>
              <a:chOff x="2706826" y="4161444"/>
              <a:chExt cx="1102591" cy="760599"/>
            </a:xfrm>
          </p:grpSpPr>
          <p:sp>
            <p:nvSpPr>
              <p:cNvPr id="34" name="Line 67">
                <a:extLst>
                  <a:ext uri="{FF2B5EF4-FFF2-40B4-BE49-F238E27FC236}">
                    <a16:creationId xmlns:a16="http://schemas.microsoft.com/office/drawing/2014/main" id="{9CB8599E-0AA8-6945-A25F-35298DB37FC1}"/>
                  </a:ext>
                </a:extLst>
              </p:cNvPr>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35" name="Freeform 68">
                <a:extLst>
                  <a:ext uri="{FF2B5EF4-FFF2-40B4-BE49-F238E27FC236}">
                    <a16:creationId xmlns:a16="http://schemas.microsoft.com/office/drawing/2014/main" id="{57BC13A7-3C56-F448-8418-ED1B96803B68}"/>
                  </a:ext>
                </a:extLst>
              </p:cNvPr>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20" name="Rectangle 19">
              <a:extLst>
                <a:ext uri="{FF2B5EF4-FFF2-40B4-BE49-F238E27FC236}">
                  <a16:creationId xmlns:a16="http://schemas.microsoft.com/office/drawing/2014/main" id="{635FB952-BA63-8C4B-B83B-35B2597CE88E}"/>
                </a:ext>
              </a:extLst>
            </p:cNvPr>
            <p:cNvSpPr>
              <a:spLocks noChangeArrowheads="1"/>
            </p:cNvSpPr>
            <p:nvPr/>
          </p:nvSpPr>
          <p:spPr bwMode="auto">
            <a:xfrm>
              <a:off x="2683417" y="5677252"/>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5</a:t>
              </a:r>
            </a:p>
          </p:txBody>
        </p:sp>
        <p:sp>
          <p:nvSpPr>
            <p:cNvPr id="21" name="Rectangle 104">
              <a:extLst>
                <a:ext uri="{FF2B5EF4-FFF2-40B4-BE49-F238E27FC236}">
                  <a16:creationId xmlns:a16="http://schemas.microsoft.com/office/drawing/2014/main" id="{E10D40F6-9BDB-6E4C-B821-74739D20BDE4}"/>
                </a:ext>
              </a:extLst>
            </p:cNvPr>
            <p:cNvSpPr>
              <a:spLocks noChangeArrowheads="1"/>
            </p:cNvSpPr>
            <p:nvPr/>
          </p:nvSpPr>
          <p:spPr bwMode="auto">
            <a:xfrm>
              <a:off x="1223785" y="4692170"/>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3</a:t>
              </a:r>
            </a:p>
          </p:txBody>
        </p:sp>
        <p:sp>
          <p:nvSpPr>
            <p:cNvPr id="22" name="Rectangle 105">
              <a:extLst>
                <a:ext uri="{FF2B5EF4-FFF2-40B4-BE49-F238E27FC236}">
                  <a16:creationId xmlns:a16="http://schemas.microsoft.com/office/drawing/2014/main" id="{72BAFA72-F623-5047-AD94-2AC8FFE99BFF}"/>
                </a:ext>
              </a:extLst>
            </p:cNvPr>
            <p:cNvSpPr>
              <a:spLocks noChangeArrowheads="1"/>
            </p:cNvSpPr>
            <p:nvPr/>
          </p:nvSpPr>
          <p:spPr bwMode="auto">
            <a:xfrm>
              <a:off x="1269289" y="5561284"/>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2</a:t>
              </a:r>
            </a:p>
          </p:txBody>
        </p:sp>
        <p:sp>
          <p:nvSpPr>
            <p:cNvPr id="23" name="Rectangle 22">
              <a:extLst>
                <a:ext uri="{FF2B5EF4-FFF2-40B4-BE49-F238E27FC236}">
                  <a16:creationId xmlns:a16="http://schemas.microsoft.com/office/drawing/2014/main" id="{7A3B9011-3451-5648-B890-3CD000514433}"/>
                </a:ext>
              </a:extLst>
            </p:cNvPr>
            <p:cNvSpPr>
              <a:spLocks noChangeArrowheads="1"/>
            </p:cNvSpPr>
            <p:nvPr/>
          </p:nvSpPr>
          <p:spPr bwMode="auto">
            <a:xfrm>
              <a:off x="2671447" y="3766524"/>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1</a:t>
              </a:r>
            </a:p>
          </p:txBody>
        </p:sp>
        <p:sp>
          <p:nvSpPr>
            <p:cNvPr id="24" name="Oval 23">
              <a:extLst>
                <a:ext uri="{FF2B5EF4-FFF2-40B4-BE49-F238E27FC236}">
                  <a16:creationId xmlns:a16="http://schemas.microsoft.com/office/drawing/2014/main" id="{54E0B147-DA04-4241-9CF4-4C126999C358}"/>
                </a:ext>
              </a:extLst>
            </p:cNvPr>
            <p:cNvSpPr>
              <a:spLocks noChangeArrowheads="1"/>
            </p:cNvSpPr>
            <p:nvPr/>
          </p:nvSpPr>
          <p:spPr bwMode="auto">
            <a:xfrm>
              <a:off x="1485894" y="4068996"/>
              <a:ext cx="164592" cy="168088"/>
            </a:xfrm>
            <a:prstGeom prst="ellipse">
              <a:avLst/>
            </a:prstGeom>
            <a:solidFill>
              <a:schemeClr val="tx1"/>
            </a:solidFill>
            <a:ln w="12700">
              <a:solidFill>
                <a:schemeClr val="tx1"/>
              </a:solidFill>
              <a:round/>
              <a:headEnd/>
              <a:tailEnd/>
            </a:ln>
            <a:effectLst/>
          </p:spPr>
          <p:txBody>
            <a:bodyPr wrap="none" anchor="ctr"/>
            <a:lstStyle/>
            <a:p>
              <a:pPr eaLnBrk="1" hangingPunct="1">
                <a:spcBef>
                  <a:spcPct val="45000"/>
                </a:spcBef>
                <a:defRPr/>
              </a:pPr>
              <a:endParaRPr lang="en-US" sz="2400" b="1">
                <a:solidFill>
                  <a:srgbClr val="C00000"/>
                </a:solidFill>
                <a:latin typeface="Verdana" charset="0"/>
              </a:endParaRPr>
            </a:p>
          </p:txBody>
        </p:sp>
        <p:sp>
          <p:nvSpPr>
            <p:cNvPr id="25" name="Oval 24">
              <a:extLst>
                <a:ext uri="{FF2B5EF4-FFF2-40B4-BE49-F238E27FC236}">
                  <a16:creationId xmlns:a16="http://schemas.microsoft.com/office/drawing/2014/main" id="{C8F0671D-50A4-3A43-9005-704275B6991E}"/>
                </a:ext>
              </a:extLst>
            </p:cNvPr>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6" name="Oval 25">
              <a:extLst>
                <a:ext uri="{FF2B5EF4-FFF2-40B4-BE49-F238E27FC236}">
                  <a16:creationId xmlns:a16="http://schemas.microsoft.com/office/drawing/2014/main" id="{C9AA05CA-3C88-5343-AE6B-A2236FF92A47}"/>
                </a:ext>
              </a:extLst>
            </p:cNvPr>
            <p:cNvSpPr>
              <a:spLocks noChangeArrowheads="1"/>
            </p:cNvSpPr>
            <p:nvPr/>
          </p:nvSpPr>
          <p:spPr bwMode="auto">
            <a:xfrm>
              <a:off x="2594257" y="4068996"/>
              <a:ext cx="164592" cy="168088"/>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7" name="Oval 26">
              <a:extLst>
                <a:ext uri="{FF2B5EF4-FFF2-40B4-BE49-F238E27FC236}">
                  <a16:creationId xmlns:a16="http://schemas.microsoft.com/office/drawing/2014/main" id="{5A481B3B-AD73-7B40-8147-9C729D7F9EF7}"/>
                </a:ext>
              </a:extLst>
            </p:cNvPr>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8" name="Oval 27">
              <a:extLst>
                <a:ext uri="{FF2B5EF4-FFF2-40B4-BE49-F238E27FC236}">
                  <a16:creationId xmlns:a16="http://schemas.microsoft.com/office/drawing/2014/main" id="{3BA0D66A-8CB8-3640-95C3-E491A2B0EC4B}"/>
                </a:ext>
              </a:extLst>
            </p:cNvPr>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29" name="Oval 71">
              <a:extLst>
                <a:ext uri="{FF2B5EF4-FFF2-40B4-BE49-F238E27FC236}">
                  <a16:creationId xmlns:a16="http://schemas.microsoft.com/office/drawing/2014/main" id="{2DABF822-E3DC-BD4F-AEA4-E1001859807E}"/>
                </a:ext>
              </a:extLst>
            </p:cNvPr>
            <p:cNvSpPr>
              <a:spLocks noChangeArrowheads="1"/>
            </p:cNvSpPr>
            <p:nvPr/>
          </p:nvSpPr>
          <p:spPr bwMode="auto">
            <a:xfrm>
              <a:off x="1485894" y="4808584"/>
              <a:ext cx="164592" cy="168088"/>
            </a:xfrm>
            <a:prstGeom prst="ellipse">
              <a:avLst/>
            </a:prstGeom>
            <a:solidFill>
              <a:schemeClr val="tx1"/>
            </a:solidFill>
            <a:ln>
              <a:solidFill>
                <a:srgbClr val="0000FF"/>
              </a:solidFill>
            </a:ln>
            <a:effectLst/>
          </p:spPr>
          <p:txBody>
            <a:bodyPr wrap="none" anchor="ctr"/>
            <a:lstStyle/>
            <a:p>
              <a:pPr>
                <a:defRPr/>
              </a:pPr>
              <a:endParaRPr lang="en-US" sz="1800" b="1">
                <a:solidFill>
                  <a:srgbClr val="C00000"/>
                </a:solidFill>
              </a:endParaRPr>
            </a:p>
          </p:txBody>
        </p:sp>
        <p:sp>
          <p:nvSpPr>
            <p:cNvPr id="30" name="Oval 72">
              <a:extLst>
                <a:ext uri="{FF2B5EF4-FFF2-40B4-BE49-F238E27FC236}">
                  <a16:creationId xmlns:a16="http://schemas.microsoft.com/office/drawing/2014/main" id="{06F0CF83-C511-2B49-A4F8-47E785639250}"/>
                </a:ext>
              </a:extLst>
            </p:cNvPr>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a:defRPr/>
              </a:pPr>
              <a:endParaRPr lang="en-US" sz="1800" b="1">
                <a:solidFill>
                  <a:srgbClr val="C00000"/>
                </a:solidFill>
              </a:endParaRPr>
            </a:p>
          </p:txBody>
        </p:sp>
        <p:sp>
          <p:nvSpPr>
            <p:cNvPr id="31" name="Rectangle 30">
              <a:extLst>
                <a:ext uri="{FF2B5EF4-FFF2-40B4-BE49-F238E27FC236}">
                  <a16:creationId xmlns:a16="http://schemas.microsoft.com/office/drawing/2014/main" id="{9425ACD8-F257-BD4B-BC21-4168E43F8B96}"/>
                </a:ext>
              </a:extLst>
            </p:cNvPr>
            <p:cNvSpPr>
              <a:spLocks noChangeArrowheads="1"/>
            </p:cNvSpPr>
            <p:nvPr/>
          </p:nvSpPr>
          <p:spPr bwMode="auto">
            <a:xfrm>
              <a:off x="1327213" y="3845792"/>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0</a:t>
              </a:r>
            </a:p>
          </p:txBody>
        </p:sp>
        <p:sp>
          <p:nvSpPr>
            <p:cNvPr id="32" name="Rectangle 31">
              <a:extLst>
                <a:ext uri="{FF2B5EF4-FFF2-40B4-BE49-F238E27FC236}">
                  <a16:creationId xmlns:a16="http://schemas.microsoft.com/office/drawing/2014/main" id="{EC50E2CF-A8E6-F74B-B234-7CD911917051}"/>
                </a:ext>
              </a:extLst>
            </p:cNvPr>
            <p:cNvSpPr>
              <a:spLocks noChangeArrowheads="1"/>
            </p:cNvSpPr>
            <p:nvPr/>
          </p:nvSpPr>
          <p:spPr bwMode="auto">
            <a:xfrm>
              <a:off x="3781321" y="4654363"/>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4</a:t>
              </a:r>
            </a:p>
          </p:txBody>
        </p:sp>
        <p:sp>
          <p:nvSpPr>
            <p:cNvPr id="33" name="Rectangle 32">
              <a:extLst>
                <a:ext uri="{FF2B5EF4-FFF2-40B4-BE49-F238E27FC236}">
                  <a16:creationId xmlns:a16="http://schemas.microsoft.com/office/drawing/2014/main" id="{A969784B-29B4-7444-9E46-9FA54CF8B2D1}"/>
                </a:ext>
              </a:extLst>
            </p:cNvPr>
            <p:cNvSpPr>
              <a:spLocks noChangeArrowheads="1"/>
            </p:cNvSpPr>
            <p:nvPr/>
          </p:nvSpPr>
          <p:spPr bwMode="auto">
            <a:xfrm>
              <a:off x="2457576" y="4531163"/>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6</a:t>
              </a:r>
            </a:p>
          </p:txBody>
        </p:sp>
      </p:grpSp>
      <p:sp>
        <p:nvSpPr>
          <p:cNvPr id="54" name="Content Placeholder 2">
            <a:extLst>
              <a:ext uri="{FF2B5EF4-FFF2-40B4-BE49-F238E27FC236}">
                <a16:creationId xmlns:a16="http://schemas.microsoft.com/office/drawing/2014/main" id="{04B63D5E-0F12-244F-83A5-D0B96B71D207}"/>
              </a:ext>
            </a:extLst>
          </p:cNvPr>
          <p:cNvSpPr txBox="1">
            <a:spLocks/>
          </p:cNvSpPr>
          <p:nvPr/>
        </p:nvSpPr>
        <p:spPr bwMode="auto">
          <a:xfrm>
            <a:off x="530864" y="2981145"/>
            <a:ext cx="7929872" cy="338578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indent="0">
              <a:buFontTx/>
              <a:buNone/>
            </a:pPr>
            <a:endParaRPr lang="en-US" kern="0" dirty="0"/>
          </a:p>
          <a:p>
            <a:pPr marL="1028700" lvl="3" indent="0">
              <a:buNone/>
            </a:pPr>
            <a:r>
              <a:rPr lang="en-US" b="1" kern="0" dirty="0">
                <a:latin typeface="Courier New" panose="02070309020205020404" pitchFamily="49" charset="0"/>
                <a:cs typeface="Courier New" panose="02070309020205020404" pitchFamily="49" charset="0"/>
              </a:rPr>
              <a:t>import pygraphblas as grb</a:t>
            </a:r>
          </a:p>
          <a:p>
            <a:pPr marL="1028700" lvl="3" indent="0">
              <a:buNone/>
            </a:pPr>
            <a:r>
              <a:rPr lang="en-US" b="1" kern="0" dirty="0">
                <a:latin typeface="Courier New" panose="02070309020205020404" pitchFamily="49" charset="0"/>
                <a:cs typeface="Courier New" panose="02070309020205020404" pitchFamily="49" charset="0"/>
              </a:rPr>
              <a:t>from </a:t>
            </a:r>
            <a:r>
              <a:rPr lang="en-US" b="1" kern="0" dirty="0" err="1">
                <a:latin typeface="Courier New" panose="02070309020205020404" pitchFamily="49" charset="0"/>
                <a:cs typeface="Courier New" panose="02070309020205020404" pitchFamily="49" charset="0"/>
              </a:rPr>
              <a:t>pygraphblas.gviz</a:t>
            </a:r>
            <a:r>
              <a:rPr lang="en-US" b="1" kern="0" dirty="0">
                <a:latin typeface="Courier New" panose="02070309020205020404" pitchFamily="49" charset="0"/>
                <a:cs typeface="Courier New" panose="02070309020205020404" pitchFamily="49" charset="0"/>
              </a:rPr>
              <a:t> import </a:t>
            </a:r>
            <a:r>
              <a:rPr lang="en-US" b="1" kern="0" dirty="0" err="1">
                <a:latin typeface="Courier New" panose="02070309020205020404" pitchFamily="49" charset="0"/>
                <a:cs typeface="Courier New" panose="02070309020205020404" pitchFamily="49" charset="0"/>
              </a:rPr>
              <a:t>draw_graph</a:t>
            </a:r>
            <a:r>
              <a:rPr lang="en-US" b="1" kern="0" dirty="0">
                <a:latin typeface="Courier New" panose="02070309020205020404" pitchFamily="49" charset="0"/>
                <a:cs typeface="Courier New" panose="02070309020205020404" pitchFamily="49" charset="0"/>
              </a:rPr>
              <a:t> as draw</a:t>
            </a:r>
          </a:p>
          <a:p>
            <a:pPr marL="1028700" lvl="3" indent="0">
              <a:buNone/>
            </a:pPr>
            <a:r>
              <a:rPr lang="en-US" b="1" kern="0" dirty="0">
                <a:latin typeface="Courier New" panose="02070309020205020404" pitchFamily="49" charset="0"/>
                <a:cs typeface="Courier New" panose="02070309020205020404" pitchFamily="49" charset="0"/>
              </a:rPr>
              <a:t>A = </a:t>
            </a:r>
            <a:r>
              <a:rPr lang="en-US" b="1" kern="0" dirty="0" err="1">
                <a:latin typeface="Courier New" panose="02070309020205020404" pitchFamily="49" charset="0"/>
                <a:cs typeface="Courier New" panose="02070309020205020404" pitchFamily="49" charset="0"/>
              </a:rPr>
              <a:t>grb.Matrix.from_lists</a:t>
            </a:r>
            <a:r>
              <a:rPr lang="en-US" b="1" kern="0" dirty="0">
                <a:latin typeface="Courier New" panose="02070309020205020404" pitchFamily="49" charset="0"/>
                <a:cs typeface="Courier New" panose="02070309020205020404" pitchFamily="49" charset="0"/>
              </a:rPr>
              <a:t>(</a:t>
            </a:r>
            <a:r>
              <a:rPr lang="en-US" b="1" kern="0" dirty="0" err="1">
                <a:latin typeface="Courier New" panose="02070309020205020404" pitchFamily="49" charset="0"/>
                <a:cs typeface="Courier New" panose="02070309020205020404" pitchFamily="49" charset="0"/>
              </a:rPr>
              <a:t>rowList</a:t>
            </a:r>
            <a:r>
              <a:rPr lang="en-US" b="1" kern="0" dirty="0">
                <a:latin typeface="Courier New" panose="02070309020205020404" pitchFamily="49" charset="0"/>
                <a:cs typeface="Courier New" panose="02070309020205020404" pitchFamily="49" charset="0"/>
              </a:rPr>
              <a:t>, </a:t>
            </a:r>
            <a:r>
              <a:rPr lang="en-US" b="1" kern="0" dirty="0" err="1">
                <a:latin typeface="Courier New" panose="02070309020205020404" pitchFamily="49" charset="0"/>
                <a:cs typeface="Courier New" panose="02070309020205020404" pitchFamily="49" charset="0"/>
              </a:rPr>
              <a:t>columnList</a:t>
            </a:r>
            <a:r>
              <a:rPr lang="en-US" b="1" kern="0" dirty="0">
                <a:latin typeface="Courier New" panose="02070309020205020404" pitchFamily="49" charset="0"/>
                <a:cs typeface="Courier New" panose="02070309020205020404" pitchFamily="49" charset="0"/>
              </a:rPr>
              <a:t>, values)</a:t>
            </a:r>
          </a:p>
          <a:p>
            <a:pPr marL="1028700" lvl="3" indent="0">
              <a:buNone/>
            </a:pPr>
            <a:r>
              <a:rPr lang="en-US" b="1" kern="0" dirty="0">
                <a:latin typeface="Courier New" panose="02070309020205020404" pitchFamily="49" charset="0"/>
                <a:cs typeface="Courier New" panose="02070309020205020404" pitchFamily="49" charset="0"/>
              </a:rPr>
              <a:t>u = </a:t>
            </a:r>
            <a:r>
              <a:rPr lang="en-US" b="1" kern="0" dirty="0" err="1">
                <a:latin typeface="Courier New" panose="02070309020205020404" pitchFamily="49" charset="0"/>
                <a:cs typeface="Courier New" panose="02070309020205020404" pitchFamily="49" charset="0"/>
              </a:rPr>
              <a:t>grb.Vector.sparse</a:t>
            </a:r>
            <a:r>
              <a:rPr lang="en-US" b="1" kern="0" dirty="0">
                <a:latin typeface="Courier New" panose="02070309020205020404" pitchFamily="49" charset="0"/>
                <a:cs typeface="Courier New" panose="02070309020205020404" pitchFamily="49" charset="0"/>
              </a:rPr>
              <a:t>(</a:t>
            </a:r>
            <a:r>
              <a:rPr lang="en-US" b="1" kern="0" dirty="0" err="1">
                <a:latin typeface="Courier New" panose="02070309020205020404" pitchFamily="49" charset="0"/>
                <a:cs typeface="Courier New" panose="02070309020205020404" pitchFamily="49" charset="0"/>
              </a:rPr>
              <a:t>grb.BOOL</a:t>
            </a:r>
            <a:r>
              <a:rPr lang="en-US" b="1" kern="0" dirty="0">
                <a:latin typeface="Courier New" panose="02070309020205020404" pitchFamily="49" charset="0"/>
                <a:cs typeface="Courier New" panose="02070309020205020404" pitchFamily="49" charset="0"/>
              </a:rPr>
              <a:t>, N)</a:t>
            </a:r>
          </a:p>
          <a:p>
            <a:pPr marL="1028700" lvl="3" indent="0">
              <a:buNone/>
            </a:pPr>
            <a:r>
              <a:rPr lang="en-US" b="1" kern="0" dirty="0" err="1">
                <a:latin typeface="Courier New" panose="02070309020205020404" pitchFamily="49" charset="0"/>
                <a:cs typeface="Courier New" panose="02070309020205020404" pitchFamily="49" charset="0"/>
              </a:rPr>
              <a:t>Atrans</a:t>
            </a:r>
            <a:r>
              <a:rPr lang="en-US" b="1" kern="0" dirty="0">
                <a:latin typeface="Courier New" panose="02070309020205020404" pitchFamily="49" charset="0"/>
                <a:cs typeface="Courier New" panose="02070309020205020404" pitchFamily="49" charset="0"/>
              </a:rPr>
              <a:t> = A.T</a:t>
            </a:r>
          </a:p>
          <a:p>
            <a:pPr marL="1039813" lvl="3" indent="0">
              <a:buNone/>
            </a:pPr>
            <a:r>
              <a:rPr lang="en-US" b="1" kern="0" dirty="0">
                <a:latin typeface="Courier New" panose="02070309020205020404" pitchFamily="49" charset="0"/>
                <a:cs typeface="Courier New" panose="02070309020205020404" pitchFamily="49" charset="0"/>
              </a:rPr>
              <a:t>with grb.&lt;type&gt;.&lt;semiring&gt;:</a:t>
            </a:r>
          </a:p>
          <a:p>
            <a:pPr marL="1039813" lvl="3" indent="0">
              <a:buNone/>
            </a:pPr>
            <a:r>
              <a:rPr lang="en-US" b="1" kern="0" dirty="0">
                <a:latin typeface="Courier New" panose="02070309020205020404" pitchFamily="49" charset="0"/>
                <a:cs typeface="Courier New" panose="02070309020205020404" pitchFamily="49" charset="0"/>
              </a:rPr>
              <a:t>w = </a:t>
            </a:r>
            <a:r>
              <a:rPr lang="en-US" b="1" kern="0" dirty="0" err="1">
                <a:latin typeface="Courier New" panose="02070309020205020404" pitchFamily="49" charset="0"/>
                <a:cs typeface="Courier New" panose="02070309020205020404" pitchFamily="49" charset="0"/>
              </a:rPr>
              <a:t>A.mxv</a:t>
            </a:r>
            <a:r>
              <a:rPr lang="en-US" b="1" kern="0" dirty="0">
                <a:latin typeface="Courier New" panose="02070309020205020404" pitchFamily="49" charset="0"/>
                <a:cs typeface="Courier New" panose="02070309020205020404" pitchFamily="49" charset="0"/>
              </a:rPr>
              <a:t>(u, desc = ??) </a:t>
            </a:r>
          </a:p>
          <a:p>
            <a:pPr marL="1039813" lvl="3" indent="0">
              <a:buNone/>
            </a:pPr>
            <a:r>
              <a:rPr lang="en-US" b="1" kern="0" dirty="0" err="1">
                <a:latin typeface="Courier New" panose="02070309020205020404" pitchFamily="49" charset="0"/>
                <a:cs typeface="Courier New" panose="02070309020205020404" pitchFamily="49" charset="0"/>
              </a:rPr>
              <a:t>A.mxv</a:t>
            </a:r>
            <a:r>
              <a:rPr lang="en-US" b="1" kern="0" dirty="0">
                <a:latin typeface="Courier New" panose="02070309020205020404" pitchFamily="49" charset="0"/>
                <a:cs typeface="Courier New" panose="02070309020205020404" pitchFamily="49" charset="0"/>
              </a:rPr>
              <a:t>(u, out=w, desc = ??)</a:t>
            </a:r>
          </a:p>
          <a:p>
            <a:pPr marL="1028700" lvl="3" indent="0">
              <a:buNone/>
            </a:pPr>
            <a:r>
              <a:rPr lang="en-US" b="1" kern="0" dirty="0">
                <a:latin typeface="Courier New" panose="02070309020205020404" pitchFamily="49" charset="0"/>
                <a:cs typeface="Courier New" panose="02070309020205020404" pitchFamily="49" charset="0"/>
              </a:rPr>
              <a:t>print(A)</a:t>
            </a:r>
          </a:p>
          <a:p>
            <a:pPr marL="1028700" lvl="3" indent="0">
              <a:buNone/>
            </a:pPr>
            <a:r>
              <a:rPr lang="en-US" b="1" kern="0" dirty="0">
                <a:latin typeface="Courier New" panose="02070309020205020404" pitchFamily="49" charset="0"/>
                <a:cs typeface="Courier New" panose="02070309020205020404" pitchFamily="49" charset="0"/>
              </a:rPr>
              <a:t>draw(A)</a:t>
            </a:r>
          </a:p>
        </p:txBody>
      </p:sp>
    </p:spTree>
    <p:extLst>
      <p:ext uri="{BB962C8B-B14F-4D97-AF65-F5344CB8AC3E}">
        <p14:creationId xmlns:p14="http://schemas.microsoft.com/office/powerpoint/2010/main" val="321883173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21879066-2435-4CEB-B8F4-19E92E4678FE}"/>
              </a:ext>
            </a:extLst>
          </p:cNvPr>
          <p:cNvSpPr txBox="1"/>
          <p:nvPr/>
        </p:nvSpPr>
        <p:spPr>
          <a:xfrm>
            <a:off x="3014960" y="3919934"/>
            <a:ext cx="3560098" cy="2800767"/>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            A</a:t>
            </a:r>
            <a:r>
              <a:rPr lang="en-US" sz="1600" b="1" baseline="30000" dirty="0">
                <a:latin typeface="Courier New" panose="02070309020205020404" pitchFamily="49" charset="0"/>
                <a:cs typeface="Courier New" panose="02070309020205020404" pitchFamily="49" charset="0"/>
              </a:rPr>
              <a:t>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0  1  2  3  4  5  6</a:t>
            </a:r>
          </a:p>
          <a:p>
            <a:r>
              <a:rPr lang="en-US" sz="1600" b="1" dirty="0">
                <a:latin typeface="Courier New" panose="02070309020205020404" pitchFamily="49" charset="0"/>
                <a:cs typeface="Courier New" panose="02070309020205020404" pitchFamily="49" charset="0"/>
              </a:rPr>
              <a:t>0|           t         |  0</a:t>
            </a:r>
          </a:p>
          <a:p>
            <a:r>
              <a:rPr lang="en-US" sz="1600" b="1" dirty="0">
                <a:latin typeface="Courier New" panose="02070309020205020404" pitchFamily="49" charset="0"/>
                <a:cs typeface="Courier New" panose="02070309020205020404" pitchFamily="49" charset="0"/>
              </a:rPr>
              <a:t>1|  t                  |  1 </a:t>
            </a:r>
          </a:p>
          <a:p>
            <a:r>
              <a:rPr lang="en-US" sz="1600" b="1" dirty="0">
                <a:latin typeface="Courier New" panose="02070309020205020404" pitchFamily="49" charset="0"/>
                <a:cs typeface="Courier New" panose="02070309020205020404" pitchFamily="49" charset="0"/>
              </a:rPr>
              <a:t>2|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2</a:t>
            </a:r>
          </a:p>
          <a:p>
            <a:r>
              <a:rPr lang="en-US" sz="1600" b="1" dirty="0">
                <a:latin typeface="Courier New" panose="02070309020205020404" pitchFamily="49" charset="0"/>
                <a:cs typeface="Courier New" panose="02070309020205020404" pitchFamily="49" charset="0"/>
              </a:rPr>
              <a:t>3|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3</a:t>
            </a:r>
          </a:p>
          <a:p>
            <a:r>
              <a:rPr lang="en-US" sz="1600" b="1" dirty="0">
                <a:latin typeface="Courier New" panose="02070309020205020404" pitchFamily="49" charset="0"/>
                <a:cs typeface="Courier New" panose="02070309020205020404" pitchFamily="49" charset="0"/>
              </a:rPr>
              <a:t>4|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4</a:t>
            </a:r>
          </a:p>
          <a:p>
            <a:r>
              <a:rPr lang="en-US" sz="1600" b="1" dirty="0">
                <a:latin typeface="Courier New" panose="02070309020205020404" pitchFamily="49" charset="0"/>
                <a:cs typeface="Courier New" panose="02070309020205020404" pitchFamily="49" charset="0"/>
              </a:rPr>
              <a:t>5|        t     </a:t>
            </a:r>
            <a:r>
              <a:rPr lang="en-US" sz="1600" b="1" dirty="0" err="1">
                <a:latin typeface="Courier New" panose="02070309020205020404" pitchFamily="49" charset="0"/>
                <a:cs typeface="Courier New" panose="02070309020205020404" pitchFamily="49" charset="0"/>
              </a:rPr>
              <a:t>t</a:t>
            </a:r>
            <a:r>
              <a:rPr lang="en-US" sz="1600" b="1" dirty="0">
                <a:latin typeface="Courier New" panose="02070309020205020404" pitchFamily="49" charset="0"/>
                <a:cs typeface="Courier New" panose="02070309020205020404" pitchFamily="49" charset="0"/>
              </a:rPr>
              <a:t>      |  5</a:t>
            </a:r>
          </a:p>
          <a:p>
            <a:r>
              <a:rPr lang="en-US" sz="1600" b="1" dirty="0">
                <a:latin typeface="Courier New" panose="02070309020205020404" pitchFamily="49" charset="0"/>
                <a:cs typeface="Courier New" panose="02070309020205020404" pitchFamily="49" charset="0"/>
              </a:rPr>
              <a:t>6|     t               |  6</a:t>
            </a:r>
          </a:p>
          <a:p>
            <a:r>
              <a:rPr lang="en-US" sz="1600" b="1" dirty="0">
                <a:latin typeface="Courier New" panose="02070309020205020404" pitchFamily="49" charset="0"/>
                <a:cs typeface="Courier New" panose="02070309020205020404" pitchFamily="49" charset="0"/>
              </a:rPr>
              <a:t>    0  1  2  3  4  5  6</a:t>
            </a:r>
          </a:p>
        </p:txBody>
      </p:sp>
      <p:sp>
        <p:nvSpPr>
          <p:cNvPr id="2" name="Title 1">
            <a:extLst>
              <a:ext uri="{FF2B5EF4-FFF2-40B4-BE49-F238E27FC236}">
                <a16:creationId xmlns:a16="http://schemas.microsoft.com/office/drawing/2014/main" id="{D0348D73-6D27-6141-B3FC-73BB5C86AF7F}"/>
              </a:ext>
            </a:extLst>
          </p:cNvPr>
          <p:cNvSpPr>
            <a:spLocks noGrp="1"/>
          </p:cNvSpPr>
          <p:nvPr>
            <p:ph type="title"/>
          </p:nvPr>
        </p:nvSpPr>
        <p:spPr/>
        <p:txBody>
          <a:bodyPr/>
          <a:lstStyle/>
          <a:p>
            <a:r>
              <a:rPr lang="en-US" dirty="0"/>
              <a:t>Solution to exercise 7:  </a:t>
            </a:r>
            <a:r>
              <a:rPr lang="en-US" sz="2400" dirty="0"/>
              <a:t>Find one-hop neighbors</a:t>
            </a:r>
          </a:p>
        </p:txBody>
      </p:sp>
      <p:sp>
        <p:nvSpPr>
          <p:cNvPr id="3" name="Content Placeholder 2">
            <a:extLst>
              <a:ext uri="{FF2B5EF4-FFF2-40B4-BE49-F238E27FC236}">
                <a16:creationId xmlns:a16="http://schemas.microsoft.com/office/drawing/2014/main" id="{D0EF4AC2-76CA-5342-8885-9916A5AEF109}"/>
              </a:ext>
            </a:extLst>
          </p:cNvPr>
          <p:cNvSpPr>
            <a:spLocks noGrp="1"/>
          </p:cNvSpPr>
          <p:nvPr>
            <p:ph idx="1"/>
          </p:nvPr>
        </p:nvSpPr>
        <p:spPr>
          <a:xfrm>
            <a:off x="595724" y="1230089"/>
            <a:ext cx="5168442" cy="1963752"/>
          </a:xfrm>
        </p:spPr>
        <p:txBody>
          <a:bodyPr/>
          <a:lstStyle/>
          <a:p>
            <a:pPr marL="0" indent="0">
              <a:buNone/>
            </a:pPr>
            <a:r>
              <a:rPr lang="en-US" sz="1600" b="1" dirty="0">
                <a:latin typeface="Courier New" panose="02070309020205020404" pitchFamily="49" charset="0"/>
                <a:cs typeface="Courier New" panose="02070309020205020404" pitchFamily="49" charset="0"/>
              </a:rPr>
              <a:t>NODES = 7</a:t>
            </a:r>
          </a:p>
          <a:p>
            <a:pPr marL="0" indent="0">
              <a:buNone/>
            </a:pPr>
            <a:r>
              <a:rPr lang="en-US" sz="1600" b="1" dirty="0">
                <a:latin typeface="Courier New" panose="02070309020205020404" pitchFamily="49" charset="0"/>
                <a:cs typeface="Courier New" panose="02070309020205020404" pitchFamily="49" charset="0"/>
              </a:rPr>
              <a:t>u = </a:t>
            </a:r>
            <a:r>
              <a:rPr lang="en-US" sz="1600" b="1" dirty="0" err="1">
                <a:latin typeface="Courier New" panose="02070309020205020404" pitchFamily="49" charset="0"/>
                <a:cs typeface="Courier New" panose="02070309020205020404" pitchFamily="49" charset="0"/>
              </a:rPr>
              <a:t>grb.Vector.sparse</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grb.BOOL</a:t>
            </a:r>
            <a:r>
              <a:rPr lang="en-US" sz="1600" b="1" dirty="0">
                <a:latin typeface="Courier New" panose="02070309020205020404" pitchFamily="49" charset="0"/>
                <a:cs typeface="Courier New" panose="02070309020205020404" pitchFamily="49" charset="0"/>
              </a:rPr>
              <a:t>, NODES)</a:t>
            </a:r>
          </a:p>
          <a:p>
            <a:pPr marL="0" indent="0">
              <a:buNone/>
            </a:pPr>
            <a:r>
              <a:rPr lang="en-US" sz="1600" b="1" dirty="0">
                <a:latin typeface="Courier New" panose="02070309020205020404" pitchFamily="49" charset="0"/>
                <a:cs typeface="Courier New" panose="02070309020205020404" pitchFamily="49" charset="0"/>
              </a:rPr>
              <a:t>u[6] = True</a:t>
            </a:r>
          </a:p>
          <a:p>
            <a:pPr marL="0" indent="0">
              <a:buNone/>
            </a:pPr>
            <a:r>
              <a:rPr lang="en-US" sz="1600" b="1" dirty="0">
                <a:latin typeface="Courier New" panose="02070309020205020404" pitchFamily="49" charset="0"/>
                <a:cs typeface="Courier New" panose="02070309020205020404" pitchFamily="49" charset="0"/>
              </a:rPr>
              <a:t>with </a:t>
            </a:r>
            <a:r>
              <a:rPr lang="en-US" sz="1600" b="1" dirty="0" err="1">
                <a:latin typeface="Courier New" panose="02070309020205020404" pitchFamily="49" charset="0"/>
                <a:cs typeface="Courier New" panose="02070309020205020404" pitchFamily="49" charset="0"/>
              </a:rPr>
              <a:t>grb.BOOL.LOR_LAND</a:t>
            </a:r>
            <a:r>
              <a:rPr lang="en-US" sz="1600" b="1" dirty="0">
                <a:latin typeface="Courier New" panose="02070309020205020404" pitchFamily="49" charset="0"/>
                <a:cs typeface="Courier New" panose="02070309020205020404" pitchFamily="49" charset="0"/>
              </a:rPr>
              <a:t>:</a:t>
            </a:r>
          </a:p>
          <a:p>
            <a:pPr marL="0" indent="0">
              <a:buNone/>
            </a:pPr>
            <a:r>
              <a:rPr lang="en-US" sz="1600" b="1" dirty="0">
                <a:latin typeface="Courier New" panose="02070309020205020404" pitchFamily="49" charset="0"/>
                <a:cs typeface="Courier New" panose="02070309020205020404" pitchFamily="49" charset="0"/>
              </a:rPr>
              <a:t>   w = </a:t>
            </a:r>
            <a:r>
              <a:rPr lang="en-US" sz="1600" b="1" dirty="0" err="1">
                <a:latin typeface="Courier New" panose="02070309020205020404" pitchFamily="49" charset="0"/>
                <a:cs typeface="Courier New" panose="02070309020205020404" pitchFamily="49" charset="0"/>
              </a:rPr>
              <a:t>A.mxv</a:t>
            </a:r>
            <a:r>
              <a:rPr lang="en-US" sz="1600" b="1" dirty="0">
                <a:latin typeface="Courier New" panose="02070309020205020404" pitchFamily="49" charset="0"/>
                <a:cs typeface="Courier New" panose="02070309020205020404" pitchFamily="49" charset="0"/>
              </a:rPr>
              <a:t>(u, desc = grb.descriptor.T0)</a:t>
            </a:r>
          </a:p>
          <a:p>
            <a:pPr marL="0" indent="0">
              <a:buNone/>
            </a:pPr>
            <a:r>
              <a:rPr lang="en-US" sz="1600" b="1" dirty="0">
                <a:latin typeface="Courier New" panose="02070309020205020404" pitchFamily="49" charset="0"/>
                <a:cs typeface="Courier New" panose="02070309020205020404" pitchFamily="49" charset="0"/>
              </a:rPr>
              <a:t>print(w)</a:t>
            </a:r>
          </a:p>
          <a:p>
            <a:pPr marL="0" indent="0">
              <a:buNone/>
            </a:pPr>
            <a:endParaRPr lang="en-US" sz="1600" b="1" dirty="0">
              <a:latin typeface="Courier New" panose="02070309020205020404" pitchFamily="49" charset="0"/>
              <a:cs typeface="Courier New" panose="02070309020205020404" pitchFamily="49" charset="0"/>
            </a:endParaRPr>
          </a:p>
          <a:p>
            <a:pPr marL="0" indent="0">
              <a:buNone/>
            </a:pPr>
            <a:endParaRPr lang="en-US" sz="1600" b="1" dirty="0">
              <a:latin typeface="Courier New" panose="02070309020205020404" pitchFamily="49" charset="0"/>
              <a:cs typeface="Courier New" panose="02070309020205020404" pitchFamily="49" charset="0"/>
            </a:endParaRPr>
          </a:p>
          <a:p>
            <a:pPr marL="0" indent="0">
              <a:buNone/>
            </a:pPr>
            <a:endParaRPr lang="en-US" sz="2000" b="1"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96099601-BE5A-7146-9621-688B65E28564}"/>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64</a:t>
            </a:fld>
            <a:endParaRPr lang="en-US" dirty="0">
              <a:solidFill>
                <a:srgbClr val="000000"/>
              </a:solidFill>
              <a:ea typeface="ＭＳ Ｐゴシック" pitchFamily="34" charset="-128"/>
            </a:endParaRPr>
          </a:p>
        </p:txBody>
      </p:sp>
      <p:pic>
        <p:nvPicPr>
          <p:cNvPr id="61" name="Picture 60" descr="Calendar&#10;&#10;Description automatically generated">
            <a:extLst>
              <a:ext uri="{FF2B5EF4-FFF2-40B4-BE49-F238E27FC236}">
                <a16:creationId xmlns:a16="http://schemas.microsoft.com/office/drawing/2014/main" id="{6EA2B020-C9C9-6F45-8B73-A1B11152DA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5780" y="2436832"/>
            <a:ext cx="2261681" cy="1514018"/>
          </a:xfrm>
          <a:prstGeom prst="rect">
            <a:avLst/>
          </a:prstGeom>
        </p:spPr>
      </p:pic>
      <p:sp>
        <p:nvSpPr>
          <p:cNvPr id="62" name="TextBox 61">
            <a:extLst>
              <a:ext uri="{FF2B5EF4-FFF2-40B4-BE49-F238E27FC236}">
                <a16:creationId xmlns:a16="http://schemas.microsoft.com/office/drawing/2014/main" id="{E4727E3F-9043-8B4A-BB44-60BE3250E536}"/>
              </a:ext>
            </a:extLst>
          </p:cNvPr>
          <p:cNvSpPr txBox="1"/>
          <p:nvPr/>
        </p:nvSpPr>
        <p:spPr>
          <a:xfrm>
            <a:off x="2406623" y="5341246"/>
            <a:ext cx="623447" cy="338554"/>
          </a:xfrm>
          <a:prstGeom prst="rect">
            <a:avLst/>
          </a:prstGeom>
          <a:noFill/>
        </p:spPr>
        <p:txBody>
          <a:bodyPr wrap="square" rtlCol="0">
            <a:spAutoFit/>
          </a:bodyPr>
          <a:lstStyle/>
          <a:p>
            <a:r>
              <a:rPr lang="en-US" sz="1600" dirty="0"/>
              <a:t>=</a:t>
            </a:r>
          </a:p>
        </p:txBody>
      </p:sp>
      <p:sp>
        <p:nvSpPr>
          <p:cNvPr id="64" name="TextBox 63">
            <a:extLst>
              <a:ext uri="{FF2B5EF4-FFF2-40B4-BE49-F238E27FC236}">
                <a16:creationId xmlns:a16="http://schemas.microsoft.com/office/drawing/2014/main" id="{54F4BA50-E9C4-504C-B304-6F71965B16A1}"/>
              </a:ext>
            </a:extLst>
          </p:cNvPr>
          <p:cNvSpPr txBox="1"/>
          <p:nvPr/>
        </p:nvSpPr>
        <p:spPr>
          <a:xfrm>
            <a:off x="6725540" y="5331503"/>
            <a:ext cx="549899" cy="338554"/>
          </a:xfrm>
          <a:prstGeom prst="rect">
            <a:avLst/>
          </a:prstGeom>
          <a:noFill/>
        </p:spPr>
        <p:txBody>
          <a:bodyPr wrap="square" rtlCol="0">
            <a:spAutoFit/>
          </a:bodyPr>
          <a:lstStyle/>
          <a:p>
            <a:r>
              <a:rPr lang="en-US" sz="1600" dirty="0"/>
              <a:t>@</a:t>
            </a:r>
          </a:p>
        </p:txBody>
      </p:sp>
      <p:pic>
        <p:nvPicPr>
          <p:cNvPr id="7" name="Picture 6">
            <a:extLst>
              <a:ext uri="{FF2B5EF4-FFF2-40B4-BE49-F238E27FC236}">
                <a16:creationId xmlns:a16="http://schemas.microsoft.com/office/drawing/2014/main" id="{C8637108-8336-F441-B9BB-6EEEFAD09EC6}"/>
              </a:ext>
            </a:extLst>
          </p:cNvPr>
          <p:cNvPicPr>
            <a:picLocks noChangeAspect="1"/>
          </p:cNvPicPr>
          <p:nvPr/>
        </p:nvPicPr>
        <p:blipFill>
          <a:blip r:embed="rId4"/>
          <a:stretch>
            <a:fillRect/>
          </a:stretch>
        </p:blipFill>
        <p:spPr>
          <a:xfrm>
            <a:off x="6409018" y="579192"/>
            <a:ext cx="1995207" cy="1667228"/>
          </a:xfrm>
          <a:prstGeom prst="rect">
            <a:avLst/>
          </a:prstGeom>
        </p:spPr>
      </p:pic>
      <p:cxnSp>
        <p:nvCxnSpPr>
          <p:cNvPr id="10" name="Straight Arrow Connector 9">
            <a:extLst>
              <a:ext uri="{FF2B5EF4-FFF2-40B4-BE49-F238E27FC236}">
                <a16:creationId xmlns:a16="http://schemas.microsoft.com/office/drawing/2014/main" id="{C8784B4B-487E-DC4F-8D25-A28C24D1A380}"/>
              </a:ext>
            </a:extLst>
          </p:cNvPr>
          <p:cNvCxnSpPr>
            <a:cxnSpLocks/>
          </p:cNvCxnSpPr>
          <p:nvPr/>
        </p:nvCxnSpPr>
        <p:spPr bwMode="auto">
          <a:xfrm>
            <a:off x="7376220" y="2022911"/>
            <a:ext cx="0" cy="390356"/>
          </a:xfrm>
          <a:prstGeom prst="straightConnector1">
            <a:avLst/>
          </a:prstGeom>
          <a:ln w="22225">
            <a:headEnd type="triangle" w="med" len="med"/>
            <a:tailEnd type="triangle"/>
          </a:ln>
        </p:spPr>
        <p:style>
          <a:lnRef idx="1">
            <a:schemeClr val="dk1"/>
          </a:lnRef>
          <a:fillRef idx="0">
            <a:schemeClr val="dk1"/>
          </a:fillRef>
          <a:effectRef idx="0">
            <a:schemeClr val="dk1"/>
          </a:effectRef>
          <a:fontRef idx="minor">
            <a:schemeClr val="tx1"/>
          </a:fontRef>
        </p:style>
      </p:cxnSp>
      <p:sp>
        <p:nvSpPr>
          <p:cNvPr id="163" name="TextBox 162">
            <a:extLst>
              <a:ext uri="{FF2B5EF4-FFF2-40B4-BE49-F238E27FC236}">
                <a16:creationId xmlns:a16="http://schemas.microsoft.com/office/drawing/2014/main" id="{0A4541FF-7ED1-D540-AA05-3DE1E07800CB}"/>
              </a:ext>
            </a:extLst>
          </p:cNvPr>
          <p:cNvSpPr txBox="1"/>
          <p:nvPr/>
        </p:nvSpPr>
        <p:spPr>
          <a:xfrm>
            <a:off x="5964056" y="3024564"/>
            <a:ext cx="623447" cy="338554"/>
          </a:xfrm>
          <a:prstGeom prst="rect">
            <a:avLst/>
          </a:prstGeom>
          <a:noFill/>
        </p:spPr>
        <p:txBody>
          <a:bodyPr wrap="square" rtlCol="0">
            <a:spAutoFit/>
          </a:bodyPr>
          <a:lstStyle/>
          <a:p>
            <a:r>
              <a:rPr lang="en-US" sz="1600" dirty="0"/>
              <a:t>A</a:t>
            </a:r>
            <a:endParaRPr lang="en-US" sz="1600" baseline="30000" dirty="0"/>
          </a:p>
        </p:txBody>
      </p:sp>
      <p:sp>
        <p:nvSpPr>
          <p:cNvPr id="16" name="TextBox 15">
            <a:extLst>
              <a:ext uri="{FF2B5EF4-FFF2-40B4-BE49-F238E27FC236}">
                <a16:creationId xmlns:a16="http://schemas.microsoft.com/office/drawing/2014/main" id="{2C48281E-5D3F-44BF-8E41-018F08D4511D}"/>
              </a:ext>
            </a:extLst>
          </p:cNvPr>
          <p:cNvSpPr txBox="1"/>
          <p:nvPr/>
        </p:nvSpPr>
        <p:spPr>
          <a:xfrm>
            <a:off x="1477713" y="3919934"/>
            <a:ext cx="742753" cy="2554545"/>
          </a:xfrm>
          <a:prstGeom prst="rect">
            <a:avLst/>
          </a:prstGeom>
          <a:noFill/>
        </p:spPr>
        <p:txBody>
          <a:bodyPr wrap="square" rtlCol="0">
            <a:spAutoFit/>
          </a:bodyPr>
          <a:lstStyle/>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w</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0| </a:t>
            </a:r>
          </a:p>
          <a:p>
            <a:r>
              <a:rPr lang="en-US" sz="1600" b="1" dirty="0">
                <a:latin typeface="Courier New" panose="02070309020205020404" pitchFamily="49" charset="0"/>
                <a:cs typeface="Courier New" panose="02070309020205020404" pitchFamily="49" charset="0"/>
              </a:rPr>
              <a:t>1| </a:t>
            </a:r>
          </a:p>
          <a:p>
            <a:r>
              <a:rPr lang="en-US" sz="1600" b="1" dirty="0">
                <a:latin typeface="Courier New" panose="02070309020205020404" pitchFamily="49" charset="0"/>
                <a:cs typeface="Courier New" panose="02070309020205020404" pitchFamily="49" charset="0"/>
              </a:rPr>
              <a:t>2| t </a:t>
            </a:r>
          </a:p>
          <a:p>
            <a:r>
              <a:rPr lang="en-US" sz="1600" b="1" dirty="0">
                <a:latin typeface="Courier New" panose="02070309020205020404" pitchFamily="49" charset="0"/>
                <a:cs typeface="Courier New" panose="02070309020205020404" pitchFamily="49" charset="0"/>
              </a:rPr>
              <a:t>3| t</a:t>
            </a:r>
          </a:p>
          <a:p>
            <a:r>
              <a:rPr lang="en-US" sz="1600" b="1" dirty="0">
                <a:latin typeface="Courier New" panose="02070309020205020404" pitchFamily="49" charset="0"/>
                <a:cs typeface="Courier New" panose="02070309020205020404" pitchFamily="49" charset="0"/>
              </a:rPr>
              <a:t>4| t </a:t>
            </a:r>
          </a:p>
          <a:p>
            <a:r>
              <a:rPr lang="en-US" sz="1600" b="1" dirty="0">
                <a:latin typeface="Courier New" panose="02070309020205020404" pitchFamily="49" charset="0"/>
                <a:cs typeface="Courier New" panose="02070309020205020404" pitchFamily="49" charset="0"/>
              </a:rPr>
              <a:t>5|</a:t>
            </a:r>
          </a:p>
          <a:p>
            <a:r>
              <a:rPr lang="en-US" sz="1600" b="1" dirty="0">
                <a:latin typeface="Courier New" panose="02070309020205020404" pitchFamily="49" charset="0"/>
                <a:cs typeface="Courier New" panose="02070309020205020404" pitchFamily="49" charset="0"/>
              </a:rPr>
              <a:t>6|</a:t>
            </a:r>
          </a:p>
        </p:txBody>
      </p:sp>
      <p:sp>
        <p:nvSpPr>
          <p:cNvPr id="17" name="TextBox 16">
            <a:extLst>
              <a:ext uri="{FF2B5EF4-FFF2-40B4-BE49-F238E27FC236}">
                <a16:creationId xmlns:a16="http://schemas.microsoft.com/office/drawing/2014/main" id="{E8A1E536-1758-49EC-A49F-738F854AD854}"/>
              </a:ext>
            </a:extLst>
          </p:cNvPr>
          <p:cNvSpPr txBox="1"/>
          <p:nvPr/>
        </p:nvSpPr>
        <p:spPr>
          <a:xfrm>
            <a:off x="7283352" y="3919934"/>
            <a:ext cx="742753" cy="2554545"/>
          </a:xfrm>
          <a:prstGeom prst="rect">
            <a:avLst/>
          </a:prstGeom>
          <a:noFill/>
        </p:spPr>
        <p:txBody>
          <a:bodyPr wrap="square" rtlCol="0">
            <a:spAutoFit/>
          </a:bodyPr>
          <a:lstStyle/>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u</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0| </a:t>
            </a:r>
          </a:p>
          <a:p>
            <a:r>
              <a:rPr lang="en-US" sz="1600" b="1" dirty="0">
                <a:latin typeface="Courier New" panose="02070309020205020404" pitchFamily="49" charset="0"/>
                <a:cs typeface="Courier New" panose="02070309020205020404" pitchFamily="49" charset="0"/>
              </a:rPr>
              <a:t>1| </a:t>
            </a:r>
          </a:p>
          <a:p>
            <a:r>
              <a:rPr lang="en-US" sz="1600" b="1" dirty="0">
                <a:latin typeface="Courier New" panose="02070309020205020404" pitchFamily="49" charset="0"/>
                <a:cs typeface="Courier New" panose="02070309020205020404" pitchFamily="49" charset="0"/>
              </a:rPr>
              <a:t>2|</a:t>
            </a:r>
          </a:p>
          <a:p>
            <a:r>
              <a:rPr lang="en-US" sz="1600" b="1" dirty="0">
                <a:latin typeface="Courier New" panose="02070309020205020404" pitchFamily="49" charset="0"/>
                <a:cs typeface="Courier New" panose="02070309020205020404" pitchFamily="49" charset="0"/>
              </a:rPr>
              <a:t>3|   </a:t>
            </a:r>
          </a:p>
          <a:p>
            <a:r>
              <a:rPr lang="en-US" sz="1600" b="1" dirty="0">
                <a:latin typeface="Courier New" panose="02070309020205020404" pitchFamily="49" charset="0"/>
                <a:cs typeface="Courier New" panose="02070309020205020404" pitchFamily="49" charset="0"/>
              </a:rPr>
              <a:t>4| </a:t>
            </a:r>
          </a:p>
          <a:p>
            <a:r>
              <a:rPr lang="en-US" sz="1600" b="1" dirty="0">
                <a:latin typeface="Courier New" panose="02070309020205020404" pitchFamily="49" charset="0"/>
                <a:cs typeface="Courier New" panose="02070309020205020404" pitchFamily="49" charset="0"/>
              </a:rPr>
              <a:t>5|   </a:t>
            </a:r>
          </a:p>
          <a:p>
            <a:r>
              <a:rPr lang="en-US" sz="1600" b="1" dirty="0">
                <a:latin typeface="Courier New" panose="02070309020205020404" pitchFamily="49" charset="0"/>
                <a:cs typeface="Courier New" panose="02070309020205020404" pitchFamily="49" charset="0"/>
              </a:rPr>
              <a:t>6| t </a:t>
            </a:r>
          </a:p>
        </p:txBody>
      </p:sp>
    </p:spTree>
    <p:extLst>
      <p:ext uri="{BB962C8B-B14F-4D97-AF65-F5344CB8AC3E}">
        <p14:creationId xmlns:p14="http://schemas.microsoft.com/office/powerpoint/2010/main" val="131156005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D6EF6-5DFC-F245-A2F2-188F4519685B}"/>
              </a:ext>
            </a:extLst>
          </p:cNvPr>
          <p:cNvSpPr>
            <a:spLocks noGrp="1"/>
          </p:cNvSpPr>
          <p:nvPr>
            <p:ph type="title"/>
          </p:nvPr>
        </p:nvSpPr>
        <p:spPr/>
        <p:txBody>
          <a:bodyPr/>
          <a:lstStyle/>
          <a:p>
            <a:r>
              <a:rPr lang="en-US" dirty="0" err="1"/>
              <a:t>Pygraphblas</a:t>
            </a:r>
            <a:r>
              <a:rPr lang="en-US" dirty="0"/>
              <a:t> Documentation</a:t>
            </a:r>
          </a:p>
        </p:txBody>
      </p:sp>
      <p:sp>
        <p:nvSpPr>
          <p:cNvPr id="3" name="Content Placeholder 2">
            <a:extLst>
              <a:ext uri="{FF2B5EF4-FFF2-40B4-BE49-F238E27FC236}">
                <a16:creationId xmlns:a16="http://schemas.microsoft.com/office/drawing/2014/main" id="{5C9A1A4A-E788-6E47-ADC0-0963D356E899}"/>
              </a:ext>
            </a:extLst>
          </p:cNvPr>
          <p:cNvSpPr>
            <a:spLocks noGrp="1"/>
          </p:cNvSpPr>
          <p:nvPr>
            <p:ph idx="1"/>
          </p:nvPr>
        </p:nvSpPr>
        <p:spPr>
          <a:xfrm>
            <a:off x="521970" y="2922293"/>
            <a:ext cx="8414067" cy="3786951"/>
          </a:xfrm>
        </p:spPr>
        <p:txBody>
          <a:bodyPr/>
          <a:lstStyle/>
          <a:p>
            <a:r>
              <a:rPr lang="en-US" dirty="0"/>
              <a:t>The </a:t>
            </a:r>
            <a:r>
              <a:rPr lang="en-US" dirty="0" err="1"/>
              <a:t>pygraphblas</a:t>
            </a:r>
            <a:r>
              <a:rPr lang="en-US" dirty="0"/>
              <a:t> documentation describes:</a:t>
            </a:r>
          </a:p>
          <a:p>
            <a:pPr lvl="1"/>
            <a:r>
              <a:rPr lang="en-US" dirty="0"/>
              <a:t>Numerous additional semirings organized by type.</a:t>
            </a:r>
          </a:p>
          <a:p>
            <a:pPr lvl="1"/>
            <a:r>
              <a:rPr lang="en-US" dirty="0"/>
              <a:t>Numerous binary and unary functions so you can choose your own accumulators or build custom semirings.</a:t>
            </a:r>
          </a:p>
          <a:p>
            <a:pPr lvl="1"/>
            <a:r>
              <a:rPr lang="en-US" dirty="0"/>
              <a:t>The ability to create custom binary and unary operators using a JIT decorator.</a:t>
            </a:r>
          </a:p>
          <a:p>
            <a:pPr lvl="1"/>
            <a:r>
              <a:rPr lang="en-US" dirty="0"/>
              <a:t>Options to control multithreading and other internal features of the </a:t>
            </a:r>
            <a:r>
              <a:rPr lang="en-US" dirty="0" err="1"/>
              <a:t>SuiteSparse</a:t>
            </a:r>
            <a:r>
              <a:rPr lang="en-US" dirty="0"/>
              <a:t> </a:t>
            </a:r>
            <a:r>
              <a:rPr lang="en-US" dirty="0" err="1"/>
              <a:t>GraphBLAS</a:t>
            </a:r>
            <a:r>
              <a:rPr lang="en-US" dirty="0"/>
              <a:t> library</a:t>
            </a:r>
          </a:p>
          <a:p>
            <a:pPr lvl="1"/>
            <a:r>
              <a:rPr lang="en-US" dirty="0"/>
              <a:t>The </a:t>
            </a:r>
            <a:r>
              <a:rPr lang="en-US" dirty="0" err="1"/>
              <a:t>pygraphblas.gviz</a:t>
            </a:r>
            <a:r>
              <a:rPr lang="en-US" dirty="0"/>
              <a:t> sub-module which includes methods for looking at small graphs but also a binding to the </a:t>
            </a:r>
            <a:r>
              <a:rPr lang="en-US" dirty="0" err="1"/>
              <a:t>Cytoscape</a:t>
            </a:r>
            <a:r>
              <a:rPr lang="en-US" dirty="0"/>
              <a:t> module for working with large complex graphs</a:t>
            </a:r>
          </a:p>
        </p:txBody>
      </p:sp>
      <p:sp>
        <p:nvSpPr>
          <p:cNvPr id="4" name="Slide Number Placeholder 3">
            <a:extLst>
              <a:ext uri="{FF2B5EF4-FFF2-40B4-BE49-F238E27FC236}">
                <a16:creationId xmlns:a16="http://schemas.microsoft.com/office/drawing/2014/main" id="{F755F06E-C235-844C-A61A-2C57B497D9BE}"/>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65</a:t>
            </a:fld>
            <a:endParaRPr lang="en-US" dirty="0">
              <a:solidFill>
                <a:srgbClr val="000000"/>
              </a:solidFill>
              <a:ea typeface="ＭＳ Ｐゴシック" pitchFamily="34" charset="-128"/>
            </a:endParaRPr>
          </a:p>
        </p:txBody>
      </p:sp>
      <p:sp>
        <p:nvSpPr>
          <p:cNvPr id="5" name="TextBox 4">
            <a:extLst>
              <a:ext uri="{FF2B5EF4-FFF2-40B4-BE49-F238E27FC236}">
                <a16:creationId xmlns:a16="http://schemas.microsoft.com/office/drawing/2014/main" id="{E74D42FD-DF53-294C-A50B-83ED8B018F8F}"/>
              </a:ext>
            </a:extLst>
          </p:cNvPr>
          <p:cNvSpPr txBox="1"/>
          <p:nvPr/>
        </p:nvSpPr>
        <p:spPr>
          <a:xfrm>
            <a:off x="1013619" y="2301481"/>
            <a:ext cx="7116762" cy="369332"/>
          </a:xfrm>
          <a:prstGeom prst="rect">
            <a:avLst/>
          </a:prstGeom>
          <a:noFill/>
        </p:spPr>
        <p:txBody>
          <a:bodyPr wrap="square" rtlCol="0">
            <a:spAutoFit/>
          </a:bodyPr>
          <a:lstStyle/>
          <a:p>
            <a:r>
              <a:rPr lang="en-US" dirty="0">
                <a:hlinkClick r:id="rId2"/>
              </a:rPr>
              <a:t>https://graphegon.github.io/pygraphblas/pygraphblas/index.html</a:t>
            </a:r>
            <a:endParaRPr lang="en-US" dirty="0"/>
          </a:p>
        </p:txBody>
      </p:sp>
      <p:sp>
        <p:nvSpPr>
          <p:cNvPr id="6" name="Content Placeholder 2">
            <a:extLst>
              <a:ext uri="{FF2B5EF4-FFF2-40B4-BE49-F238E27FC236}">
                <a16:creationId xmlns:a16="http://schemas.microsoft.com/office/drawing/2014/main" id="{41964D8E-FE0C-6A4B-BEC4-A25DD87BB461}"/>
              </a:ext>
            </a:extLst>
          </p:cNvPr>
          <p:cNvSpPr txBox="1">
            <a:spLocks/>
          </p:cNvSpPr>
          <p:nvPr/>
        </p:nvSpPr>
        <p:spPr bwMode="auto">
          <a:xfrm>
            <a:off x="521969" y="869435"/>
            <a:ext cx="8414067" cy="128454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r>
              <a:rPr lang="en-US" kern="0" dirty="0"/>
              <a:t>We have only covered a small portion of the </a:t>
            </a:r>
            <a:r>
              <a:rPr lang="en-US" kern="0" dirty="0" err="1"/>
              <a:t>GraphBLAS</a:t>
            </a:r>
            <a:r>
              <a:rPr lang="en-US" kern="0" dirty="0"/>
              <a:t>. </a:t>
            </a:r>
          </a:p>
          <a:p>
            <a:r>
              <a:rPr lang="en-US" kern="0" dirty="0" err="1"/>
              <a:t>Pygraphblas</a:t>
            </a:r>
            <a:r>
              <a:rPr lang="en-US" kern="0" dirty="0"/>
              <a:t> has much more to offer.</a:t>
            </a:r>
          </a:p>
          <a:p>
            <a:r>
              <a:rPr lang="en-US" kern="0" dirty="0"/>
              <a:t>Documentation is available at:</a:t>
            </a:r>
          </a:p>
        </p:txBody>
      </p:sp>
    </p:spTree>
    <p:extLst>
      <p:ext uri="{BB962C8B-B14F-4D97-AF65-F5344CB8AC3E}">
        <p14:creationId xmlns:p14="http://schemas.microsoft.com/office/powerpoint/2010/main" val="2964947595"/>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Word&#10;&#10;Description automatically generated">
            <a:extLst>
              <a:ext uri="{FF2B5EF4-FFF2-40B4-BE49-F238E27FC236}">
                <a16:creationId xmlns:a16="http://schemas.microsoft.com/office/drawing/2014/main" id="{1B796983-C0EB-EC4D-A2B8-74AF5ACE65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920" y="0"/>
            <a:ext cx="8112159" cy="6858000"/>
          </a:xfrm>
          <a:prstGeom prst="rect">
            <a:avLst/>
          </a:prstGeom>
          <a:ln>
            <a:solidFill>
              <a:srgbClr val="002060"/>
            </a:solidFill>
          </a:ln>
        </p:spPr>
      </p:pic>
    </p:spTree>
    <p:extLst>
      <p:ext uri="{BB962C8B-B14F-4D97-AF65-F5344CB8AC3E}">
        <p14:creationId xmlns:p14="http://schemas.microsoft.com/office/powerpoint/2010/main" val="21863171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7B216DF3-8FE8-B64F-8810-A975CAF25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174" y="0"/>
            <a:ext cx="8041651" cy="6858000"/>
          </a:xfrm>
          <a:prstGeom prst="rect">
            <a:avLst/>
          </a:prstGeom>
          <a:ln>
            <a:solidFill>
              <a:srgbClr val="002060"/>
            </a:solidFill>
          </a:ln>
        </p:spPr>
      </p:pic>
    </p:spTree>
    <p:extLst>
      <p:ext uri="{BB962C8B-B14F-4D97-AF65-F5344CB8AC3E}">
        <p14:creationId xmlns:p14="http://schemas.microsoft.com/office/powerpoint/2010/main" val="31110343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8B1E-D375-3640-BC0A-705E4FF525E5}"/>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1F6FFE55-2A71-0F4C-85A6-109EFB0B6B3A}"/>
              </a:ext>
            </a:extLst>
          </p:cNvPr>
          <p:cNvSpPr>
            <a:spLocks noGrp="1"/>
          </p:cNvSpPr>
          <p:nvPr>
            <p:ph idx="1"/>
          </p:nvPr>
        </p:nvSpPr>
        <p:spPr>
          <a:xfrm>
            <a:off x="778342" y="1141413"/>
            <a:ext cx="8157839" cy="4840287"/>
          </a:xfrm>
        </p:spPr>
        <p:txBody>
          <a:bodyPr/>
          <a:lstStyle/>
          <a:p>
            <a:r>
              <a:rPr lang="en-US" dirty="0"/>
              <a:t>Graphs and Linear Algebra</a:t>
            </a:r>
          </a:p>
          <a:p>
            <a:r>
              <a:rPr lang="en-US" dirty="0"/>
              <a:t>The </a:t>
            </a:r>
            <a:r>
              <a:rPr lang="en-US" dirty="0" err="1"/>
              <a:t>GraphBLAS</a:t>
            </a:r>
            <a:r>
              <a:rPr lang="en-US" dirty="0"/>
              <a:t> API and Adjacency Matrices</a:t>
            </a:r>
          </a:p>
          <a:p>
            <a:r>
              <a:rPr lang="en-US" dirty="0" err="1"/>
              <a:t>GraphBLAS</a:t>
            </a:r>
            <a:r>
              <a:rPr lang="en-US" dirty="0"/>
              <a:t> Operations</a:t>
            </a:r>
          </a:p>
          <a:p>
            <a:r>
              <a:rPr lang="en-US" dirty="0" err="1"/>
              <a:t>Pygraphblas</a:t>
            </a:r>
            <a:r>
              <a:rPr lang="en-US" dirty="0"/>
              <a:t> and modifying the behavior of operations.</a:t>
            </a:r>
          </a:p>
          <a:p>
            <a:r>
              <a:rPr lang="en-US" dirty="0"/>
              <a:t>Graph Algorithms expressed with </a:t>
            </a:r>
            <a:r>
              <a:rPr lang="en-US" dirty="0" err="1"/>
              <a:t>GraphBLAS</a:t>
            </a:r>
            <a:endParaRPr lang="en-US" dirty="0"/>
          </a:p>
          <a:p>
            <a:pPr lvl="1"/>
            <a:r>
              <a:rPr lang="en-US" dirty="0"/>
              <a:t>Breadth-First Traversal</a:t>
            </a:r>
          </a:p>
          <a:p>
            <a:pPr lvl="1"/>
            <a:r>
              <a:rPr lang="en-US" dirty="0"/>
              <a:t>Connected Components</a:t>
            </a:r>
          </a:p>
          <a:p>
            <a:pPr lvl="1"/>
            <a:r>
              <a:rPr lang="en-US" dirty="0"/>
              <a:t>Triangle Counting</a:t>
            </a:r>
          </a:p>
          <a:p>
            <a:pPr lvl="1"/>
            <a:r>
              <a:rPr lang="en-US" dirty="0"/>
              <a:t>PageRank</a:t>
            </a:r>
          </a:p>
        </p:txBody>
      </p:sp>
      <p:sp>
        <p:nvSpPr>
          <p:cNvPr id="4" name="Slide Number Placeholder 3">
            <a:extLst>
              <a:ext uri="{FF2B5EF4-FFF2-40B4-BE49-F238E27FC236}">
                <a16:creationId xmlns:a16="http://schemas.microsoft.com/office/drawing/2014/main" id="{47A0324B-610E-A749-B17A-8FD7E6D791BD}"/>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68</a:t>
            </a:fld>
            <a:endParaRPr lang="en-US" dirty="0">
              <a:solidFill>
                <a:srgbClr val="000000"/>
              </a:solidFill>
              <a:ea typeface="ＭＳ Ｐゴシック" pitchFamily="34" charset="-128"/>
            </a:endParaRPr>
          </a:p>
        </p:txBody>
      </p:sp>
      <p:sp>
        <p:nvSpPr>
          <p:cNvPr id="5" name="Right Arrow 4">
            <a:extLst>
              <a:ext uri="{FF2B5EF4-FFF2-40B4-BE49-F238E27FC236}">
                <a16:creationId xmlns:a16="http://schemas.microsoft.com/office/drawing/2014/main" id="{8D529648-ED84-2A44-9090-39261BC0CCCB}"/>
              </a:ext>
            </a:extLst>
          </p:cNvPr>
          <p:cNvSpPr/>
          <p:nvPr/>
        </p:nvSpPr>
        <p:spPr bwMode="auto">
          <a:xfrm>
            <a:off x="529689" y="3313545"/>
            <a:ext cx="497305" cy="346659"/>
          </a:xfrm>
          <a:prstGeom prst="rightArrow">
            <a:avLst/>
          </a:prstGeom>
          <a:solidFill>
            <a:srgbClr val="7030A0"/>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321894383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B7950-7664-0141-BDA3-1FDF7B398F4C}"/>
              </a:ext>
            </a:extLst>
          </p:cNvPr>
          <p:cNvSpPr>
            <a:spLocks noGrp="1"/>
          </p:cNvSpPr>
          <p:nvPr>
            <p:ph type="title"/>
          </p:nvPr>
        </p:nvSpPr>
        <p:spPr/>
        <p:txBody>
          <a:bodyPr/>
          <a:lstStyle/>
          <a:p>
            <a:r>
              <a:rPr lang="en-US" dirty="0"/>
              <a:t>Breadth First Traversal  (aka BFS)</a:t>
            </a:r>
          </a:p>
        </p:txBody>
      </p:sp>
      <p:sp>
        <p:nvSpPr>
          <p:cNvPr id="3" name="Content Placeholder 2">
            <a:extLst>
              <a:ext uri="{FF2B5EF4-FFF2-40B4-BE49-F238E27FC236}">
                <a16:creationId xmlns:a16="http://schemas.microsoft.com/office/drawing/2014/main" id="{9D829274-63FF-E14F-ABB2-B1A90B014658}"/>
              </a:ext>
            </a:extLst>
          </p:cNvPr>
          <p:cNvSpPr>
            <a:spLocks noGrp="1"/>
          </p:cNvSpPr>
          <p:nvPr>
            <p:ph idx="1"/>
          </p:nvPr>
        </p:nvSpPr>
        <p:spPr>
          <a:xfrm>
            <a:off x="490538" y="922769"/>
            <a:ext cx="8389991" cy="5349875"/>
          </a:xfrm>
        </p:spPr>
        <p:txBody>
          <a:bodyPr/>
          <a:lstStyle/>
          <a:p>
            <a:r>
              <a:rPr lang="en-US" dirty="0"/>
              <a:t>The Breadth First Traversal:</a:t>
            </a:r>
          </a:p>
          <a:p>
            <a:pPr lvl="1"/>
            <a:r>
              <a:rPr lang="en-US" dirty="0"/>
              <a:t>Start from one or more initial vertices</a:t>
            </a:r>
          </a:p>
          <a:p>
            <a:pPr lvl="1"/>
            <a:r>
              <a:rPr lang="en-US" dirty="0"/>
              <a:t>Visit all accessible one hop neighbors</a:t>
            </a:r>
          </a:p>
          <a:p>
            <a:pPr lvl="1"/>
            <a:r>
              <a:rPr lang="en-US" dirty="0"/>
              <a:t>Visit all accessible unique two hop neighbors</a:t>
            </a:r>
          </a:p>
          <a:p>
            <a:pPr lvl="1"/>
            <a:r>
              <a:rPr lang="en-US" dirty="0"/>
              <a:t>Continue until there are no more unique vertices to visit</a:t>
            </a:r>
          </a:p>
          <a:p>
            <a:pPr lvl="1"/>
            <a:r>
              <a:rPr lang="en-US" dirty="0"/>
              <a:t>Note: Need to keep track of vertices visited so you don’t visit the same vertex more than once</a:t>
            </a:r>
          </a:p>
          <a:p>
            <a:pPr marL="0" indent="0">
              <a:buNone/>
            </a:pPr>
            <a:endParaRPr lang="en-US" sz="1400" dirty="0"/>
          </a:p>
          <a:p>
            <a:r>
              <a:rPr lang="en-US" dirty="0"/>
              <a:t>Breadth first traversal is a common pattern used in a variety of graph algorithms</a:t>
            </a:r>
          </a:p>
          <a:p>
            <a:pPr lvl="1"/>
            <a:r>
              <a:rPr lang="en-US" dirty="0"/>
              <a:t>Build a spanning tree that contains all vertices and minimal number of edges</a:t>
            </a:r>
          </a:p>
          <a:p>
            <a:pPr lvl="1"/>
            <a:r>
              <a:rPr lang="en-US" dirty="0"/>
              <a:t>Search for accessible vertices with certain properties.</a:t>
            </a:r>
          </a:p>
          <a:p>
            <a:pPr lvl="1"/>
            <a:r>
              <a:rPr lang="en-US" dirty="0"/>
              <a:t>Find shortest paths between vertices. </a:t>
            </a:r>
          </a:p>
          <a:p>
            <a:pPr lvl="1"/>
            <a:r>
              <a:rPr lang="en-US" dirty="0"/>
              <a:t>Other more advanced algorithms such as maxflow and betweenness centrality</a:t>
            </a:r>
          </a:p>
          <a:p>
            <a:endParaRPr lang="en-US" dirty="0"/>
          </a:p>
        </p:txBody>
      </p:sp>
      <p:sp>
        <p:nvSpPr>
          <p:cNvPr id="4" name="Slide Number Placeholder 3">
            <a:extLst>
              <a:ext uri="{FF2B5EF4-FFF2-40B4-BE49-F238E27FC236}">
                <a16:creationId xmlns:a16="http://schemas.microsoft.com/office/drawing/2014/main" id="{B1FB2B83-0299-7945-A361-1C70E0A3AAD0}"/>
              </a:ext>
            </a:extLst>
          </p:cNvPr>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69</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Tree>
    <p:extLst>
      <p:ext uri="{BB962C8B-B14F-4D97-AF65-F5344CB8AC3E}">
        <p14:creationId xmlns:p14="http://schemas.microsoft.com/office/powerpoint/2010/main" val="189887230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34A0E-68B8-684C-BDB3-C4DE564675A3}"/>
              </a:ext>
            </a:extLst>
          </p:cNvPr>
          <p:cNvSpPr>
            <a:spLocks noGrp="1"/>
          </p:cNvSpPr>
          <p:nvPr>
            <p:ph type="title"/>
          </p:nvPr>
        </p:nvSpPr>
        <p:spPr/>
        <p:txBody>
          <a:bodyPr/>
          <a:lstStyle/>
          <a:p>
            <a:r>
              <a:rPr lang="en-US" dirty="0"/>
              <a:t>A graph as a matrix</a:t>
            </a:r>
          </a:p>
        </p:txBody>
      </p:sp>
      <p:sp>
        <p:nvSpPr>
          <p:cNvPr id="3" name="Content Placeholder 2">
            <a:extLst>
              <a:ext uri="{FF2B5EF4-FFF2-40B4-BE49-F238E27FC236}">
                <a16:creationId xmlns:a16="http://schemas.microsoft.com/office/drawing/2014/main" id="{7F2F0489-0199-7049-A795-23EF37238E1A}"/>
              </a:ext>
            </a:extLst>
          </p:cNvPr>
          <p:cNvSpPr>
            <a:spLocks noGrp="1"/>
          </p:cNvSpPr>
          <p:nvPr>
            <p:ph idx="1"/>
          </p:nvPr>
        </p:nvSpPr>
        <p:spPr>
          <a:xfrm>
            <a:off x="334929" y="961515"/>
            <a:ext cx="8393146" cy="1013769"/>
          </a:xfrm>
        </p:spPr>
        <p:txBody>
          <a:bodyPr/>
          <a:lstStyle/>
          <a:p>
            <a:r>
              <a:rPr lang="en-US" sz="2000" dirty="0"/>
              <a:t>Adjacency Matrix: A square matrix (usually sparse) where rows and columns are labeled by vertices and non-empty values are edges from a row vertex to a column vertex</a:t>
            </a:r>
          </a:p>
        </p:txBody>
      </p:sp>
      <p:sp>
        <p:nvSpPr>
          <p:cNvPr id="4" name="Slide Number Placeholder 3">
            <a:extLst>
              <a:ext uri="{FF2B5EF4-FFF2-40B4-BE49-F238E27FC236}">
                <a16:creationId xmlns:a16="http://schemas.microsoft.com/office/drawing/2014/main" id="{96E44365-88D5-8D42-A82C-542EA6584288}"/>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7</a:t>
            </a:fld>
            <a:endParaRPr lang="en-US" dirty="0">
              <a:solidFill>
                <a:srgbClr val="000000"/>
              </a:solidFill>
              <a:ea typeface="ＭＳ Ｐゴシック" pitchFamily="34" charset="-128"/>
            </a:endParaRPr>
          </a:p>
        </p:txBody>
      </p:sp>
      <p:graphicFrame>
        <p:nvGraphicFramePr>
          <p:cNvPr id="9" name="Table 8">
            <a:extLst>
              <a:ext uri="{FF2B5EF4-FFF2-40B4-BE49-F238E27FC236}">
                <a16:creationId xmlns:a16="http://schemas.microsoft.com/office/drawing/2014/main" id="{C1C0B6F9-F85C-4440-9B92-EF9AC60A9971}"/>
              </a:ext>
            </a:extLst>
          </p:cNvPr>
          <p:cNvGraphicFramePr>
            <a:graphicFrameLocks noGrp="1"/>
          </p:cNvGraphicFramePr>
          <p:nvPr>
            <p:extLst>
              <p:ext uri="{D42A27DB-BD31-4B8C-83A1-F6EECF244321}">
                <p14:modId xmlns:p14="http://schemas.microsoft.com/office/powerpoint/2010/main" val="1707461928"/>
              </p:ext>
            </p:extLst>
          </p:nvPr>
        </p:nvGraphicFramePr>
        <p:xfrm>
          <a:off x="5223533" y="2687747"/>
          <a:ext cx="3449457" cy="2595880"/>
        </p:xfrm>
        <a:graphic>
          <a:graphicData uri="http://schemas.openxmlformats.org/drawingml/2006/table">
            <a:tbl>
              <a:tblPr firstRow="1" bandRow="1">
                <a:tableStyleId>{2D5ABB26-0587-4C30-8999-92F81FD0307C}</a:tableStyleId>
              </a:tblPr>
              <a:tblGrid>
                <a:gridCol w="501541">
                  <a:extLst>
                    <a:ext uri="{9D8B030D-6E8A-4147-A177-3AD203B41FA5}">
                      <a16:colId xmlns:a16="http://schemas.microsoft.com/office/drawing/2014/main" val="20000"/>
                    </a:ext>
                  </a:extLst>
                </a:gridCol>
                <a:gridCol w="532263">
                  <a:extLst>
                    <a:ext uri="{9D8B030D-6E8A-4147-A177-3AD203B41FA5}">
                      <a16:colId xmlns:a16="http://schemas.microsoft.com/office/drawing/2014/main" val="20001"/>
                    </a:ext>
                  </a:extLst>
                </a:gridCol>
                <a:gridCol w="477671">
                  <a:extLst>
                    <a:ext uri="{9D8B030D-6E8A-4147-A177-3AD203B41FA5}">
                      <a16:colId xmlns:a16="http://schemas.microsoft.com/office/drawing/2014/main" val="20002"/>
                    </a:ext>
                  </a:extLst>
                </a:gridCol>
                <a:gridCol w="518615">
                  <a:extLst>
                    <a:ext uri="{9D8B030D-6E8A-4147-A177-3AD203B41FA5}">
                      <a16:colId xmlns:a16="http://schemas.microsoft.com/office/drawing/2014/main" val="20003"/>
                    </a:ext>
                  </a:extLst>
                </a:gridCol>
                <a:gridCol w="464024">
                  <a:extLst>
                    <a:ext uri="{9D8B030D-6E8A-4147-A177-3AD203B41FA5}">
                      <a16:colId xmlns:a16="http://schemas.microsoft.com/office/drawing/2014/main" val="20004"/>
                    </a:ext>
                  </a:extLst>
                </a:gridCol>
                <a:gridCol w="477672">
                  <a:extLst>
                    <a:ext uri="{9D8B030D-6E8A-4147-A177-3AD203B41FA5}">
                      <a16:colId xmlns:a16="http://schemas.microsoft.com/office/drawing/2014/main" val="20005"/>
                    </a:ext>
                  </a:extLst>
                </a:gridCol>
                <a:gridCol w="477671">
                  <a:extLst>
                    <a:ext uri="{9D8B030D-6E8A-4147-A177-3AD203B41FA5}">
                      <a16:colId xmlns:a16="http://schemas.microsoft.com/office/drawing/2014/main" val="20006"/>
                    </a:ext>
                  </a:extLst>
                </a:gridCol>
              </a:tblGrid>
              <a:tr h="370840">
                <a:tc>
                  <a:txBody>
                    <a:bodyPr/>
                    <a:lstStyle/>
                    <a:p>
                      <a:r>
                        <a:rPr lang="en-US" dirty="0"/>
                        <a:t> -</a:t>
                      </a:r>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extLst>
                  <a:ext uri="{0D108BD9-81ED-4DB2-BD59-A6C34878D82A}">
                    <a16:rowId xmlns:a16="http://schemas.microsoft.com/office/drawing/2014/main" val="10000"/>
                  </a:ext>
                </a:extLst>
              </a:tr>
              <a:tr h="370840">
                <a:tc>
                  <a:txBody>
                    <a:bodyPr/>
                    <a:lstStyle/>
                    <a:p>
                      <a:r>
                        <a:rPr lang="en-US" dirty="0"/>
                        <a:t> -</a:t>
                      </a:r>
                    </a:p>
                  </a:txBody>
                  <a:tcPr/>
                </a:tc>
                <a:tc>
                  <a:txBody>
                    <a:bodyPr/>
                    <a:lstStyle/>
                    <a:p>
                      <a:r>
                        <a:rPr lang="en-US" dirty="0"/>
                        <a:t> -</a:t>
                      </a:r>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1" dirty="0">
                          <a:solidFill>
                            <a:srgbClr val="C00000"/>
                          </a:solidFill>
                        </a:rPr>
                        <a:t>★</a:t>
                      </a:r>
                    </a:p>
                  </a:txBody>
                  <a:tcPr/>
                </a:tc>
                <a:extLst>
                  <a:ext uri="{0D108BD9-81ED-4DB2-BD59-A6C34878D82A}">
                    <a16:rowId xmlns:a16="http://schemas.microsoft.com/office/drawing/2014/main" val="10001"/>
                  </a:ext>
                </a:extLst>
              </a:tr>
              <a:tr h="370840">
                <a:tc>
                  <a:txBody>
                    <a:bodyPr/>
                    <a:lstStyle/>
                    <a:p>
                      <a:r>
                        <a:rPr lang="en-US" dirty="0"/>
                        <a:t> -</a:t>
                      </a:r>
                    </a:p>
                  </a:txBody>
                  <a:tcPr/>
                </a:tc>
                <a:tc>
                  <a:txBody>
                    <a:bodyPr/>
                    <a:lstStyle/>
                    <a:p>
                      <a:r>
                        <a:rPr lang="en-US" dirty="0"/>
                        <a:t> -</a:t>
                      </a:r>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extLst>
                  <a:ext uri="{0D108BD9-81ED-4DB2-BD59-A6C34878D82A}">
                    <a16:rowId xmlns:a16="http://schemas.microsoft.com/office/drawing/2014/main" val="10002"/>
                  </a:ext>
                </a:extLst>
              </a:tr>
              <a:tr h="370840">
                <a:tc>
                  <a:txBody>
                    <a:bodyPr/>
                    <a:lstStyle/>
                    <a:p>
                      <a:r>
                        <a:rPr lang="en-US" b="1" dirty="0">
                          <a:solidFill>
                            <a:srgbClr val="C00000"/>
                          </a:solidFill>
                        </a:rPr>
                        <a:t>★</a:t>
                      </a:r>
                    </a:p>
                  </a:txBody>
                  <a:tcPr/>
                </a:tc>
                <a:tc>
                  <a:txBody>
                    <a:bodyPr/>
                    <a:lstStyle/>
                    <a:p>
                      <a:r>
                        <a:rPr lang="en-US" dirty="0"/>
                        <a:t> -</a:t>
                      </a:r>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0" baseline="0" dirty="0">
                          <a:solidFill>
                            <a:schemeClr val="tx1"/>
                          </a:solidFill>
                        </a:rPr>
                        <a:t> -</a:t>
                      </a:r>
                      <a:endParaRPr lang="en-US" b="0" dirty="0">
                        <a:solidFill>
                          <a:schemeClr val="tx1"/>
                        </a:solidFill>
                      </a:endParaRPr>
                    </a:p>
                  </a:txBody>
                  <a:tcPr/>
                </a:tc>
                <a:extLst>
                  <a:ext uri="{0D108BD9-81ED-4DB2-BD59-A6C34878D82A}">
                    <a16:rowId xmlns:a16="http://schemas.microsoft.com/office/drawing/2014/main" val="10003"/>
                  </a:ext>
                </a:extLst>
              </a:tr>
              <a:tr h="370840">
                <a:tc>
                  <a:txBody>
                    <a:bodyPr/>
                    <a:lstStyle/>
                    <a:p>
                      <a:r>
                        <a:rPr lang="en-US" dirty="0"/>
                        <a:t> -</a:t>
                      </a:r>
                    </a:p>
                  </a:txBody>
                  <a:tcPr/>
                </a:tc>
                <a:tc>
                  <a:txBody>
                    <a:bodyPr/>
                    <a:lstStyle/>
                    <a:p>
                      <a:r>
                        <a:rPr lang="en-US" dirty="0"/>
                        <a:t> -</a:t>
                      </a:r>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extLst>
                  <a:ext uri="{0D108BD9-81ED-4DB2-BD59-A6C34878D82A}">
                    <a16:rowId xmlns:a16="http://schemas.microsoft.com/office/drawing/2014/main" val="10004"/>
                  </a:ext>
                </a:extLst>
              </a:tr>
              <a:tr h="370840">
                <a:tc>
                  <a:txBody>
                    <a:bodyPr/>
                    <a:lstStyle/>
                    <a:p>
                      <a:r>
                        <a:rPr lang="en-US" dirty="0"/>
                        <a:t> -</a:t>
                      </a:r>
                    </a:p>
                  </a:txBody>
                  <a:tcPr/>
                </a:tc>
                <a:tc>
                  <a:txBody>
                    <a:bodyPr/>
                    <a:lstStyle/>
                    <a:p>
                      <a:r>
                        <a:rPr lang="en-US" dirty="0"/>
                        <a:t> -</a:t>
                      </a:r>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extLst>
                  <a:ext uri="{0D108BD9-81ED-4DB2-BD59-A6C34878D82A}">
                    <a16:rowId xmlns:a16="http://schemas.microsoft.com/office/drawing/2014/main" val="10005"/>
                  </a:ext>
                </a:extLst>
              </a:tr>
              <a:tr h="370840">
                <a:tc>
                  <a:txBody>
                    <a:bodyPr/>
                    <a:lstStyle/>
                    <a:p>
                      <a:r>
                        <a:rPr lang="en-US" dirty="0"/>
                        <a:t> -</a:t>
                      </a:r>
                    </a:p>
                  </a:txBody>
                  <a:tcPr/>
                </a:tc>
                <a:tc>
                  <a:txBody>
                    <a:bodyPr/>
                    <a:lstStyle/>
                    <a:p>
                      <a:r>
                        <a:rPr lang="en-US" dirty="0"/>
                        <a:t> -</a:t>
                      </a:r>
                    </a:p>
                  </a:txBody>
                  <a:tcPr/>
                </a:tc>
                <a:tc>
                  <a:txBody>
                    <a:bodyPr/>
                    <a:lstStyle/>
                    <a:p>
                      <a:r>
                        <a:rPr lang="en-US" b="1" dirty="0">
                          <a:solidFill>
                            <a:srgbClr val="C00000"/>
                          </a:solidFill>
                        </a:rPr>
                        <a:t>★</a:t>
                      </a:r>
                    </a:p>
                  </a:txBody>
                  <a:tcPr/>
                </a:tc>
                <a:tc>
                  <a:txBody>
                    <a:bodyPr/>
                    <a:lstStyle/>
                    <a:p>
                      <a:r>
                        <a:rPr lang="en-US" b="1" dirty="0">
                          <a:solidFill>
                            <a:srgbClr val="C00000"/>
                          </a:solidFill>
                        </a:rPr>
                        <a:t>★</a:t>
                      </a:r>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aseline="0" dirty="0"/>
                        <a:t> -</a:t>
                      </a:r>
                      <a:endParaRPr lang="en-US" dirty="0"/>
                    </a:p>
                  </a:txBody>
                  <a:tcPr/>
                </a:tc>
                <a:extLst>
                  <a:ext uri="{0D108BD9-81ED-4DB2-BD59-A6C34878D82A}">
                    <a16:rowId xmlns:a16="http://schemas.microsoft.com/office/drawing/2014/main" val="10006"/>
                  </a:ext>
                </a:extLst>
              </a:tr>
            </a:tbl>
          </a:graphicData>
        </a:graphic>
      </p:graphicFrame>
      <p:sp>
        <p:nvSpPr>
          <p:cNvPr id="10" name="TextBox 9">
            <a:extLst>
              <a:ext uri="{FF2B5EF4-FFF2-40B4-BE49-F238E27FC236}">
                <a16:creationId xmlns:a16="http://schemas.microsoft.com/office/drawing/2014/main" id="{EC78E749-030C-C749-BFA7-78DAEEC97B17}"/>
              </a:ext>
            </a:extLst>
          </p:cNvPr>
          <p:cNvSpPr txBox="1"/>
          <p:nvPr/>
        </p:nvSpPr>
        <p:spPr>
          <a:xfrm>
            <a:off x="4316277" y="3720183"/>
            <a:ext cx="801132" cy="523220"/>
          </a:xfrm>
          <a:prstGeom prst="rect">
            <a:avLst/>
          </a:prstGeom>
          <a:noFill/>
        </p:spPr>
        <p:txBody>
          <a:bodyPr wrap="square" rtlCol="0">
            <a:spAutoFit/>
          </a:bodyPr>
          <a:lstStyle/>
          <a:p>
            <a:r>
              <a:rPr lang="en-US" sz="2800" dirty="0">
                <a:solidFill>
                  <a:prstClr val="black"/>
                </a:solidFill>
              </a:rPr>
              <a:t>A =</a:t>
            </a:r>
          </a:p>
        </p:txBody>
      </p:sp>
      <p:sp>
        <p:nvSpPr>
          <p:cNvPr id="11" name="Double Bracket 10">
            <a:extLst>
              <a:ext uri="{FF2B5EF4-FFF2-40B4-BE49-F238E27FC236}">
                <a16:creationId xmlns:a16="http://schemas.microsoft.com/office/drawing/2014/main" id="{EB9CD5BD-855B-644A-A800-A5E4B08D6C4F}"/>
              </a:ext>
            </a:extLst>
          </p:cNvPr>
          <p:cNvSpPr/>
          <p:nvPr/>
        </p:nvSpPr>
        <p:spPr>
          <a:xfrm>
            <a:off x="5130813" y="2371357"/>
            <a:ext cx="3560600" cy="3220872"/>
          </a:xfrm>
          <a:prstGeom prst="bracketPair">
            <a:avLst/>
          </a:prstGeom>
          <a:ln w="31750">
            <a:solidFill>
              <a:srgbClr val="00206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6" name="TextBox 5">
            <a:extLst>
              <a:ext uri="{FF2B5EF4-FFF2-40B4-BE49-F238E27FC236}">
                <a16:creationId xmlns:a16="http://schemas.microsoft.com/office/drawing/2014/main" id="{5346EB2D-C05D-AB45-AB93-3F37CB4EA605}"/>
              </a:ext>
            </a:extLst>
          </p:cNvPr>
          <p:cNvSpPr txBox="1"/>
          <p:nvPr/>
        </p:nvSpPr>
        <p:spPr>
          <a:xfrm>
            <a:off x="3986814" y="4363761"/>
            <a:ext cx="1288012" cy="923330"/>
          </a:xfrm>
          <a:prstGeom prst="rect">
            <a:avLst/>
          </a:prstGeom>
          <a:noFill/>
        </p:spPr>
        <p:txBody>
          <a:bodyPr wrap="square" rtlCol="0">
            <a:spAutoFit/>
          </a:bodyPr>
          <a:lstStyle/>
          <a:p>
            <a:pPr algn="ctr"/>
            <a:r>
              <a:rPr lang="en-US" dirty="0"/>
              <a:t>From vertex (rows)</a:t>
            </a:r>
          </a:p>
        </p:txBody>
      </p:sp>
      <p:sp>
        <p:nvSpPr>
          <p:cNvPr id="13" name="TextBox 12">
            <a:extLst>
              <a:ext uri="{FF2B5EF4-FFF2-40B4-BE49-F238E27FC236}">
                <a16:creationId xmlns:a16="http://schemas.microsoft.com/office/drawing/2014/main" id="{E209B6E0-EC74-A54F-AF01-E4EE39D7C1C4}"/>
              </a:ext>
            </a:extLst>
          </p:cNvPr>
          <p:cNvSpPr txBox="1"/>
          <p:nvPr/>
        </p:nvSpPr>
        <p:spPr>
          <a:xfrm>
            <a:off x="6061324" y="1725026"/>
            <a:ext cx="1772901" cy="646331"/>
          </a:xfrm>
          <a:prstGeom prst="rect">
            <a:avLst/>
          </a:prstGeom>
          <a:noFill/>
        </p:spPr>
        <p:txBody>
          <a:bodyPr wrap="square" rtlCol="0">
            <a:spAutoFit/>
          </a:bodyPr>
          <a:lstStyle/>
          <a:p>
            <a:pPr algn="ctr"/>
            <a:r>
              <a:rPr lang="en-US" dirty="0"/>
              <a:t>To vertex (columns)</a:t>
            </a:r>
          </a:p>
        </p:txBody>
      </p:sp>
      <p:sp>
        <p:nvSpPr>
          <p:cNvPr id="7" name="TextBox 6">
            <a:extLst>
              <a:ext uri="{FF2B5EF4-FFF2-40B4-BE49-F238E27FC236}">
                <a16:creationId xmlns:a16="http://schemas.microsoft.com/office/drawing/2014/main" id="{778F842A-7E46-6946-AC53-A0752A7B645E}"/>
              </a:ext>
            </a:extLst>
          </p:cNvPr>
          <p:cNvSpPr txBox="1"/>
          <p:nvPr/>
        </p:nvSpPr>
        <p:spPr>
          <a:xfrm>
            <a:off x="1799290" y="5905282"/>
            <a:ext cx="5464424" cy="707886"/>
          </a:xfrm>
          <a:prstGeom prst="rect">
            <a:avLst/>
          </a:prstGeom>
          <a:noFill/>
        </p:spPr>
        <p:txBody>
          <a:bodyPr wrap="square" rtlCol="0">
            <a:spAutoFit/>
          </a:bodyPr>
          <a:lstStyle/>
          <a:p>
            <a:pPr algn="ctr"/>
            <a:r>
              <a:rPr lang="en-US" sz="2000" dirty="0">
                <a:latin typeface="Arial" pitchFamily="34" charset="0"/>
                <a:cs typeface="+mn-cs"/>
              </a:rPr>
              <a:t>By using a matrix, I can turn algorithms working with graphs into linear algebra.</a:t>
            </a:r>
          </a:p>
        </p:txBody>
      </p:sp>
      <p:grpSp>
        <p:nvGrpSpPr>
          <p:cNvPr id="14" name="Group 13"/>
          <p:cNvGrpSpPr/>
          <p:nvPr/>
        </p:nvGrpSpPr>
        <p:grpSpPr>
          <a:xfrm>
            <a:off x="332273" y="2295135"/>
            <a:ext cx="3738360" cy="2928490"/>
            <a:chOff x="1223785" y="3766524"/>
            <a:chExt cx="2791124" cy="2186461"/>
          </a:xfrm>
        </p:grpSpPr>
        <p:grpSp>
          <p:nvGrpSpPr>
            <p:cNvPr id="15" name="Group 14"/>
            <p:cNvGrpSpPr/>
            <p:nvPr/>
          </p:nvGrpSpPr>
          <p:grpSpPr>
            <a:xfrm>
              <a:off x="1335803" y="4157242"/>
              <a:ext cx="219364" cy="718577"/>
              <a:chOff x="1335803" y="4157242"/>
              <a:chExt cx="219364" cy="718577"/>
            </a:xfrm>
          </p:grpSpPr>
          <p:sp>
            <p:nvSpPr>
              <p:cNvPr id="61" name="Line 24"/>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62" name="Freeform 25"/>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6" name="Group 15"/>
            <p:cNvGrpSpPr/>
            <p:nvPr/>
          </p:nvGrpSpPr>
          <p:grpSpPr>
            <a:xfrm>
              <a:off x="1571763" y="4183811"/>
              <a:ext cx="219364" cy="718577"/>
              <a:chOff x="1571763" y="4183811"/>
              <a:chExt cx="219364" cy="718577"/>
            </a:xfrm>
          </p:grpSpPr>
          <p:sp>
            <p:nvSpPr>
              <p:cNvPr id="59" name="Line 27"/>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60" name="Freeform 28"/>
              <p:cNvSpPr>
                <a:spLocks/>
              </p:cNvSpPr>
              <p:nvPr/>
            </p:nvSpPr>
            <p:spPr bwMode="auto">
              <a:xfrm flipH="1" flipV="1">
                <a:off x="1571763" y="4183811"/>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7" name="Group 16"/>
            <p:cNvGrpSpPr/>
            <p:nvPr/>
          </p:nvGrpSpPr>
          <p:grpSpPr>
            <a:xfrm>
              <a:off x="1555166" y="3962540"/>
              <a:ext cx="1121352" cy="186298"/>
              <a:chOff x="1555166" y="3962540"/>
              <a:chExt cx="1121352" cy="186298"/>
            </a:xfrm>
          </p:grpSpPr>
          <p:sp>
            <p:nvSpPr>
              <p:cNvPr id="57" name="Line 30"/>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8" name="Freeform 31"/>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8" name="Group 17"/>
            <p:cNvGrpSpPr/>
            <p:nvPr/>
          </p:nvGrpSpPr>
          <p:grpSpPr>
            <a:xfrm>
              <a:off x="1563825" y="4891227"/>
              <a:ext cx="1121352" cy="732585"/>
              <a:chOff x="1563825" y="4891227"/>
              <a:chExt cx="1121352" cy="732585"/>
            </a:xfrm>
          </p:grpSpPr>
          <p:sp>
            <p:nvSpPr>
              <p:cNvPr id="55" name="Line 34"/>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6" name="Freeform 35"/>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9" name="Line 46"/>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20" name="Freeform 47"/>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21" name="Group 20"/>
            <p:cNvGrpSpPr/>
            <p:nvPr/>
          </p:nvGrpSpPr>
          <p:grpSpPr>
            <a:xfrm>
              <a:off x="1566712" y="5458525"/>
              <a:ext cx="1121352" cy="186298"/>
              <a:chOff x="1566712" y="5458525"/>
              <a:chExt cx="1121352" cy="186298"/>
            </a:xfrm>
          </p:grpSpPr>
          <p:sp>
            <p:nvSpPr>
              <p:cNvPr id="53" name="Line 49"/>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4" name="Freeform 50"/>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22" name="Group 21"/>
            <p:cNvGrpSpPr/>
            <p:nvPr/>
          </p:nvGrpSpPr>
          <p:grpSpPr>
            <a:xfrm>
              <a:off x="1549394" y="5643422"/>
              <a:ext cx="1121352" cy="186298"/>
              <a:chOff x="1549394" y="5643422"/>
              <a:chExt cx="1121352" cy="186298"/>
            </a:xfrm>
          </p:grpSpPr>
          <p:sp>
            <p:nvSpPr>
              <p:cNvPr id="51" name="Line 52"/>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2" name="Freeform 53"/>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23" name="Group 22"/>
            <p:cNvGrpSpPr/>
            <p:nvPr/>
          </p:nvGrpSpPr>
          <p:grpSpPr>
            <a:xfrm>
              <a:off x="1572485" y="4892628"/>
              <a:ext cx="1121352" cy="186298"/>
              <a:chOff x="1572485" y="4892628"/>
              <a:chExt cx="1121352" cy="186298"/>
            </a:xfrm>
          </p:grpSpPr>
          <p:sp>
            <p:nvSpPr>
              <p:cNvPr id="49" name="Line 55"/>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0" name="Freeform 56"/>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24" name="Group 23"/>
            <p:cNvGrpSpPr/>
            <p:nvPr/>
          </p:nvGrpSpPr>
          <p:grpSpPr>
            <a:xfrm>
              <a:off x="1330030" y="4919242"/>
              <a:ext cx="219364" cy="718577"/>
              <a:chOff x="1330030" y="4919242"/>
              <a:chExt cx="219364" cy="718577"/>
            </a:xfrm>
          </p:grpSpPr>
          <p:sp>
            <p:nvSpPr>
              <p:cNvPr id="47" name="Line 58"/>
              <p:cNvSpPr>
                <a:spLocks noChangeAspect="1" noChangeShapeType="1"/>
              </p:cNvSpPr>
              <p:nvPr/>
            </p:nvSpPr>
            <p:spPr bwMode="auto">
              <a:xfrm rot="19744468" flipH="1">
                <a:off x="1419831" y="5404742"/>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8" name="Freeform 59"/>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25" name="Line 61"/>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26" name="Freeform 25"/>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27" name="Group 26"/>
            <p:cNvGrpSpPr/>
            <p:nvPr/>
          </p:nvGrpSpPr>
          <p:grpSpPr>
            <a:xfrm>
              <a:off x="2676519" y="4882823"/>
              <a:ext cx="1102591" cy="760599"/>
              <a:chOff x="2676519" y="4882823"/>
              <a:chExt cx="1102591" cy="760599"/>
            </a:xfrm>
          </p:grpSpPr>
          <p:sp>
            <p:nvSpPr>
              <p:cNvPr id="45" name="Line 64"/>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6" name="Freeform 65"/>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28" name="Group 27"/>
            <p:cNvGrpSpPr/>
            <p:nvPr/>
          </p:nvGrpSpPr>
          <p:grpSpPr>
            <a:xfrm>
              <a:off x="2706826" y="4161444"/>
              <a:ext cx="1102591" cy="760599"/>
              <a:chOff x="2706826" y="4161444"/>
              <a:chExt cx="1102591" cy="760599"/>
            </a:xfrm>
          </p:grpSpPr>
          <p:sp>
            <p:nvSpPr>
              <p:cNvPr id="43" name="Line 67"/>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4" name="Freeform 68"/>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29" name="Rectangle 28"/>
            <p:cNvSpPr>
              <a:spLocks noChangeArrowheads="1"/>
            </p:cNvSpPr>
            <p:nvPr/>
          </p:nvSpPr>
          <p:spPr bwMode="auto">
            <a:xfrm>
              <a:off x="2683417" y="5677252"/>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5</a:t>
              </a:r>
            </a:p>
          </p:txBody>
        </p:sp>
        <p:sp>
          <p:nvSpPr>
            <p:cNvPr id="30" name="Rectangle 104"/>
            <p:cNvSpPr>
              <a:spLocks noChangeArrowheads="1"/>
            </p:cNvSpPr>
            <p:nvPr/>
          </p:nvSpPr>
          <p:spPr bwMode="auto">
            <a:xfrm>
              <a:off x="1223785" y="4692170"/>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3</a:t>
              </a:r>
            </a:p>
          </p:txBody>
        </p:sp>
        <p:sp>
          <p:nvSpPr>
            <p:cNvPr id="31" name="Rectangle 105"/>
            <p:cNvSpPr>
              <a:spLocks noChangeArrowheads="1"/>
            </p:cNvSpPr>
            <p:nvPr/>
          </p:nvSpPr>
          <p:spPr bwMode="auto">
            <a:xfrm>
              <a:off x="1269289" y="5561284"/>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2</a:t>
              </a:r>
            </a:p>
          </p:txBody>
        </p:sp>
        <p:sp>
          <p:nvSpPr>
            <p:cNvPr id="32" name="Rectangle 31"/>
            <p:cNvSpPr>
              <a:spLocks noChangeArrowheads="1"/>
            </p:cNvSpPr>
            <p:nvPr/>
          </p:nvSpPr>
          <p:spPr bwMode="auto">
            <a:xfrm>
              <a:off x="2671447" y="3766524"/>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1</a:t>
              </a:r>
            </a:p>
          </p:txBody>
        </p:sp>
        <p:sp>
          <p:nvSpPr>
            <p:cNvPr id="33" name="Oval 32"/>
            <p:cNvSpPr>
              <a:spLocks noChangeArrowheads="1"/>
            </p:cNvSpPr>
            <p:nvPr/>
          </p:nvSpPr>
          <p:spPr bwMode="auto">
            <a:xfrm>
              <a:off x="1485894" y="4068996"/>
              <a:ext cx="164592" cy="168088"/>
            </a:xfrm>
            <a:prstGeom prst="ellipse">
              <a:avLst/>
            </a:prstGeom>
            <a:solidFill>
              <a:schemeClr val="tx1"/>
            </a:solidFill>
            <a:ln w="12700">
              <a:solidFill>
                <a:schemeClr val="tx1"/>
              </a:solidFill>
              <a:round/>
              <a:headEnd/>
              <a:tailEnd/>
            </a:ln>
            <a:effectLst/>
          </p:spPr>
          <p:txBody>
            <a:bodyPr wrap="none" anchor="ctr"/>
            <a:lstStyle/>
            <a:p>
              <a:pPr eaLnBrk="1" hangingPunct="1">
                <a:spcBef>
                  <a:spcPct val="45000"/>
                </a:spcBef>
                <a:defRPr/>
              </a:pPr>
              <a:endParaRPr lang="en-US" sz="2400" b="1">
                <a:solidFill>
                  <a:srgbClr val="C00000"/>
                </a:solidFill>
                <a:latin typeface="Verdana" charset="0"/>
              </a:endParaRPr>
            </a:p>
          </p:txBody>
        </p:sp>
        <p:sp>
          <p:nvSpPr>
            <p:cNvPr id="34" name="Oval 33"/>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35" name="Oval 34"/>
            <p:cNvSpPr>
              <a:spLocks noChangeArrowheads="1"/>
            </p:cNvSpPr>
            <p:nvPr/>
          </p:nvSpPr>
          <p:spPr bwMode="auto">
            <a:xfrm>
              <a:off x="2594257" y="4068996"/>
              <a:ext cx="164592" cy="168088"/>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36" name="Oval 35"/>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37" name="Oval 36"/>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38" name="Oval 71"/>
            <p:cNvSpPr>
              <a:spLocks noChangeArrowheads="1"/>
            </p:cNvSpPr>
            <p:nvPr/>
          </p:nvSpPr>
          <p:spPr bwMode="auto">
            <a:xfrm>
              <a:off x="1485894" y="4808584"/>
              <a:ext cx="164592" cy="168088"/>
            </a:xfrm>
            <a:prstGeom prst="ellipse">
              <a:avLst/>
            </a:prstGeom>
            <a:solidFill>
              <a:schemeClr val="tx1"/>
            </a:solidFill>
            <a:ln>
              <a:solidFill>
                <a:srgbClr val="0000FF"/>
              </a:solidFill>
            </a:ln>
            <a:effectLst/>
          </p:spPr>
          <p:txBody>
            <a:bodyPr wrap="none" anchor="ctr"/>
            <a:lstStyle/>
            <a:p>
              <a:pPr>
                <a:defRPr/>
              </a:pPr>
              <a:endParaRPr lang="en-US" sz="1800" b="1">
                <a:solidFill>
                  <a:srgbClr val="C00000"/>
                </a:solidFill>
              </a:endParaRPr>
            </a:p>
          </p:txBody>
        </p:sp>
        <p:sp>
          <p:nvSpPr>
            <p:cNvPr id="39" name="Oval 72"/>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a:defRPr/>
              </a:pPr>
              <a:endParaRPr lang="en-US" sz="1800" b="1">
                <a:solidFill>
                  <a:srgbClr val="C00000"/>
                </a:solidFill>
              </a:endParaRPr>
            </a:p>
          </p:txBody>
        </p:sp>
        <p:sp>
          <p:nvSpPr>
            <p:cNvPr id="40" name="Rectangle 39"/>
            <p:cNvSpPr>
              <a:spLocks noChangeArrowheads="1"/>
            </p:cNvSpPr>
            <p:nvPr/>
          </p:nvSpPr>
          <p:spPr bwMode="auto">
            <a:xfrm>
              <a:off x="1327213" y="3845792"/>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0</a:t>
              </a:r>
            </a:p>
          </p:txBody>
        </p:sp>
        <p:sp>
          <p:nvSpPr>
            <p:cNvPr id="41" name="Rectangle 40"/>
            <p:cNvSpPr>
              <a:spLocks noChangeArrowheads="1"/>
            </p:cNvSpPr>
            <p:nvPr/>
          </p:nvSpPr>
          <p:spPr bwMode="auto">
            <a:xfrm>
              <a:off x="3781321" y="4654363"/>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4</a:t>
              </a:r>
            </a:p>
          </p:txBody>
        </p:sp>
        <p:sp>
          <p:nvSpPr>
            <p:cNvPr id="42" name="Rectangle 41"/>
            <p:cNvSpPr>
              <a:spLocks noChangeArrowheads="1"/>
            </p:cNvSpPr>
            <p:nvPr/>
          </p:nvSpPr>
          <p:spPr bwMode="auto">
            <a:xfrm>
              <a:off x="2457576" y="4531163"/>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6</a:t>
              </a:r>
            </a:p>
          </p:txBody>
        </p:sp>
      </p:grpSp>
    </p:spTree>
    <p:extLst>
      <p:ext uri="{BB962C8B-B14F-4D97-AF65-F5344CB8AC3E}">
        <p14:creationId xmlns:p14="http://schemas.microsoft.com/office/powerpoint/2010/main" val="251746916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2FF9F-CE9A-3644-BBB1-9A19AE3EE3A5}"/>
              </a:ext>
            </a:extLst>
          </p:cNvPr>
          <p:cNvSpPr>
            <a:spLocks noGrp="1"/>
          </p:cNvSpPr>
          <p:nvPr>
            <p:ph type="title"/>
          </p:nvPr>
        </p:nvSpPr>
        <p:spPr/>
        <p:txBody>
          <a:bodyPr/>
          <a:lstStyle/>
          <a:p>
            <a:r>
              <a:rPr lang="en-US" dirty="0"/>
              <a:t>Our Breadth First Traversal plan</a:t>
            </a:r>
          </a:p>
        </p:txBody>
      </p:sp>
      <p:sp>
        <p:nvSpPr>
          <p:cNvPr id="3" name="Content Placeholder 2">
            <a:extLst>
              <a:ext uri="{FF2B5EF4-FFF2-40B4-BE49-F238E27FC236}">
                <a16:creationId xmlns:a16="http://schemas.microsoft.com/office/drawing/2014/main" id="{50D4FA75-3494-7F46-9F31-7FF1C7EABCBE}"/>
              </a:ext>
            </a:extLst>
          </p:cNvPr>
          <p:cNvSpPr>
            <a:spLocks noGrp="1"/>
          </p:cNvSpPr>
          <p:nvPr>
            <p:ph idx="1"/>
          </p:nvPr>
        </p:nvSpPr>
        <p:spPr/>
        <p:txBody>
          <a:bodyPr/>
          <a:lstStyle/>
          <a:p>
            <a:r>
              <a:rPr lang="en-US" dirty="0"/>
              <a:t>We will build up this algorithm using the GraphBLAS through a series of exercises:</a:t>
            </a:r>
          </a:p>
          <a:p>
            <a:pPr lvl="1"/>
            <a:endParaRPr lang="en-US" dirty="0"/>
          </a:p>
          <a:p>
            <a:pPr lvl="1"/>
            <a:r>
              <a:rPr lang="en-US" dirty="0"/>
              <a:t>Wavefronts and how to move from one wavefront to the next.</a:t>
            </a:r>
          </a:p>
          <a:p>
            <a:pPr lvl="1"/>
            <a:r>
              <a:rPr lang="en-US" dirty="0"/>
              <a:t>Iteration across wavefronts</a:t>
            </a:r>
          </a:p>
          <a:p>
            <a:pPr lvl="1"/>
            <a:r>
              <a:rPr lang="en-US" dirty="0"/>
              <a:t>Track which vertices have been visited</a:t>
            </a:r>
          </a:p>
          <a:p>
            <a:pPr lvl="1"/>
            <a:r>
              <a:rPr lang="en-US" dirty="0"/>
              <a:t>Avoid revisiting vertices</a:t>
            </a:r>
          </a:p>
          <a:p>
            <a:pPr marL="339725" lvl="1" indent="0">
              <a:buNone/>
            </a:pPr>
            <a:endParaRPr lang="en-US" dirty="0"/>
          </a:p>
          <a:p>
            <a:pPr marL="339725" lvl="1" indent="0">
              <a:buNone/>
            </a:pPr>
            <a:r>
              <a:rPr lang="en-US" dirty="0"/>
              <a:t>         *** At this point you have a basic BFS algorithm. ***</a:t>
            </a:r>
          </a:p>
          <a:p>
            <a:pPr marL="339725" lvl="1" indent="0">
              <a:buNone/>
            </a:pPr>
            <a:endParaRPr lang="en-US" dirty="0"/>
          </a:p>
          <a:p>
            <a:pPr lvl="1"/>
            <a:r>
              <a:rPr lang="en-US" dirty="0"/>
              <a:t>Use this to construct a Connected Components algorithm</a:t>
            </a:r>
          </a:p>
        </p:txBody>
      </p:sp>
      <p:sp>
        <p:nvSpPr>
          <p:cNvPr id="4" name="Slide Number Placeholder 3">
            <a:extLst>
              <a:ext uri="{FF2B5EF4-FFF2-40B4-BE49-F238E27FC236}">
                <a16:creationId xmlns:a16="http://schemas.microsoft.com/office/drawing/2014/main" id="{169B3871-C4F8-0845-A0E0-D77C917C8E02}"/>
              </a:ext>
            </a:extLst>
          </p:cNvPr>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70</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Tree>
    <p:extLst>
      <p:ext uri="{BB962C8B-B14F-4D97-AF65-F5344CB8AC3E}">
        <p14:creationId xmlns:p14="http://schemas.microsoft.com/office/powerpoint/2010/main" val="352414048"/>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Wavefronts</a:t>
            </a:r>
          </a:p>
        </p:txBody>
      </p:sp>
      <p:sp>
        <p:nvSpPr>
          <p:cNvPr id="3" name="Content Placeholder 2"/>
          <p:cNvSpPr>
            <a:spLocks noGrp="1"/>
          </p:cNvSpPr>
          <p:nvPr>
            <p:ph idx="1"/>
          </p:nvPr>
        </p:nvSpPr>
        <p:spPr>
          <a:xfrm>
            <a:off x="377031" y="737562"/>
            <a:ext cx="8237537" cy="1277449"/>
          </a:xfrm>
        </p:spPr>
        <p:txBody>
          <a:bodyPr/>
          <a:lstStyle/>
          <a:p>
            <a:r>
              <a:rPr lang="en-US" dirty="0"/>
              <a:t>A subset of vertices accessed at one stage in a breadth first search pattern … for example ….</a:t>
            </a:r>
          </a:p>
          <a:p>
            <a:pPr lvl="1"/>
            <a:r>
              <a:rPr lang="en-US" dirty="0"/>
              <a:t>“You tell two friends, and they tell two friends…”</a:t>
            </a:r>
          </a:p>
        </p:txBody>
      </p:sp>
      <p:sp>
        <p:nvSpPr>
          <p:cNvPr id="4" name="Slide Number Placeholder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71</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grpSp>
        <p:nvGrpSpPr>
          <p:cNvPr id="5" name="Group 4"/>
          <p:cNvGrpSpPr/>
          <p:nvPr/>
        </p:nvGrpSpPr>
        <p:grpSpPr>
          <a:xfrm>
            <a:off x="1348088" y="2107736"/>
            <a:ext cx="3214954" cy="2488491"/>
            <a:chOff x="1223785" y="3766524"/>
            <a:chExt cx="2833253" cy="2193040"/>
          </a:xfrm>
        </p:grpSpPr>
        <p:grpSp>
          <p:nvGrpSpPr>
            <p:cNvPr id="6" name="Group 5"/>
            <p:cNvGrpSpPr/>
            <p:nvPr/>
          </p:nvGrpSpPr>
          <p:grpSpPr>
            <a:xfrm>
              <a:off x="1335803" y="4157242"/>
              <a:ext cx="219364" cy="718577"/>
              <a:chOff x="1335803" y="4157242"/>
              <a:chExt cx="219364" cy="718577"/>
            </a:xfrm>
          </p:grpSpPr>
          <p:sp>
            <p:nvSpPr>
              <p:cNvPr id="52" name="Line 24"/>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3" name="Freeform 25"/>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7" name="Group 6"/>
            <p:cNvGrpSpPr/>
            <p:nvPr/>
          </p:nvGrpSpPr>
          <p:grpSpPr>
            <a:xfrm>
              <a:off x="1589803" y="4157242"/>
              <a:ext cx="219364" cy="718577"/>
              <a:chOff x="1589803" y="4157242"/>
              <a:chExt cx="219364" cy="718577"/>
            </a:xfrm>
          </p:grpSpPr>
          <p:sp>
            <p:nvSpPr>
              <p:cNvPr id="50" name="Line 27"/>
              <p:cNvSpPr>
                <a:spLocks noChangeAspect="1" noChangeShapeType="1"/>
              </p:cNvSpPr>
              <p:nvPr/>
            </p:nvSpPr>
            <p:spPr bwMode="auto">
              <a:xfrm rot="1855532">
                <a:off x="1732678" y="4616683"/>
                <a:ext cx="1443" cy="123265"/>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1" name="Freeform 28"/>
              <p:cNvSpPr>
                <a:spLocks/>
              </p:cNvSpPr>
              <p:nvPr/>
            </p:nvSpPr>
            <p:spPr bwMode="auto">
              <a:xfrm flipH="1" flipV="1">
                <a:off x="1589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8" name="Group 7"/>
            <p:cNvGrpSpPr/>
            <p:nvPr/>
          </p:nvGrpSpPr>
          <p:grpSpPr>
            <a:xfrm>
              <a:off x="1555166" y="3962540"/>
              <a:ext cx="1121352" cy="186298"/>
              <a:chOff x="1555166" y="3962540"/>
              <a:chExt cx="1121352" cy="186298"/>
            </a:xfrm>
          </p:grpSpPr>
          <p:sp>
            <p:nvSpPr>
              <p:cNvPr id="48" name="Line 30"/>
              <p:cNvSpPr>
                <a:spLocks noChangeAspect="1" noChangeShapeType="1"/>
              </p:cNvSpPr>
              <p:nvPr/>
            </p:nvSpPr>
            <p:spPr bwMode="auto">
              <a:xfrm rot="17163330" flipH="1">
                <a:off x="2309971" y="3939661"/>
                <a:ext cx="1401" cy="127000"/>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9" name="Freeform 31"/>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9" name="Group 8"/>
            <p:cNvGrpSpPr/>
            <p:nvPr/>
          </p:nvGrpSpPr>
          <p:grpSpPr>
            <a:xfrm>
              <a:off x="1563825" y="4891227"/>
              <a:ext cx="1121352" cy="732585"/>
              <a:chOff x="1563825" y="4891227"/>
              <a:chExt cx="1121352" cy="732585"/>
            </a:xfrm>
          </p:grpSpPr>
          <p:sp>
            <p:nvSpPr>
              <p:cNvPr id="46" name="Line 34"/>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7" name="Freeform 35"/>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10" name="Line 46"/>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1" name="Freeform 47"/>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12" name="Group 11"/>
            <p:cNvGrpSpPr/>
            <p:nvPr/>
          </p:nvGrpSpPr>
          <p:grpSpPr>
            <a:xfrm>
              <a:off x="1566712" y="5458525"/>
              <a:ext cx="1121352" cy="186298"/>
              <a:chOff x="1566712" y="5458525"/>
              <a:chExt cx="1121352" cy="186298"/>
            </a:xfrm>
          </p:grpSpPr>
          <p:sp>
            <p:nvSpPr>
              <p:cNvPr id="44" name="Line 49"/>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5" name="Freeform 50"/>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3" name="Group 12"/>
            <p:cNvGrpSpPr/>
            <p:nvPr/>
          </p:nvGrpSpPr>
          <p:grpSpPr>
            <a:xfrm>
              <a:off x="1549394" y="5643422"/>
              <a:ext cx="1121352" cy="186298"/>
              <a:chOff x="1549394" y="5643422"/>
              <a:chExt cx="1121352" cy="186298"/>
            </a:xfrm>
          </p:grpSpPr>
          <p:sp>
            <p:nvSpPr>
              <p:cNvPr id="42" name="Line 52"/>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3" name="Freeform 53"/>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4" name="Group 13"/>
            <p:cNvGrpSpPr/>
            <p:nvPr/>
          </p:nvGrpSpPr>
          <p:grpSpPr>
            <a:xfrm>
              <a:off x="1572485" y="4892628"/>
              <a:ext cx="1121352" cy="186298"/>
              <a:chOff x="1572485" y="4892628"/>
              <a:chExt cx="1121352" cy="186298"/>
            </a:xfrm>
          </p:grpSpPr>
          <p:sp>
            <p:nvSpPr>
              <p:cNvPr id="40" name="Line 55"/>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1" name="Freeform 56"/>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5" name="Group 14"/>
            <p:cNvGrpSpPr/>
            <p:nvPr/>
          </p:nvGrpSpPr>
          <p:grpSpPr>
            <a:xfrm>
              <a:off x="1330030" y="4919242"/>
              <a:ext cx="219364" cy="718577"/>
              <a:chOff x="1330030" y="4919242"/>
              <a:chExt cx="219364" cy="718577"/>
            </a:xfrm>
          </p:grpSpPr>
          <p:sp>
            <p:nvSpPr>
              <p:cNvPr id="38" name="Line 58"/>
              <p:cNvSpPr>
                <a:spLocks noChangeAspect="1" noChangeShapeType="1"/>
              </p:cNvSpPr>
              <p:nvPr/>
            </p:nvSpPr>
            <p:spPr bwMode="auto">
              <a:xfrm rot="19744468" flipH="1">
                <a:off x="1410848" y="5399798"/>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9" name="Freeform 59"/>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16" name="Line 61"/>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7" name="Freeform 16"/>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18" name="Group 17"/>
            <p:cNvGrpSpPr/>
            <p:nvPr/>
          </p:nvGrpSpPr>
          <p:grpSpPr>
            <a:xfrm>
              <a:off x="2676519" y="4882823"/>
              <a:ext cx="1102591" cy="760599"/>
              <a:chOff x="2676519" y="4882823"/>
              <a:chExt cx="1102591" cy="760599"/>
            </a:xfrm>
          </p:grpSpPr>
          <p:sp>
            <p:nvSpPr>
              <p:cNvPr id="36" name="Line 64"/>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7" name="Freeform 65"/>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9" name="Group 18"/>
            <p:cNvGrpSpPr/>
            <p:nvPr/>
          </p:nvGrpSpPr>
          <p:grpSpPr>
            <a:xfrm>
              <a:off x="2706826" y="4161444"/>
              <a:ext cx="1102591" cy="760599"/>
              <a:chOff x="2706826" y="4161444"/>
              <a:chExt cx="1102591" cy="760599"/>
            </a:xfrm>
          </p:grpSpPr>
          <p:sp>
            <p:nvSpPr>
              <p:cNvPr id="34" name="Line 67"/>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5" name="Freeform 68"/>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20" name="Rectangle 19"/>
            <p:cNvSpPr>
              <a:spLocks noChangeArrowheads="1"/>
            </p:cNvSpPr>
            <p:nvPr/>
          </p:nvSpPr>
          <p:spPr bwMode="auto">
            <a:xfrm>
              <a:off x="2647633" y="5634101"/>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5</a:t>
              </a:r>
            </a:p>
          </p:txBody>
        </p:sp>
        <p:sp>
          <p:nvSpPr>
            <p:cNvPr id="21" name="Rectangle 104"/>
            <p:cNvSpPr>
              <a:spLocks noChangeArrowheads="1"/>
            </p:cNvSpPr>
            <p:nvPr/>
          </p:nvSpPr>
          <p:spPr bwMode="auto">
            <a:xfrm>
              <a:off x="1223785" y="4692170"/>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3</a:t>
              </a:r>
            </a:p>
          </p:txBody>
        </p:sp>
        <p:sp>
          <p:nvSpPr>
            <p:cNvPr id="22" name="Rectangle 105"/>
            <p:cNvSpPr>
              <a:spLocks noChangeArrowheads="1"/>
            </p:cNvSpPr>
            <p:nvPr/>
          </p:nvSpPr>
          <p:spPr bwMode="auto">
            <a:xfrm>
              <a:off x="1269289" y="5561284"/>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23" name="Rectangle 22"/>
            <p:cNvSpPr>
              <a:spLocks noChangeArrowheads="1"/>
            </p:cNvSpPr>
            <p:nvPr/>
          </p:nvSpPr>
          <p:spPr bwMode="auto">
            <a:xfrm>
              <a:off x="2671447" y="3766524"/>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1</a:t>
              </a:r>
            </a:p>
          </p:txBody>
        </p:sp>
        <p:sp>
          <p:nvSpPr>
            <p:cNvPr id="24" name="Oval 23"/>
            <p:cNvSpPr>
              <a:spLocks noChangeArrowheads="1"/>
            </p:cNvSpPr>
            <p:nvPr/>
          </p:nvSpPr>
          <p:spPr bwMode="auto">
            <a:xfrm>
              <a:off x="1485894" y="4068996"/>
              <a:ext cx="164592" cy="168088"/>
            </a:xfrm>
            <a:prstGeom prst="ellipse">
              <a:avLst/>
            </a:prstGeom>
            <a:solidFill>
              <a:srgbClr val="FF0000"/>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erdana" charset="0"/>
                <a:ea typeface="+mn-ea"/>
                <a:cs typeface="Arial" pitchFamily="34" charset="0"/>
              </a:endParaRPr>
            </a:p>
          </p:txBody>
        </p:sp>
        <p:sp>
          <p:nvSpPr>
            <p:cNvPr id="25" name="Oval 24"/>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6" name="Oval 25"/>
            <p:cNvSpPr>
              <a:spLocks noChangeArrowheads="1"/>
            </p:cNvSpPr>
            <p:nvPr/>
          </p:nvSpPr>
          <p:spPr bwMode="auto">
            <a:xfrm>
              <a:off x="2594257" y="4068996"/>
              <a:ext cx="164592" cy="168088"/>
            </a:xfrm>
            <a:prstGeom prst="ellipse">
              <a:avLst/>
            </a:prstGeom>
            <a:solidFill>
              <a:srgbClr val="0000FF"/>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7" name="Oval 26"/>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8" name="Oval 27"/>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9" name="Oval 71"/>
            <p:cNvSpPr>
              <a:spLocks noChangeArrowheads="1"/>
            </p:cNvSpPr>
            <p:nvPr/>
          </p:nvSpPr>
          <p:spPr bwMode="auto">
            <a:xfrm>
              <a:off x="1485894" y="4808584"/>
              <a:ext cx="164592" cy="168088"/>
            </a:xfrm>
            <a:prstGeom prst="ellipse">
              <a:avLst/>
            </a:prstGeom>
            <a:solidFill>
              <a:srgbClr val="0000FF"/>
            </a:solidFill>
            <a:ln>
              <a:solidFill>
                <a:srgbClr val="0000FF"/>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0" name="Oval 72"/>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1" name="Rectangle 30"/>
            <p:cNvSpPr>
              <a:spLocks noChangeArrowheads="1"/>
            </p:cNvSpPr>
            <p:nvPr/>
          </p:nvSpPr>
          <p:spPr bwMode="auto">
            <a:xfrm>
              <a:off x="1299850" y="3774221"/>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0</a:t>
              </a:r>
            </a:p>
          </p:txBody>
        </p:sp>
        <p:sp>
          <p:nvSpPr>
            <p:cNvPr id="32" name="Rectangle 31"/>
            <p:cNvSpPr>
              <a:spLocks noChangeArrowheads="1"/>
            </p:cNvSpPr>
            <p:nvPr/>
          </p:nvSpPr>
          <p:spPr bwMode="auto">
            <a:xfrm>
              <a:off x="3781321" y="4654363"/>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4</a:t>
              </a:r>
            </a:p>
          </p:txBody>
        </p:sp>
        <p:sp>
          <p:nvSpPr>
            <p:cNvPr id="33" name="Rectangle 32"/>
            <p:cNvSpPr>
              <a:spLocks noChangeArrowheads="1"/>
            </p:cNvSpPr>
            <p:nvPr/>
          </p:nvSpPr>
          <p:spPr bwMode="auto">
            <a:xfrm>
              <a:off x="2457576" y="4531163"/>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6</a:t>
              </a:r>
            </a:p>
          </p:txBody>
        </p:sp>
      </p:grpSp>
      <p:grpSp>
        <p:nvGrpSpPr>
          <p:cNvPr id="54" name="Group 53"/>
          <p:cNvGrpSpPr/>
          <p:nvPr/>
        </p:nvGrpSpPr>
        <p:grpSpPr>
          <a:xfrm>
            <a:off x="4941118" y="2098496"/>
            <a:ext cx="3214954" cy="2488491"/>
            <a:chOff x="1223785" y="3766524"/>
            <a:chExt cx="2833253" cy="2193040"/>
          </a:xfrm>
        </p:grpSpPr>
        <p:grpSp>
          <p:nvGrpSpPr>
            <p:cNvPr id="55" name="Group 54"/>
            <p:cNvGrpSpPr/>
            <p:nvPr/>
          </p:nvGrpSpPr>
          <p:grpSpPr>
            <a:xfrm>
              <a:off x="1335803" y="4157242"/>
              <a:ext cx="219364" cy="718577"/>
              <a:chOff x="1335803" y="4157242"/>
              <a:chExt cx="219364" cy="718577"/>
            </a:xfrm>
          </p:grpSpPr>
          <p:sp>
            <p:nvSpPr>
              <p:cNvPr id="101" name="Line 24"/>
              <p:cNvSpPr>
                <a:spLocks noChangeAspect="1" noChangeShapeType="1"/>
              </p:cNvSpPr>
              <p:nvPr/>
            </p:nvSpPr>
            <p:spPr bwMode="auto">
              <a:xfrm rot="1855532" flipH="1" flipV="1">
                <a:off x="1410849" y="4293113"/>
                <a:ext cx="1443" cy="123265"/>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02" name="Freeform 25"/>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56" name="Group 55"/>
            <p:cNvGrpSpPr/>
            <p:nvPr/>
          </p:nvGrpSpPr>
          <p:grpSpPr>
            <a:xfrm>
              <a:off x="1589803" y="4157242"/>
              <a:ext cx="219364" cy="718577"/>
              <a:chOff x="1589803" y="4157242"/>
              <a:chExt cx="219364" cy="718577"/>
            </a:xfrm>
          </p:grpSpPr>
          <p:sp>
            <p:nvSpPr>
              <p:cNvPr id="99" name="Line 27"/>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00" name="Freeform 28"/>
              <p:cNvSpPr>
                <a:spLocks/>
              </p:cNvSpPr>
              <p:nvPr/>
            </p:nvSpPr>
            <p:spPr bwMode="auto">
              <a:xfrm flipH="1" flipV="1">
                <a:off x="1589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57" name="Group 56"/>
            <p:cNvGrpSpPr/>
            <p:nvPr/>
          </p:nvGrpSpPr>
          <p:grpSpPr>
            <a:xfrm>
              <a:off x="1555166" y="3962540"/>
              <a:ext cx="1121352" cy="186298"/>
              <a:chOff x="1555166" y="3962540"/>
              <a:chExt cx="1121352" cy="186298"/>
            </a:xfrm>
          </p:grpSpPr>
          <p:sp>
            <p:nvSpPr>
              <p:cNvPr id="97" name="Line 30"/>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8" name="Freeform 31"/>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58" name="Group 57"/>
            <p:cNvGrpSpPr/>
            <p:nvPr/>
          </p:nvGrpSpPr>
          <p:grpSpPr>
            <a:xfrm>
              <a:off x="1563825" y="4891227"/>
              <a:ext cx="1121352" cy="732585"/>
              <a:chOff x="1563825" y="4891227"/>
              <a:chExt cx="1121352" cy="732585"/>
            </a:xfrm>
          </p:grpSpPr>
          <p:sp>
            <p:nvSpPr>
              <p:cNvPr id="95" name="Line 34"/>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6" name="Freeform 35"/>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59" name="Line 46"/>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0" name="Freeform 47"/>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61" name="Group 60"/>
            <p:cNvGrpSpPr/>
            <p:nvPr/>
          </p:nvGrpSpPr>
          <p:grpSpPr>
            <a:xfrm>
              <a:off x="1566712" y="5458525"/>
              <a:ext cx="1121352" cy="186298"/>
              <a:chOff x="1566712" y="5458525"/>
              <a:chExt cx="1121352" cy="186298"/>
            </a:xfrm>
          </p:grpSpPr>
          <p:sp>
            <p:nvSpPr>
              <p:cNvPr id="93" name="Line 49"/>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4" name="Freeform 50"/>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62" name="Group 61"/>
            <p:cNvGrpSpPr/>
            <p:nvPr/>
          </p:nvGrpSpPr>
          <p:grpSpPr>
            <a:xfrm>
              <a:off x="1549394" y="5643422"/>
              <a:ext cx="1121352" cy="186298"/>
              <a:chOff x="1549394" y="5643422"/>
              <a:chExt cx="1121352" cy="186298"/>
            </a:xfrm>
          </p:grpSpPr>
          <p:sp>
            <p:nvSpPr>
              <p:cNvPr id="91" name="Line 52"/>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2" name="Freeform 53"/>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63" name="Group 62"/>
            <p:cNvGrpSpPr/>
            <p:nvPr/>
          </p:nvGrpSpPr>
          <p:grpSpPr>
            <a:xfrm>
              <a:off x="1572485" y="4892628"/>
              <a:ext cx="1121352" cy="186298"/>
              <a:chOff x="1572485" y="4892628"/>
              <a:chExt cx="1121352" cy="186298"/>
            </a:xfrm>
          </p:grpSpPr>
          <p:sp>
            <p:nvSpPr>
              <p:cNvPr id="89" name="Line 55"/>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0" name="Freeform 56"/>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64" name="Group 63"/>
            <p:cNvGrpSpPr/>
            <p:nvPr/>
          </p:nvGrpSpPr>
          <p:grpSpPr>
            <a:xfrm>
              <a:off x="1330030" y="4919242"/>
              <a:ext cx="219364" cy="718577"/>
              <a:chOff x="1330030" y="4919242"/>
              <a:chExt cx="219364" cy="718577"/>
            </a:xfrm>
          </p:grpSpPr>
          <p:sp>
            <p:nvSpPr>
              <p:cNvPr id="87" name="Line 58"/>
              <p:cNvSpPr>
                <a:spLocks noChangeAspect="1" noChangeShapeType="1"/>
              </p:cNvSpPr>
              <p:nvPr/>
            </p:nvSpPr>
            <p:spPr bwMode="auto">
              <a:xfrm rot="19744468" flipH="1">
                <a:off x="1418749" y="5404742"/>
                <a:ext cx="1443" cy="123265"/>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8" name="Freeform 59"/>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p:txBody>
          </p:sp>
        </p:grpSp>
        <p:sp>
          <p:nvSpPr>
            <p:cNvPr id="65" name="Line 61"/>
            <p:cNvSpPr>
              <a:spLocks noChangeAspect="1" noChangeShapeType="1"/>
            </p:cNvSpPr>
            <p:nvPr/>
          </p:nvSpPr>
          <p:spPr bwMode="auto">
            <a:xfrm rot="1855532">
              <a:off x="2829496" y="4616683"/>
              <a:ext cx="1443" cy="123265"/>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6" name="Freeform 65"/>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67" name="Group 66"/>
            <p:cNvGrpSpPr/>
            <p:nvPr/>
          </p:nvGrpSpPr>
          <p:grpSpPr>
            <a:xfrm>
              <a:off x="2676519" y="4882823"/>
              <a:ext cx="1102591" cy="760599"/>
              <a:chOff x="2676519" y="4882823"/>
              <a:chExt cx="1102591" cy="760599"/>
            </a:xfrm>
          </p:grpSpPr>
          <p:sp>
            <p:nvSpPr>
              <p:cNvPr id="85" name="Line 64"/>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6" name="Freeform 65"/>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68" name="Group 67"/>
            <p:cNvGrpSpPr/>
            <p:nvPr/>
          </p:nvGrpSpPr>
          <p:grpSpPr>
            <a:xfrm>
              <a:off x="2706826" y="4161444"/>
              <a:ext cx="1102591" cy="760599"/>
              <a:chOff x="2706826" y="4161444"/>
              <a:chExt cx="1102591" cy="760599"/>
            </a:xfrm>
          </p:grpSpPr>
          <p:sp>
            <p:nvSpPr>
              <p:cNvPr id="83" name="Line 67"/>
              <p:cNvSpPr>
                <a:spLocks noChangeAspect="1" noChangeShapeType="1"/>
              </p:cNvSpPr>
              <p:nvPr/>
            </p:nvSpPr>
            <p:spPr bwMode="auto">
              <a:xfrm rot="19202490" flipH="1">
                <a:off x="3540985" y="4454198"/>
                <a:ext cx="1443" cy="123265"/>
              </a:xfrm>
              <a:prstGeom prst="line">
                <a:avLst/>
              </a:prstGeom>
              <a:noFill/>
              <a:ln w="22225">
                <a:solidFill>
                  <a:srgbClr val="00B05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4" name="Freeform 68"/>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69" name="Rectangle 68"/>
            <p:cNvSpPr>
              <a:spLocks noChangeArrowheads="1"/>
            </p:cNvSpPr>
            <p:nvPr/>
          </p:nvSpPr>
          <p:spPr bwMode="auto">
            <a:xfrm>
              <a:off x="2647633" y="5634101"/>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5</a:t>
              </a:r>
            </a:p>
          </p:txBody>
        </p:sp>
        <p:sp>
          <p:nvSpPr>
            <p:cNvPr id="70" name="Rectangle 104"/>
            <p:cNvSpPr>
              <a:spLocks noChangeArrowheads="1"/>
            </p:cNvSpPr>
            <p:nvPr/>
          </p:nvSpPr>
          <p:spPr bwMode="auto">
            <a:xfrm>
              <a:off x="1223785" y="4692170"/>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3</a:t>
              </a:r>
            </a:p>
          </p:txBody>
        </p:sp>
        <p:sp>
          <p:nvSpPr>
            <p:cNvPr id="71" name="Rectangle 105"/>
            <p:cNvSpPr>
              <a:spLocks noChangeArrowheads="1"/>
            </p:cNvSpPr>
            <p:nvPr/>
          </p:nvSpPr>
          <p:spPr bwMode="auto">
            <a:xfrm>
              <a:off x="1269289" y="5561284"/>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72" name="Rectangle 71"/>
            <p:cNvSpPr>
              <a:spLocks noChangeArrowheads="1"/>
            </p:cNvSpPr>
            <p:nvPr/>
          </p:nvSpPr>
          <p:spPr bwMode="auto">
            <a:xfrm>
              <a:off x="2671447" y="3766524"/>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1</a:t>
              </a:r>
            </a:p>
          </p:txBody>
        </p:sp>
        <p:sp>
          <p:nvSpPr>
            <p:cNvPr id="73" name="Oval 72"/>
            <p:cNvSpPr>
              <a:spLocks noChangeArrowheads="1"/>
            </p:cNvSpPr>
            <p:nvPr/>
          </p:nvSpPr>
          <p:spPr bwMode="auto">
            <a:xfrm>
              <a:off x="1485894" y="4068996"/>
              <a:ext cx="164592" cy="168088"/>
            </a:xfrm>
            <a:prstGeom prst="ellipse">
              <a:avLst/>
            </a:prstGeom>
            <a:solidFill>
              <a:srgbClr val="0000FF"/>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erdana" charset="0"/>
                <a:ea typeface="+mn-ea"/>
                <a:cs typeface="Arial" pitchFamily="34" charset="0"/>
              </a:endParaRPr>
            </a:p>
          </p:txBody>
        </p:sp>
        <p:sp>
          <p:nvSpPr>
            <p:cNvPr id="74" name="Oval 73"/>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5" name="Oval 74"/>
            <p:cNvSpPr>
              <a:spLocks noChangeArrowheads="1"/>
            </p:cNvSpPr>
            <p:nvPr/>
          </p:nvSpPr>
          <p:spPr bwMode="auto">
            <a:xfrm>
              <a:off x="2594257" y="4068996"/>
              <a:ext cx="164592" cy="168088"/>
            </a:xfrm>
            <a:prstGeom prst="ellipse">
              <a:avLst/>
            </a:prstGeom>
            <a:solidFill>
              <a:srgbClr val="FF0000"/>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6" name="Oval 75"/>
            <p:cNvSpPr>
              <a:spLocks noChangeArrowheads="1"/>
            </p:cNvSpPr>
            <p:nvPr/>
          </p:nvSpPr>
          <p:spPr bwMode="auto">
            <a:xfrm>
              <a:off x="2594257" y="4808584"/>
              <a:ext cx="164592" cy="168088"/>
            </a:xfrm>
            <a:prstGeom prst="ellipse">
              <a:avLst/>
            </a:prstGeom>
            <a:solidFill>
              <a:srgbClr val="0000FF"/>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7" name="Oval 76"/>
            <p:cNvSpPr>
              <a:spLocks noChangeArrowheads="1"/>
            </p:cNvSpPr>
            <p:nvPr/>
          </p:nvSpPr>
          <p:spPr bwMode="auto">
            <a:xfrm>
              <a:off x="3672737" y="4801113"/>
              <a:ext cx="164592" cy="168088"/>
            </a:xfrm>
            <a:prstGeom prst="ellipse">
              <a:avLst/>
            </a:prstGeom>
            <a:solidFill>
              <a:srgbClr val="0000FF"/>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8" name="Oval 71"/>
            <p:cNvSpPr>
              <a:spLocks noChangeArrowheads="1"/>
            </p:cNvSpPr>
            <p:nvPr/>
          </p:nvSpPr>
          <p:spPr bwMode="auto">
            <a:xfrm>
              <a:off x="1485894" y="4808584"/>
              <a:ext cx="164592" cy="168088"/>
            </a:xfrm>
            <a:prstGeom prst="ellipse">
              <a:avLst/>
            </a:prstGeom>
            <a:solidFill>
              <a:srgbClr val="FF0000"/>
            </a:solidFill>
            <a:ln>
              <a:solidFill>
                <a:srgbClr val="0000FF"/>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9" name="Oval 72"/>
            <p:cNvSpPr>
              <a:spLocks noChangeArrowheads="1"/>
            </p:cNvSpPr>
            <p:nvPr/>
          </p:nvSpPr>
          <p:spPr bwMode="auto">
            <a:xfrm>
              <a:off x="1485894" y="5548172"/>
              <a:ext cx="164592" cy="168088"/>
            </a:xfrm>
            <a:prstGeom prst="ellipse">
              <a:avLst/>
            </a:prstGeom>
            <a:solidFill>
              <a:srgbClr val="0000FF"/>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0" name="Rectangle 79"/>
            <p:cNvSpPr>
              <a:spLocks noChangeArrowheads="1"/>
            </p:cNvSpPr>
            <p:nvPr/>
          </p:nvSpPr>
          <p:spPr bwMode="auto">
            <a:xfrm>
              <a:off x="1299850" y="3774221"/>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0</a:t>
              </a:r>
            </a:p>
          </p:txBody>
        </p:sp>
        <p:sp>
          <p:nvSpPr>
            <p:cNvPr id="81" name="Rectangle 80"/>
            <p:cNvSpPr>
              <a:spLocks noChangeArrowheads="1"/>
            </p:cNvSpPr>
            <p:nvPr/>
          </p:nvSpPr>
          <p:spPr bwMode="auto">
            <a:xfrm>
              <a:off x="3781321" y="4654363"/>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4</a:t>
              </a:r>
            </a:p>
          </p:txBody>
        </p:sp>
        <p:sp>
          <p:nvSpPr>
            <p:cNvPr id="82" name="Rectangle 81"/>
            <p:cNvSpPr>
              <a:spLocks noChangeArrowheads="1"/>
            </p:cNvSpPr>
            <p:nvPr/>
          </p:nvSpPr>
          <p:spPr bwMode="auto">
            <a:xfrm>
              <a:off x="2457576" y="4531163"/>
              <a:ext cx="275717" cy="3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6</a:t>
              </a:r>
            </a:p>
          </p:txBody>
        </p:sp>
      </p:grpSp>
      <p:sp>
        <p:nvSpPr>
          <p:cNvPr id="103" name="TextBox 102"/>
          <p:cNvSpPr txBox="1"/>
          <p:nvPr/>
        </p:nvSpPr>
        <p:spPr>
          <a:xfrm>
            <a:off x="677015" y="5340927"/>
            <a:ext cx="1016625"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w = {0}</a:t>
            </a:r>
          </a:p>
        </p:txBody>
      </p:sp>
      <p:sp>
        <p:nvSpPr>
          <p:cNvPr id="104" name="TextBox 103"/>
          <p:cNvSpPr txBox="1"/>
          <p:nvPr/>
        </p:nvSpPr>
        <p:spPr>
          <a:xfrm>
            <a:off x="3725177" y="5340927"/>
            <a:ext cx="1370888"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w’ = {1, 3}</a:t>
            </a:r>
          </a:p>
        </p:txBody>
      </p:sp>
      <p:sp>
        <p:nvSpPr>
          <p:cNvPr id="105" name="TextBox 104"/>
          <p:cNvSpPr txBox="1"/>
          <p:nvPr/>
        </p:nvSpPr>
        <p:spPr>
          <a:xfrm>
            <a:off x="7001344" y="5352616"/>
            <a:ext cx="1955343"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w’’ = {0, 2, 4, 6}</a:t>
            </a:r>
          </a:p>
        </p:txBody>
      </p:sp>
      <p:cxnSp>
        <p:nvCxnSpPr>
          <p:cNvPr id="107" name="Straight Arrow Connector 106"/>
          <p:cNvCxnSpPr/>
          <p:nvPr/>
        </p:nvCxnSpPr>
        <p:spPr bwMode="auto">
          <a:xfrm flipV="1">
            <a:off x="1353775" y="4585792"/>
            <a:ext cx="527257" cy="659979"/>
          </a:xfrm>
          <a:prstGeom prst="straightConnector1">
            <a:avLst/>
          </a:prstGeom>
          <a:noFill/>
          <a:ln w="38100" cap="flat" cmpd="sng" algn="ctr">
            <a:solidFill>
              <a:schemeClr val="tx1"/>
            </a:solidFill>
            <a:prstDash val="solid"/>
            <a:round/>
            <a:headEnd type="none" w="med" len="med"/>
            <a:tailEnd type="triangle"/>
          </a:ln>
          <a:effectLst/>
        </p:spPr>
      </p:cxnSp>
      <p:cxnSp>
        <p:nvCxnSpPr>
          <p:cNvPr id="108" name="Straight Arrow Connector 107"/>
          <p:cNvCxnSpPr/>
          <p:nvPr/>
        </p:nvCxnSpPr>
        <p:spPr bwMode="auto">
          <a:xfrm flipV="1">
            <a:off x="4974910" y="4594345"/>
            <a:ext cx="527257" cy="659979"/>
          </a:xfrm>
          <a:prstGeom prst="straightConnector1">
            <a:avLst/>
          </a:prstGeom>
          <a:noFill/>
          <a:ln w="38100" cap="flat" cmpd="sng" algn="ctr">
            <a:solidFill>
              <a:schemeClr val="tx1"/>
            </a:solidFill>
            <a:prstDash val="solid"/>
            <a:round/>
            <a:headEnd type="none" w="med" len="med"/>
            <a:tailEnd type="triangle"/>
          </a:ln>
          <a:effectLst/>
        </p:spPr>
      </p:cxnSp>
      <p:cxnSp>
        <p:nvCxnSpPr>
          <p:cNvPr id="109" name="Straight Arrow Connector 108"/>
          <p:cNvCxnSpPr/>
          <p:nvPr/>
        </p:nvCxnSpPr>
        <p:spPr bwMode="auto">
          <a:xfrm>
            <a:off x="3421412" y="4594345"/>
            <a:ext cx="484660" cy="621923"/>
          </a:xfrm>
          <a:prstGeom prst="straightConnector1">
            <a:avLst/>
          </a:prstGeom>
          <a:noFill/>
          <a:ln w="38100" cap="flat" cmpd="sng" algn="ctr">
            <a:solidFill>
              <a:schemeClr val="tx1"/>
            </a:solidFill>
            <a:prstDash val="solid"/>
            <a:round/>
            <a:headEnd type="none" w="med" len="med"/>
            <a:tailEnd type="triangle"/>
          </a:ln>
          <a:effectLst/>
        </p:spPr>
      </p:cxnSp>
      <p:cxnSp>
        <p:nvCxnSpPr>
          <p:cNvPr id="112" name="Straight Arrow Connector 111"/>
          <p:cNvCxnSpPr/>
          <p:nvPr/>
        </p:nvCxnSpPr>
        <p:spPr bwMode="auto">
          <a:xfrm>
            <a:off x="7132197" y="4594345"/>
            <a:ext cx="484660" cy="621923"/>
          </a:xfrm>
          <a:prstGeom prst="straightConnector1">
            <a:avLst/>
          </a:prstGeom>
          <a:noFill/>
          <a:ln w="38100" cap="flat" cmpd="sng" algn="ctr">
            <a:solidFill>
              <a:schemeClr val="tx1"/>
            </a:solidFill>
            <a:prstDash val="solid"/>
            <a:round/>
            <a:headEnd type="none" w="med" len="med"/>
            <a:tailEnd type="triangle"/>
          </a:ln>
          <a:effectLst/>
        </p:spPr>
      </p:cxnSp>
      <p:sp>
        <p:nvSpPr>
          <p:cNvPr id="110" name="Content Placeholder 105"/>
          <p:cNvSpPr txBox="1">
            <a:spLocks/>
          </p:cNvSpPr>
          <p:nvPr/>
        </p:nvSpPr>
        <p:spPr bwMode="auto">
          <a:xfrm>
            <a:off x="1185327" y="6179205"/>
            <a:ext cx="7183012" cy="23302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Arial" pitchFamily="34" charset="0"/>
                <a:ea typeface="+mn-ea"/>
                <a:cs typeface="+mn-cs"/>
              </a:rPr>
              <a:t>Red</a:t>
            </a:r>
            <a:r>
              <a:rPr kumimoji="0" lang="en-US" sz="1600" b="0" i="0" u="none" strike="noStrike" kern="0" cap="none" spc="0" normalizeH="0" baseline="0" noProof="0" dirty="0">
                <a:ln>
                  <a:noFill/>
                </a:ln>
                <a:solidFill>
                  <a:srgbClr val="000000"/>
                </a:solidFill>
                <a:effectLst/>
                <a:uLnTx/>
                <a:uFillTx/>
                <a:latin typeface="Arial" pitchFamily="34" charset="0"/>
                <a:ea typeface="+mn-ea"/>
                <a:cs typeface="+mn-cs"/>
              </a:rPr>
              <a:t>=current wavefront and visited, </a:t>
            </a:r>
            <a:r>
              <a:rPr kumimoji="0" lang="en-US" sz="1600" b="1" i="0" u="none" strike="noStrike" kern="0" cap="none" spc="0" normalizeH="0" baseline="0" noProof="0" dirty="0">
                <a:ln>
                  <a:noFill/>
                </a:ln>
                <a:solidFill>
                  <a:srgbClr val="0000FF"/>
                </a:solidFill>
                <a:effectLst/>
                <a:uLnTx/>
                <a:uFillTx/>
                <a:latin typeface="Arial" pitchFamily="34" charset="0"/>
                <a:ea typeface="+mn-ea"/>
                <a:cs typeface="+mn-cs"/>
              </a:rPr>
              <a:t>Blue</a:t>
            </a:r>
            <a:r>
              <a:rPr kumimoji="0" lang="en-US" sz="1600" b="0" i="0" u="none" strike="noStrike" kern="0" cap="none" spc="0" normalizeH="0" baseline="0" noProof="0" dirty="0">
                <a:ln>
                  <a:noFill/>
                </a:ln>
                <a:solidFill>
                  <a:srgbClr val="000000"/>
                </a:solidFill>
                <a:effectLst/>
                <a:uLnTx/>
                <a:uFillTx/>
                <a:latin typeface="Arial" pitchFamily="34" charset="0"/>
                <a:ea typeface="+mn-ea"/>
                <a:cs typeface="+mn-cs"/>
              </a:rPr>
              <a:t>=next wavefront, </a:t>
            </a:r>
            <a:r>
              <a:rPr kumimoji="0" lang="en-US" sz="1600" b="1" i="0" u="none" strike="noStrike" kern="0" cap="none" spc="0" normalizeH="0" baseline="0" noProof="0" dirty="0">
                <a:ln>
                  <a:noFill/>
                </a:ln>
                <a:solidFill>
                  <a:srgbClr val="000000"/>
                </a:solidFill>
                <a:effectLst/>
                <a:uLnTx/>
                <a:uFillTx/>
                <a:latin typeface="Arial" pitchFamily="34" charset="0"/>
                <a:ea typeface="+mn-ea"/>
                <a:cs typeface="+mn-cs"/>
              </a:rPr>
              <a:t>Black</a:t>
            </a:r>
            <a:r>
              <a:rPr kumimoji="0" lang="en-US" sz="1600" b="0" i="0" u="none" strike="noStrike" kern="0" cap="none" spc="0" normalizeH="0" baseline="0" noProof="0" dirty="0">
                <a:ln>
                  <a:noFill/>
                </a:ln>
                <a:solidFill>
                  <a:srgbClr val="000000"/>
                </a:solidFill>
                <a:effectLst/>
                <a:uLnTx/>
                <a:uFillTx/>
                <a:latin typeface="Arial" pitchFamily="34" charset="0"/>
                <a:ea typeface="+mn-ea"/>
                <a:cs typeface="+mn-cs"/>
              </a:rPr>
              <a:t>=unvisited</a:t>
            </a:r>
          </a:p>
        </p:txBody>
      </p:sp>
      <p:sp>
        <p:nvSpPr>
          <p:cNvPr id="106" name="TextBox 105">
            <a:extLst>
              <a:ext uri="{FF2B5EF4-FFF2-40B4-BE49-F238E27FC236}">
                <a16:creationId xmlns:a16="http://schemas.microsoft.com/office/drawing/2014/main" id="{476C43CA-D430-C54D-A695-1FF288254F3B}"/>
              </a:ext>
            </a:extLst>
          </p:cNvPr>
          <p:cNvSpPr txBox="1"/>
          <p:nvPr/>
        </p:nvSpPr>
        <p:spPr>
          <a:xfrm>
            <a:off x="2027685" y="4832959"/>
            <a:ext cx="1317195"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A</a:t>
            </a:r>
            <a:r>
              <a:rPr kumimoji="0" lang="en-US" sz="1800" b="0" i="0" u="none" strike="noStrike" kern="1200" cap="none" spc="0" normalizeH="0" baseline="30000" noProof="0" dirty="0">
                <a:ln>
                  <a:noFill/>
                </a:ln>
                <a:solidFill>
                  <a:srgbClr val="000000"/>
                </a:solidFill>
                <a:effectLst/>
                <a:uLnTx/>
                <a:uFillTx/>
                <a:latin typeface="Tahoma" pitchFamily="34" charset="0"/>
                <a:ea typeface="+mn-ea"/>
                <a:cs typeface="Arial" pitchFamily="34" charset="0"/>
              </a:rPr>
              <a:t>T </a:t>
            </a: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w = w’</a:t>
            </a:r>
          </a:p>
        </p:txBody>
      </p:sp>
      <p:sp>
        <p:nvSpPr>
          <p:cNvPr id="113" name="TextBox 112">
            <a:extLst>
              <a:ext uri="{FF2B5EF4-FFF2-40B4-BE49-F238E27FC236}">
                <a16:creationId xmlns:a16="http://schemas.microsoft.com/office/drawing/2014/main" id="{2A84CC9E-9650-8F45-9488-2FACEFBCC56C}"/>
              </a:ext>
            </a:extLst>
          </p:cNvPr>
          <p:cNvSpPr txBox="1"/>
          <p:nvPr/>
        </p:nvSpPr>
        <p:spPr>
          <a:xfrm>
            <a:off x="5716024" y="4839577"/>
            <a:ext cx="1317195"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A</a:t>
            </a:r>
            <a:r>
              <a:rPr kumimoji="0" lang="en-US" sz="1800" b="0" i="0" u="none" strike="noStrike" kern="1200" cap="none" spc="0" normalizeH="0" baseline="30000" noProof="0" dirty="0">
                <a:ln>
                  <a:noFill/>
                </a:ln>
                <a:solidFill>
                  <a:srgbClr val="000000"/>
                </a:solidFill>
                <a:effectLst/>
                <a:uLnTx/>
                <a:uFillTx/>
                <a:latin typeface="Tahoma" pitchFamily="34" charset="0"/>
                <a:ea typeface="+mn-ea"/>
                <a:cs typeface="Arial" pitchFamily="34" charset="0"/>
              </a:rPr>
              <a:t>T </a:t>
            </a: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w’ = w’’</a:t>
            </a:r>
          </a:p>
        </p:txBody>
      </p:sp>
      <p:sp>
        <p:nvSpPr>
          <p:cNvPr id="111" name="TextBox 110">
            <a:extLst>
              <a:ext uri="{FF2B5EF4-FFF2-40B4-BE49-F238E27FC236}">
                <a16:creationId xmlns:a16="http://schemas.microsoft.com/office/drawing/2014/main" id="{BEF9A3A4-8AB4-F846-8CC1-64813AA141BD}"/>
              </a:ext>
            </a:extLst>
          </p:cNvPr>
          <p:cNvSpPr txBox="1"/>
          <p:nvPr/>
        </p:nvSpPr>
        <p:spPr>
          <a:xfrm>
            <a:off x="1185327" y="6519175"/>
            <a:ext cx="6534670" cy="30777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A </a:t>
            </a:r>
            <a:r>
              <a:rPr kumimoji="0" lang="en-US" sz="1400" b="0" i="0" u="none" strike="noStrike" kern="1200" cap="none" spc="0" normalizeH="0" baseline="0" noProof="0" dirty="0">
                <a:ln>
                  <a:noFill/>
                </a:ln>
                <a:solidFill>
                  <a:srgbClr val="000000"/>
                </a:solidFill>
                <a:effectLst/>
                <a:uLnTx/>
                <a:uFillTx/>
                <a:latin typeface="Tahoma" pitchFamily="34" charset="0"/>
                <a:ea typeface="+mn-ea"/>
                <a:cs typeface="Arial" pitchFamily="34" charset="0"/>
                <a:sym typeface="Wingdings" pitchFamily="2" charset="2"/>
              </a:rPr>
              <a:t>= Adjacency Matrix       w = wavefront vectors</a:t>
            </a:r>
            <a:endParaRPr kumimoji="0" lang="en-US" sz="1400" b="0" i="0"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p:txBody>
      </p:sp>
    </p:spTree>
    <p:extLst>
      <p:ext uri="{BB962C8B-B14F-4D97-AF65-F5344CB8AC3E}">
        <p14:creationId xmlns:p14="http://schemas.microsoft.com/office/powerpoint/2010/main" val="2315878098"/>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1E8E-DF3C-504F-8123-3D58E9C6B0ED}"/>
              </a:ext>
            </a:extLst>
          </p:cNvPr>
          <p:cNvSpPr>
            <a:spLocks noGrp="1"/>
          </p:cNvSpPr>
          <p:nvPr>
            <p:ph type="title"/>
          </p:nvPr>
        </p:nvSpPr>
        <p:spPr>
          <a:xfrm>
            <a:off x="166688" y="192088"/>
            <a:ext cx="8977312" cy="889000"/>
          </a:xfrm>
        </p:spPr>
        <p:txBody>
          <a:bodyPr/>
          <a:lstStyle/>
          <a:p>
            <a:r>
              <a:rPr lang="en-US" dirty="0"/>
              <a:t>Exercise 8: Traverse the graph</a:t>
            </a:r>
          </a:p>
        </p:txBody>
      </p:sp>
      <p:sp>
        <p:nvSpPr>
          <p:cNvPr id="3" name="Content Placeholder 2">
            <a:extLst>
              <a:ext uri="{FF2B5EF4-FFF2-40B4-BE49-F238E27FC236}">
                <a16:creationId xmlns:a16="http://schemas.microsoft.com/office/drawing/2014/main" id="{B0CD3C32-FCDD-8D49-ADB6-7427AEC5CFD4}"/>
              </a:ext>
            </a:extLst>
          </p:cNvPr>
          <p:cNvSpPr>
            <a:spLocks noGrp="1"/>
          </p:cNvSpPr>
          <p:nvPr>
            <p:ph idx="1"/>
          </p:nvPr>
        </p:nvSpPr>
        <p:spPr>
          <a:xfrm>
            <a:off x="455613" y="1013200"/>
            <a:ext cx="8237537" cy="1960206"/>
          </a:xfrm>
        </p:spPr>
        <p:txBody>
          <a:bodyPr/>
          <a:lstStyle/>
          <a:p>
            <a:r>
              <a:rPr lang="en-US" dirty="0"/>
              <a:t>Modify your code from Exercises </a:t>
            </a:r>
            <a:r>
              <a:rPr lang="en-US" dirty="0">
                <a:solidFill>
                  <a:srgbClr val="C00000"/>
                </a:solidFill>
              </a:rPr>
              <a:t>5/6/7</a:t>
            </a:r>
            <a:r>
              <a:rPr lang="en-US" dirty="0"/>
              <a:t> to iterate from one wavefront to the next.  </a:t>
            </a:r>
          </a:p>
          <a:p>
            <a:r>
              <a:rPr lang="en-US" dirty="0"/>
              <a:t>Output each wavefront</a:t>
            </a:r>
          </a:p>
          <a:p>
            <a:pPr lvl="0"/>
            <a:r>
              <a:rPr lang="en-US" dirty="0"/>
              <a:t>How long before you get a repeating pattern?</a:t>
            </a:r>
            <a:endParaRPr lang="en-US" dirty="0">
              <a:solidFill>
                <a:srgbClr val="000000"/>
              </a:solidFill>
            </a:endParaRPr>
          </a:p>
          <a:p>
            <a:pPr lvl="0"/>
            <a:r>
              <a:rPr lang="en-US" dirty="0">
                <a:solidFill>
                  <a:srgbClr val="000000"/>
                </a:solidFill>
              </a:rPr>
              <a:t>You may need the following statements, objects and methods from </a:t>
            </a:r>
            <a:r>
              <a:rPr lang="en-US" dirty="0" err="1">
                <a:solidFill>
                  <a:srgbClr val="000000"/>
                </a:solidFill>
              </a:rPr>
              <a:t>pygraphblas</a:t>
            </a:r>
            <a:r>
              <a:rPr lang="en-US" dirty="0">
                <a:solidFill>
                  <a:srgbClr val="000000"/>
                </a:solidFill>
              </a:rPr>
              <a:t>:</a:t>
            </a:r>
          </a:p>
          <a:p>
            <a:endParaRPr lang="en-US" dirty="0"/>
          </a:p>
        </p:txBody>
      </p:sp>
      <p:sp>
        <p:nvSpPr>
          <p:cNvPr id="4" name="Slide Number Placeholder 3">
            <a:extLst>
              <a:ext uri="{FF2B5EF4-FFF2-40B4-BE49-F238E27FC236}">
                <a16:creationId xmlns:a16="http://schemas.microsoft.com/office/drawing/2014/main" id="{AEDE09F1-FEA6-CA4A-A8C0-6E0A8002FAB7}"/>
              </a:ext>
            </a:extLst>
          </p:cNvPr>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72</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5" name="Content Placeholder 2">
            <a:extLst>
              <a:ext uri="{FF2B5EF4-FFF2-40B4-BE49-F238E27FC236}">
                <a16:creationId xmlns:a16="http://schemas.microsoft.com/office/drawing/2014/main" id="{EB9AC195-AD2E-4ADF-9504-E44F5630C37E}"/>
              </a:ext>
            </a:extLst>
          </p:cNvPr>
          <p:cNvSpPr txBox="1">
            <a:spLocks/>
          </p:cNvSpPr>
          <p:nvPr/>
        </p:nvSpPr>
        <p:spPr bwMode="auto">
          <a:xfrm>
            <a:off x="530864" y="3367646"/>
            <a:ext cx="7929872" cy="338578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itchFamily="34" charset="0"/>
              <a:ea typeface="+mn-ea"/>
              <a:cs typeface="+mn-cs"/>
            </a:endParaRPr>
          </a:p>
          <a:p>
            <a:pPr marL="1028700" marR="0" lvl="3" indent="0" algn="l" defTabSz="914400" rtl="0" eaLnBrk="0" fontAlgn="base" latinLnBrk="0" hangingPunct="0">
              <a:lnSpc>
                <a:spcPct val="100000"/>
              </a:lnSpc>
              <a:spcBef>
                <a:spcPct val="20000"/>
              </a:spcBef>
              <a:spcAft>
                <a:spcPct val="0"/>
              </a:spcAft>
              <a:buClrTx/>
              <a:buSzTx/>
              <a:buFont typeface="Verdana" pitchFamily="34" charset="0"/>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import pygraphblas as grb</a:t>
            </a:r>
          </a:p>
          <a:p>
            <a:pPr marL="1028700" marR="0" lvl="3" indent="0" algn="l" defTabSz="914400" rtl="0" eaLnBrk="0" fontAlgn="base" latinLnBrk="0" hangingPunct="0">
              <a:lnSpc>
                <a:spcPct val="100000"/>
              </a:lnSpc>
              <a:spcBef>
                <a:spcPct val="20000"/>
              </a:spcBef>
              <a:spcAft>
                <a:spcPct val="0"/>
              </a:spcAft>
              <a:buClrTx/>
              <a:buSzTx/>
              <a:buFont typeface="Verdana" pitchFamily="34" charset="0"/>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from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pygraphblas.gviz</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import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draw_graph</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as draw</a:t>
            </a:r>
          </a:p>
          <a:p>
            <a:pPr marL="1028700" marR="0" lvl="3" indent="0" algn="l" defTabSz="914400" rtl="0" eaLnBrk="0" fontAlgn="base" latinLnBrk="0" hangingPunct="0">
              <a:lnSpc>
                <a:spcPct val="100000"/>
              </a:lnSpc>
              <a:spcBef>
                <a:spcPct val="20000"/>
              </a:spcBef>
              <a:spcAft>
                <a:spcPct val="0"/>
              </a:spcAft>
              <a:buClrTx/>
              <a:buSzTx/>
              <a:buFont typeface="Verdana" pitchFamily="34" charset="0"/>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grb.Matrix.from_lists</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rowList</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columnList</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values)</a:t>
            </a:r>
          </a:p>
          <a:p>
            <a:pPr marL="1028700" marR="0" lvl="3" indent="0" algn="l" defTabSz="914400" rtl="0" eaLnBrk="0" fontAlgn="base" latinLnBrk="0" hangingPunct="0">
              <a:lnSpc>
                <a:spcPct val="100000"/>
              </a:lnSpc>
              <a:spcBef>
                <a:spcPct val="20000"/>
              </a:spcBef>
              <a:spcAft>
                <a:spcPct val="0"/>
              </a:spcAft>
              <a:buClrTx/>
              <a:buSzTx/>
              <a:buFont typeface="Verdana" pitchFamily="34" charset="0"/>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u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grb.Vector.sparse</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(grb.&lt;type&gt;, N)</a:t>
            </a:r>
          </a:p>
          <a:p>
            <a:pPr marL="1028700" marR="0" lvl="3" indent="0" algn="l" defTabSz="914400" rtl="0" eaLnBrk="0" fontAlgn="base" latinLnBrk="0" hangingPunct="0">
              <a:lnSpc>
                <a:spcPct val="100000"/>
              </a:lnSpc>
              <a:spcBef>
                <a:spcPct val="20000"/>
              </a:spcBef>
              <a:spcAft>
                <a:spcPct val="0"/>
              </a:spcAft>
              <a:buClrTx/>
              <a:buSzTx/>
              <a:buFont typeface="Verdana" pitchFamily="34" charset="0"/>
              <a:buNone/>
              <a:tabLst/>
              <a:defRPr/>
            </a:pP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Atrans</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 A.T</a:t>
            </a:r>
          </a:p>
          <a:p>
            <a:pPr marL="1039813" marR="0" lvl="3" indent="0" algn="l" defTabSz="914400" rtl="0" eaLnBrk="0" fontAlgn="base" latinLnBrk="0" hangingPunct="0">
              <a:lnSpc>
                <a:spcPct val="100000"/>
              </a:lnSpc>
              <a:spcBef>
                <a:spcPct val="20000"/>
              </a:spcBef>
              <a:spcAft>
                <a:spcPct val="0"/>
              </a:spcAft>
              <a:buClrTx/>
              <a:buSzTx/>
              <a:buFont typeface="Verdana" pitchFamily="34" charset="0"/>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with grb.&lt;type&gt;.&lt;semiring&gt;:</a:t>
            </a:r>
          </a:p>
          <a:p>
            <a:pPr marL="1039813" marR="0" lvl="3" indent="0" algn="l" defTabSz="914400" rtl="0" eaLnBrk="0" fontAlgn="base" latinLnBrk="0" hangingPunct="0">
              <a:lnSpc>
                <a:spcPct val="100000"/>
              </a:lnSpc>
              <a:spcBef>
                <a:spcPct val="20000"/>
              </a:spcBef>
              <a:spcAft>
                <a:spcPct val="0"/>
              </a:spcAft>
              <a:buClrTx/>
              <a:buSzTx/>
              <a:buFont typeface="Verdana" pitchFamily="34" charset="0"/>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A.mxv</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(u, desc = ??) </a:t>
            </a:r>
          </a:p>
          <a:p>
            <a:pPr marL="1039813" marR="0" lvl="3" indent="0" algn="l" defTabSz="914400" rtl="0" eaLnBrk="0" fontAlgn="base" latinLnBrk="0" hangingPunct="0">
              <a:lnSpc>
                <a:spcPct val="100000"/>
              </a:lnSpc>
              <a:spcBef>
                <a:spcPct val="20000"/>
              </a:spcBef>
              <a:spcAft>
                <a:spcPct val="0"/>
              </a:spcAft>
              <a:buClrTx/>
              <a:buSzTx/>
              <a:buFont typeface="Verdana" pitchFamily="34" charset="0"/>
              <a:buNone/>
              <a:tabLst/>
              <a:defRPr/>
            </a:pP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A.mxv</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(u, out=w, desc = ??)</a:t>
            </a:r>
          </a:p>
          <a:p>
            <a:pPr marL="1028700" marR="0" lvl="3" indent="0" algn="l" defTabSz="914400" rtl="0" eaLnBrk="0" fontAlgn="base" latinLnBrk="0" hangingPunct="0">
              <a:lnSpc>
                <a:spcPct val="100000"/>
              </a:lnSpc>
              <a:spcBef>
                <a:spcPct val="20000"/>
              </a:spcBef>
              <a:spcAft>
                <a:spcPct val="0"/>
              </a:spcAft>
              <a:buClrTx/>
              <a:buSzTx/>
              <a:buFont typeface="Verdana" pitchFamily="34" charset="0"/>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print(A)</a:t>
            </a:r>
          </a:p>
          <a:p>
            <a:pPr marL="1028700" marR="0" lvl="3" indent="0" algn="l" defTabSz="914400" rtl="0" eaLnBrk="0" fontAlgn="base" latinLnBrk="0" hangingPunct="0">
              <a:lnSpc>
                <a:spcPct val="100000"/>
              </a:lnSpc>
              <a:spcBef>
                <a:spcPct val="20000"/>
              </a:spcBef>
              <a:spcAft>
                <a:spcPct val="0"/>
              </a:spcAft>
              <a:buClrTx/>
              <a:buSzTx/>
              <a:buFont typeface="Verdana" pitchFamily="34" charset="0"/>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draw(A)</a:t>
            </a:r>
          </a:p>
        </p:txBody>
      </p:sp>
    </p:spTree>
    <p:extLst>
      <p:ext uri="{BB962C8B-B14F-4D97-AF65-F5344CB8AC3E}">
        <p14:creationId xmlns:p14="http://schemas.microsoft.com/office/powerpoint/2010/main" val="36046137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48D73-6D27-6141-B3FC-73BB5C86AF7F}"/>
              </a:ext>
            </a:extLst>
          </p:cNvPr>
          <p:cNvSpPr>
            <a:spLocks noGrp="1"/>
          </p:cNvSpPr>
          <p:nvPr>
            <p:ph type="title"/>
          </p:nvPr>
        </p:nvSpPr>
        <p:spPr>
          <a:xfrm>
            <a:off x="166688" y="192088"/>
            <a:ext cx="8237537" cy="889000"/>
          </a:xfrm>
        </p:spPr>
        <p:txBody>
          <a:bodyPr/>
          <a:lstStyle/>
          <a:p>
            <a:r>
              <a:rPr lang="en-US" dirty="0"/>
              <a:t>Solution to exercise 8</a:t>
            </a:r>
          </a:p>
        </p:txBody>
      </p:sp>
      <p:sp>
        <p:nvSpPr>
          <p:cNvPr id="3" name="Content Placeholder 2">
            <a:extLst>
              <a:ext uri="{FF2B5EF4-FFF2-40B4-BE49-F238E27FC236}">
                <a16:creationId xmlns:a16="http://schemas.microsoft.com/office/drawing/2014/main" id="{D0EF4AC2-76CA-5342-8885-9916A5AEF109}"/>
              </a:ext>
            </a:extLst>
          </p:cNvPr>
          <p:cNvSpPr>
            <a:spLocks noGrp="1"/>
          </p:cNvSpPr>
          <p:nvPr>
            <p:ph idx="1"/>
          </p:nvPr>
        </p:nvSpPr>
        <p:spPr>
          <a:xfrm>
            <a:off x="312958" y="968664"/>
            <a:ext cx="8471251" cy="1979636"/>
          </a:xfrm>
        </p:spPr>
        <p:txBody>
          <a:bodyPr/>
          <a:lstStyle/>
          <a:p>
            <a:pPr marL="0" indent="0">
              <a:spcBef>
                <a:spcPts val="0"/>
              </a:spcBef>
              <a:buNone/>
            </a:pPr>
            <a:r>
              <a:rPr lang="en-US" sz="1600" b="1" dirty="0">
                <a:latin typeface="Courier New" panose="02070309020205020404" pitchFamily="49" charset="0"/>
                <a:cs typeface="Courier New" panose="02070309020205020404" pitchFamily="49" charset="0"/>
              </a:rPr>
              <a:t>NUM_NODES = 7;</a:t>
            </a:r>
          </a:p>
          <a:p>
            <a:pPr marL="0" indent="0">
              <a:spcBef>
                <a:spcPts val="0"/>
              </a:spcBef>
              <a:buNone/>
            </a:pPr>
            <a:r>
              <a:rPr lang="en-US" sz="1600" b="1" dirty="0">
                <a:latin typeface="Courier New" panose="02070309020205020404" pitchFamily="49" charset="0"/>
                <a:cs typeface="Courier New" panose="02070309020205020404" pitchFamily="49" charset="0"/>
              </a:rPr>
              <a:t>w = </a:t>
            </a:r>
            <a:r>
              <a:rPr lang="en-US" sz="1600" b="1" dirty="0" err="1">
                <a:latin typeface="Courier New" panose="02070309020205020404" pitchFamily="49" charset="0"/>
                <a:cs typeface="Courier New" panose="02070309020205020404" pitchFamily="49" charset="0"/>
              </a:rPr>
              <a:t>grb.Vector.sparse</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grb.BOOL</a:t>
            </a:r>
            <a:r>
              <a:rPr lang="en-US" sz="1600" b="1" dirty="0">
                <a:latin typeface="Courier New" panose="02070309020205020404" pitchFamily="49" charset="0"/>
                <a:cs typeface="Courier New" panose="02070309020205020404" pitchFamily="49" charset="0"/>
              </a:rPr>
              <a:t>, NUM_NODES);</a:t>
            </a:r>
          </a:p>
          <a:p>
            <a:pPr marL="0" indent="0">
              <a:spcBef>
                <a:spcPts val="0"/>
              </a:spcBef>
              <a:buNone/>
            </a:pPr>
            <a:r>
              <a:rPr lang="en-US" sz="1600" b="1" dirty="0">
                <a:latin typeface="Courier New" panose="02070309020205020404" pitchFamily="49" charset="0"/>
                <a:cs typeface="Courier New" panose="02070309020205020404" pitchFamily="49" charset="0"/>
              </a:rPr>
              <a:t>w[0] = True  </a:t>
            </a:r>
            <a:r>
              <a:rPr lang="en-US" sz="1600" b="1" dirty="0">
                <a:solidFill>
                  <a:srgbClr val="008000"/>
                </a:solidFill>
                <a:latin typeface="Courier New" panose="02070309020205020404" pitchFamily="49" charset="0"/>
                <a:cs typeface="Courier New" panose="02070309020205020404" pitchFamily="49" charset="0"/>
              </a:rPr>
              <a:t># 1st wavefront has one node set.</a:t>
            </a:r>
          </a:p>
          <a:p>
            <a:pPr marL="0" indent="0">
              <a:spcBef>
                <a:spcPts val="0"/>
              </a:spcBef>
              <a:buNone/>
            </a:pPr>
            <a:r>
              <a:rPr lang="en-US" sz="1600" b="1" dirty="0">
                <a:latin typeface="Courier New" panose="02070309020205020404" pitchFamily="49" charset="0"/>
                <a:cs typeface="Courier New" panose="02070309020205020404" pitchFamily="49" charset="0"/>
              </a:rPr>
              <a:t>print(w)</a:t>
            </a:r>
          </a:p>
          <a:p>
            <a:pPr marL="0" indent="0">
              <a:spcBef>
                <a:spcPts val="0"/>
              </a:spcBef>
              <a:buNone/>
            </a:pPr>
            <a:endParaRPr lang="en-US" sz="1600" b="1" dirty="0">
              <a:latin typeface="Courier New" panose="02070309020205020404" pitchFamily="49" charset="0"/>
              <a:cs typeface="Courier New" panose="02070309020205020404" pitchFamily="49" charset="0"/>
            </a:endParaRPr>
          </a:p>
          <a:p>
            <a:pPr marL="0" indent="0">
              <a:spcBef>
                <a:spcPts val="0"/>
              </a:spcBef>
              <a:buNone/>
            </a:pPr>
            <a:r>
              <a:rPr lang="en-US" sz="1600" b="1" dirty="0">
                <a:latin typeface="Courier New" panose="02070309020205020404" pitchFamily="49" charset="0"/>
                <a:cs typeface="Courier New" panose="02070309020205020404" pitchFamily="49" charset="0"/>
              </a:rPr>
              <a:t>with </a:t>
            </a:r>
            <a:r>
              <a:rPr lang="en-US" sz="1600" b="1" dirty="0" err="1">
                <a:latin typeface="Courier New" panose="02070309020205020404" pitchFamily="49" charset="0"/>
                <a:cs typeface="Courier New" panose="02070309020205020404" pitchFamily="49" charset="0"/>
              </a:rPr>
              <a:t>grb.BOOL.LOR_LAND</a:t>
            </a:r>
            <a:r>
              <a:rPr lang="en-US" sz="1600" b="1" dirty="0">
                <a:latin typeface="Courier New" panose="02070309020205020404" pitchFamily="49" charset="0"/>
                <a:cs typeface="Courier New" panose="02070309020205020404" pitchFamily="49" charset="0"/>
              </a:rPr>
              <a:t>:</a:t>
            </a:r>
          </a:p>
          <a:p>
            <a:pPr marL="0" indent="0">
              <a:spcBef>
                <a:spcPts val="0"/>
              </a:spcBef>
              <a:buNone/>
            </a:pPr>
            <a:r>
              <a:rPr lang="en-US" sz="1600" b="1" dirty="0">
                <a:solidFill>
                  <a:srgbClr val="C00000"/>
                </a:solidFill>
                <a:latin typeface="Courier New" panose="02070309020205020404" pitchFamily="49" charset="0"/>
                <a:cs typeface="Courier New" panose="02070309020205020404" pitchFamily="49" charset="0"/>
              </a:rPr>
              <a:t>    for </a:t>
            </a:r>
            <a:r>
              <a:rPr lang="en-US" sz="1600" b="1" dirty="0" err="1">
                <a:solidFill>
                  <a:srgbClr val="C00000"/>
                </a:solidFill>
                <a:latin typeface="Courier New" panose="02070309020205020404" pitchFamily="49" charset="0"/>
                <a:cs typeface="Courier New" panose="02070309020205020404" pitchFamily="49" charset="0"/>
              </a:rPr>
              <a:t>i</a:t>
            </a:r>
            <a:r>
              <a:rPr lang="en-US" sz="1600" b="1" dirty="0">
                <a:solidFill>
                  <a:srgbClr val="C00000"/>
                </a:solidFill>
                <a:latin typeface="Courier New" panose="02070309020205020404" pitchFamily="49" charset="0"/>
                <a:cs typeface="Courier New" panose="02070309020205020404" pitchFamily="49" charset="0"/>
              </a:rPr>
              <a:t> in range(NUM_NODES):</a:t>
            </a:r>
            <a:endParaRPr lang="en-US" sz="1600" b="1" dirty="0">
              <a:latin typeface="Courier New" panose="02070309020205020404" pitchFamily="49" charset="0"/>
              <a:cs typeface="Courier New" panose="02070309020205020404" pitchFamily="49" charset="0"/>
            </a:endParaRPr>
          </a:p>
          <a:p>
            <a:pPr marL="0" indent="0">
              <a:spcBef>
                <a:spcPts val="0"/>
              </a:spcBef>
              <a:buNone/>
            </a:pP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graph.mxv</a:t>
            </a:r>
            <a:r>
              <a:rPr lang="en-US" sz="1600" b="1" dirty="0">
                <a:latin typeface="Courier New" panose="02070309020205020404" pitchFamily="49" charset="0"/>
                <a:cs typeface="Courier New" panose="02070309020205020404" pitchFamily="49" charset="0"/>
              </a:rPr>
              <a:t>(w, </a:t>
            </a:r>
            <a:r>
              <a:rPr lang="en-US" sz="1600" b="1" dirty="0">
                <a:solidFill>
                  <a:srgbClr val="C00000"/>
                </a:solidFill>
                <a:latin typeface="Courier New" panose="02070309020205020404" pitchFamily="49" charset="0"/>
                <a:cs typeface="Courier New" panose="02070309020205020404" pitchFamily="49" charset="0"/>
              </a:rPr>
              <a:t>out=w</a:t>
            </a:r>
            <a:r>
              <a:rPr lang="en-US" sz="1600" b="1" dirty="0">
                <a:latin typeface="Courier New" panose="02070309020205020404" pitchFamily="49" charset="0"/>
                <a:cs typeface="Courier New" panose="02070309020205020404" pitchFamily="49" charset="0"/>
              </a:rPr>
              <a:t>, desc=grb.descriptor.T0)</a:t>
            </a:r>
          </a:p>
          <a:p>
            <a:pPr marL="0" indent="0">
              <a:spcBef>
                <a:spcPts val="0"/>
              </a:spcBef>
              <a:buNone/>
            </a:pPr>
            <a:r>
              <a:rPr lang="en-US" sz="1600" b="1" dirty="0">
                <a:latin typeface="Courier New" panose="02070309020205020404" pitchFamily="49" charset="0"/>
                <a:cs typeface="Courier New" panose="02070309020205020404" pitchFamily="49" charset="0"/>
              </a:rPr>
              <a:t>        print(w)</a:t>
            </a:r>
          </a:p>
          <a:p>
            <a:pPr marL="0" indent="0">
              <a:spcBef>
                <a:spcPts val="0"/>
              </a:spcBef>
              <a:buNone/>
            </a:pPr>
            <a:r>
              <a:rPr lang="en-US" sz="1600" b="1" dirty="0">
                <a:latin typeface="Courier New" panose="02070309020205020404" pitchFamily="49" charset="0"/>
                <a:cs typeface="Courier New" panose="02070309020205020404" pitchFamily="49" charset="0"/>
              </a:rPr>
              <a:t> </a:t>
            </a:r>
          </a:p>
        </p:txBody>
      </p:sp>
      <p:sp>
        <p:nvSpPr>
          <p:cNvPr id="4" name="Slide Number Placeholder 3">
            <a:extLst>
              <a:ext uri="{FF2B5EF4-FFF2-40B4-BE49-F238E27FC236}">
                <a16:creationId xmlns:a16="http://schemas.microsoft.com/office/drawing/2014/main" id="{96099601-BE5A-7146-9621-688B65E28564}"/>
              </a:ext>
            </a:extLst>
          </p:cNvPr>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73</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7" name="TextBox 6">
            <a:extLst>
              <a:ext uri="{FF2B5EF4-FFF2-40B4-BE49-F238E27FC236}">
                <a16:creationId xmlns:a16="http://schemas.microsoft.com/office/drawing/2014/main" id="{C9AD3C94-B5D4-EC4D-AFF4-6531728F1817}"/>
              </a:ext>
            </a:extLst>
          </p:cNvPr>
          <p:cNvSpPr txBox="1"/>
          <p:nvPr/>
        </p:nvSpPr>
        <p:spPr>
          <a:xfrm>
            <a:off x="1501254" y="6056720"/>
            <a:ext cx="6273341" cy="646331"/>
          </a:xfrm>
          <a:prstGeom prst="rect">
            <a:avLst/>
          </a:prstGeom>
          <a:noFill/>
          <a:ln>
            <a:solidFill>
              <a:schemeClr val="tx1"/>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The same vector can be used for both input and output.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Starts repeating after only a few iterations.  Why?</a:t>
            </a:r>
          </a:p>
        </p:txBody>
      </p:sp>
      <p:grpSp>
        <p:nvGrpSpPr>
          <p:cNvPr id="11" name="Group 10"/>
          <p:cNvGrpSpPr/>
          <p:nvPr/>
        </p:nvGrpSpPr>
        <p:grpSpPr>
          <a:xfrm>
            <a:off x="6314335" y="83324"/>
            <a:ext cx="2746993" cy="2126272"/>
            <a:chOff x="1223785" y="3766524"/>
            <a:chExt cx="2833253" cy="2193040"/>
          </a:xfrm>
        </p:grpSpPr>
        <p:grpSp>
          <p:nvGrpSpPr>
            <p:cNvPr id="12" name="Group 11"/>
            <p:cNvGrpSpPr/>
            <p:nvPr/>
          </p:nvGrpSpPr>
          <p:grpSpPr>
            <a:xfrm>
              <a:off x="1335803" y="4157242"/>
              <a:ext cx="219364" cy="718577"/>
              <a:chOff x="1335803" y="4157242"/>
              <a:chExt cx="219364" cy="718577"/>
            </a:xfrm>
          </p:grpSpPr>
          <p:sp>
            <p:nvSpPr>
              <p:cNvPr id="58" name="Line 24"/>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9" name="Freeform 25"/>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3" name="Group 12"/>
            <p:cNvGrpSpPr/>
            <p:nvPr/>
          </p:nvGrpSpPr>
          <p:grpSpPr>
            <a:xfrm>
              <a:off x="1589803" y="4157242"/>
              <a:ext cx="219364" cy="718577"/>
              <a:chOff x="1589803" y="4157242"/>
              <a:chExt cx="219364" cy="718577"/>
            </a:xfrm>
          </p:grpSpPr>
          <p:sp>
            <p:nvSpPr>
              <p:cNvPr id="56" name="Line 27"/>
              <p:cNvSpPr>
                <a:spLocks noChangeAspect="1" noChangeShapeType="1"/>
              </p:cNvSpPr>
              <p:nvPr/>
            </p:nvSpPr>
            <p:spPr bwMode="auto">
              <a:xfrm rot="1855532">
                <a:off x="1732678" y="4616683"/>
                <a:ext cx="1443" cy="123265"/>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7" name="Freeform 28"/>
              <p:cNvSpPr>
                <a:spLocks/>
              </p:cNvSpPr>
              <p:nvPr/>
            </p:nvSpPr>
            <p:spPr bwMode="auto">
              <a:xfrm flipH="1" flipV="1">
                <a:off x="1589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4" name="Group 13"/>
            <p:cNvGrpSpPr/>
            <p:nvPr/>
          </p:nvGrpSpPr>
          <p:grpSpPr>
            <a:xfrm>
              <a:off x="1555166" y="3962540"/>
              <a:ext cx="1121352" cy="186298"/>
              <a:chOff x="1555166" y="3962540"/>
              <a:chExt cx="1121352" cy="186298"/>
            </a:xfrm>
          </p:grpSpPr>
          <p:sp>
            <p:nvSpPr>
              <p:cNvPr id="54" name="Line 30"/>
              <p:cNvSpPr>
                <a:spLocks noChangeAspect="1" noChangeShapeType="1"/>
              </p:cNvSpPr>
              <p:nvPr/>
            </p:nvSpPr>
            <p:spPr bwMode="auto">
              <a:xfrm rot="17163330" flipH="1">
                <a:off x="2309971" y="3939661"/>
                <a:ext cx="1401" cy="127000"/>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5" name="Freeform 31"/>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5" name="Group 14"/>
            <p:cNvGrpSpPr/>
            <p:nvPr/>
          </p:nvGrpSpPr>
          <p:grpSpPr>
            <a:xfrm>
              <a:off x="1563825" y="4891227"/>
              <a:ext cx="1121352" cy="732585"/>
              <a:chOff x="1563825" y="4891227"/>
              <a:chExt cx="1121352" cy="732585"/>
            </a:xfrm>
          </p:grpSpPr>
          <p:sp>
            <p:nvSpPr>
              <p:cNvPr id="52" name="Line 34"/>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3" name="Freeform 35"/>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16" name="Line 46"/>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7" name="Freeform 47"/>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18" name="Group 17"/>
            <p:cNvGrpSpPr/>
            <p:nvPr/>
          </p:nvGrpSpPr>
          <p:grpSpPr>
            <a:xfrm>
              <a:off x="1566712" y="5458525"/>
              <a:ext cx="1121352" cy="186298"/>
              <a:chOff x="1566712" y="5458525"/>
              <a:chExt cx="1121352" cy="186298"/>
            </a:xfrm>
          </p:grpSpPr>
          <p:sp>
            <p:nvSpPr>
              <p:cNvPr id="50" name="Line 49"/>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1" name="Freeform 50"/>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9" name="Group 18"/>
            <p:cNvGrpSpPr/>
            <p:nvPr/>
          </p:nvGrpSpPr>
          <p:grpSpPr>
            <a:xfrm>
              <a:off x="1549394" y="5643422"/>
              <a:ext cx="1121352" cy="186298"/>
              <a:chOff x="1549394" y="5643422"/>
              <a:chExt cx="1121352" cy="186298"/>
            </a:xfrm>
          </p:grpSpPr>
          <p:sp>
            <p:nvSpPr>
              <p:cNvPr id="48" name="Line 52"/>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9" name="Freeform 53"/>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20" name="Group 19"/>
            <p:cNvGrpSpPr/>
            <p:nvPr/>
          </p:nvGrpSpPr>
          <p:grpSpPr>
            <a:xfrm>
              <a:off x="1572485" y="4892628"/>
              <a:ext cx="1121352" cy="186298"/>
              <a:chOff x="1572485" y="4892628"/>
              <a:chExt cx="1121352" cy="186298"/>
            </a:xfrm>
          </p:grpSpPr>
          <p:sp>
            <p:nvSpPr>
              <p:cNvPr id="46" name="Line 55"/>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7" name="Freeform 56"/>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21" name="Group 20"/>
            <p:cNvGrpSpPr/>
            <p:nvPr/>
          </p:nvGrpSpPr>
          <p:grpSpPr>
            <a:xfrm>
              <a:off x="1330030" y="4919242"/>
              <a:ext cx="219364" cy="718577"/>
              <a:chOff x="1330030" y="4919242"/>
              <a:chExt cx="219364" cy="718577"/>
            </a:xfrm>
          </p:grpSpPr>
          <p:sp>
            <p:nvSpPr>
              <p:cNvPr id="44" name="Line 58"/>
              <p:cNvSpPr>
                <a:spLocks noChangeAspect="1" noChangeShapeType="1"/>
              </p:cNvSpPr>
              <p:nvPr/>
            </p:nvSpPr>
            <p:spPr bwMode="auto">
              <a:xfrm rot="19744468" flipH="1">
                <a:off x="1410848" y="5404742"/>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5" name="Freeform 59"/>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22" name="Line 61"/>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3" name="Freeform 22"/>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24" name="Group 23"/>
            <p:cNvGrpSpPr/>
            <p:nvPr/>
          </p:nvGrpSpPr>
          <p:grpSpPr>
            <a:xfrm>
              <a:off x="2676519" y="4882823"/>
              <a:ext cx="1102591" cy="760599"/>
              <a:chOff x="2676519" y="4882823"/>
              <a:chExt cx="1102591" cy="760599"/>
            </a:xfrm>
          </p:grpSpPr>
          <p:sp>
            <p:nvSpPr>
              <p:cNvPr id="42" name="Line 64"/>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3" name="Freeform 65"/>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25" name="Group 24"/>
            <p:cNvGrpSpPr/>
            <p:nvPr/>
          </p:nvGrpSpPr>
          <p:grpSpPr>
            <a:xfrm>
              <a:off x="2706826" y="4161444"/>
              <a:ext cx="1102591" cy="760599"/>
              <a:chOff x="2706826" y="4161444"/>
              <a:chExt cx="1102591" cy="760599"/>
            </a:xfrm>
          </p:grpSpPr>
          <p:sp>
            <p:nvSpPr>
              <p:cNvPr id="40" name="Line 67"/>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1" name="Freeform 68"/>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26" name="Rectangle 25"/>
            <p:cNvSpPr>
              <a:spLocks noChangeArrowheads="1"/>
            </p:cNvSpPr>
            <p:nvPr/>
          </p:nvSpPr>
          <p:spPr bwMode="auto">
            <a:xfrm>
              <a:off x="2647633" y="5634101"/>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5</a:t>
              </a:r>
            </a:p>
          </p:txBody>
        </p:sp>
        <p:sp>
          <p:nvSpPr>
            <p:cNvPr id="27" name="Rectangle 104"/>
            <p:cNvSpPr>
              <a:spLocks noChangeArrowheads="1"/>
            </p:cNvSpPr>
            <p:nvPr/>
          </p:nvSpPr>
          <p:spPr bwMode="auto">
            <a:xfrm>
              <a:off x="1223785" y="4692170"/>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3</a:t>
              </a:r>
            </a:p>
          </p:txBody>
        </p:sp>
        <p:sp>
          <p:nvSpPr>
            <p:cNvPr id="28" name="Rectangle 105"/>
            <p:cNvSpPr>
              <a:spLocks noChangeArrowheads="1"/>
            </p:cNvSpPr>
            <p:nvPr/>
          </p:nvSpPr>
          <p:spPr bwMode="auto">
            <a:xfrm>
              <a:off x="1269289" y="5561284"/>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29" name="Rectangle 28"/>
            <p:cNvSpPr>
              <a:spLocks noChangeArrowheads="1"/>
            </p:cNvSpPr>
            <p:nvPr/>
          </p:nvSpPr>
          <p:spPr bwMode="auto">
            <a:xfrm>
              <a:off x="2671447" y="3766524"/>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1</a:t>
              </a:r>
            </a:p>
          </p:txBody>
        </p:sp>
        <p:sp>
          <p:nvSpPr>
            <p:cNvPr id="30" name="Oval 29"/>
            <p:cNvSpPr>
              <a:spLocks noChangeArrowheads="1"/>
            </p:cNvSpPr>
            <p:nvPr/>
          </p:nvSpPr>
          <p:spPr bwMode="auto">
            <a:xfrm>
              <a:off x="1485894" y="4068996"/>
              <a:ext cx="164592" cy="168088"/>
            </a:xfrm>
            <a:prstGeom prst="ellipse">
              <a:avLst/>
            </a:prstGeom>
            <a:solidFill>
              <a:srgbClr val="FF0000"/>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erdana" charset="0"/>
                <a:ea typeface="+mn-ea"/>
                <a:cs typeface="Arial" pitchFamily="34" charset="0"/>
              </a:endParaRPr>
            </a:p>
          </p:txBody>
        </p:sp>
        <p:sp>
          <p:nvSpPr>
            <p:cNvPr id="31" name="Oval 30"/>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2" name="Oval 31"/>
            <p:cNvSpPr>
              <a:spLocks noChangeArrowheads="1"/>
            </p:cNvSpPr>
            <p:nvPr/>
          </p:nvSpPr>
          <p:spPr bwMode="auto">
            <a:xfrm>
              <a:off x="2594257" y="4068996"/>
              <a:ext cx="164592" cy="168088"/>
            </a:xfrm>
            <a:prstGeom prst="ellipse">
              <a:avLst/>
            </a:prstGeom>
            <a:solidFill>
              <a:srgbClr val="0000FF"/>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3" name="Oval 32"/>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4" name="Oval 33"/>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5" name="Oval 71"/>
            <p:cNvSpPr>
              <a:spLocks noChangeArrowheads="1"/>
            </p:cNvSpPr>
            <p:nvPr/>
          </p:nvSpPr>
          <p:spPr bwMode="auto">
            <a:xfrm>
              <a:off x="1485894" y="4808584"/>
              <a:ext cx="164592" cy="168088"/>
            </a:xfrm>
            <a:prstGeom prst="ellipse">
              <a:avLst/>
            </a:prstGeom>
            <a:solidFill>
              <a:srgbClr val="0000FF"/>
            </a:solidFill>
            <a:ln>
              <a:solidFill>
                <a:srgbClr val="0000FF"/>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6" name="Oval 72"/>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7" name="Rectangle 36"/>
            <p:cNvSpPr>
              <a:spLocks noChangeArrowheads="1"/>
            </p:cNvSpPr>
            <p:nvPr/>
          </p:nvSpPr>
          <p:spPr bwMode="auto">
            <a:xfrm>
              <a:off x="1299850" y="3774221"/>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0</a:t>
              </a:r>
            </a:p>
          </p:txBody>
        </p:sp>
        <p:sp>
          <p:nvSpPr>
            <p:cNvPr id="38" name="Rectangle 37"/>
            <p:cNvSpPr>
              <a:spLocks noChangeArrowheads="1"/>
            </p:cNvSpPr>
            <p:nvPr/>
          </p:nvSpPr>
          <p:spPr bwMode="auto">
            <a:xfrm>
              <a:off x="3781321" y="4654363"/>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4</a:t>
              </a:r>
            </a:p>
          </p:txBody>
        </p:sp>
        <p:sp>
          <p:nvSpPr>
            <p:cNvPr id="39" name="Rectangle 38"/>
            <p:cNvSpPr>
              <a:spLocks noChangeArrowheads="1"/>
            </p:cNvSpPr>
            <p:nvPr/>
          </p:nvSpPr>
          <p:spPr bwMode="auto">
            <a:xfrm>
              <a:off x="2457576" y="4531163"/>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6</a:t>
              </a:r>
            </a:p>
          </p:txBody>
        </p:sp>
      </p:grpSp>
      <p:sp>
        <p:nvSpPr>
          <p:cNvPr id="60" name="TextBox 59">
            <a:extLst>
              <a:ext uri="{FF2B5EF4-FFF2-40B4-BE49-F238E27FC236}">
                <a16:creationId xmlns:a16="http://schemas.microsoft.com/office/drawing/2014/main" id="{14E9E90C-DA30-46D9-9A39-7EC25DEB0954}"/>
              </a:ext>
            </a:extLst>
          </p:cNvPr>
          <p:cNvSpPr txBox="1"/>
          <p:nvPr/>
        </p:nvSpPr>
        <p:spPr>
          <a:xfrm>
            <a:off x="629942" y="3348891"/>
            <a:ext cx="742753" cy="224676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Init.</a:t>
            </a: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61" name="TextBox 60">
            <a:extLst>
              <a:ext uri="{FF2B5EF4-FFF2-40B4-BE49-F238E27FC236}">
                <a16:creationId xmlns:a16="http://schemas.microsoft.com/office/drawing/2014/main" id="{872DE6E1-BB13-4F7D-8C4E-3EE9C8A26F93}"/>
              </a:ext>
            </a:extLst>
          </p:cNvPr>
          <p:cNvSpPr txBox="1"/>
          <p:nvPr/>
        </p:nvSpPr>
        <p:spPr>
          <a:xfrm>
            <a:off x="1612157" y="3348891"/>
            <a:ext cx="742753" cy="224676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62" name="TextBox 61">
            <a:extLst>
              <a:ext uri="{FF2B5EF4-FFF2-40B4-BE49-F238E27FC236}">
                <a16:creationId xmlns:a16="http://schemas.microsoft.com/office/drawing/2014/main" id="{7224F620-430F-4D2C-860B-9F9516F328F2}"/>
              </a:ext>
            </a:extLst>
          </p:cNvPr>
          <p:cNvSpPr txBox="1"/>
          <p:nvPr/>
        </p:nvSpPr>
        <p:spPr>
          <a:xfrm>
            <a:off x="2594372" y="3348891"/>
            <a:ext cx="742753" cy="224676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63" name="TextBox 62">
            <a:extLst>
              <a:ext uri="{FF2B5EF4-FFF2-40B4-BE49-F238E27FC236}">
                <a16:creationId xmlns:a16="http://schemas.microsoft.com/office/drawing/2014/main" id="{CC3ABAAD-53BB-4C4C-90ED-01152FD5AB0E}"/>
              </a:ext>
            </a:extLst>
          </p:cNvPr>
          <p:cNvSpPr txBox="1"/>
          <p:nvPr/>
        </p:nvSpPr>
        <p:spPr>
          <a:xfrm>
            <a:off x="3576587" y="3348891"/>
            <a:ext cx="742753" cy="224676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64" name="TextBox 63">
            <a:extLst>
              <a:ext uri="{FF2B5EF4-FFF2-40B4-BE49-F238E27FC236}">
                <a16:creationId xmlns:a16="http://schemas.microsoft.com/office/drawing/2014/main" id="{C84AFCEB-D635-4CFA-8281-BFDC612499AC}"/>
              </a:ext>
            </a:extLst>
          </p:cNvPr>
          <p:cNvSpPr txBox="1"/>
          <p:nvPr/>
        </p:nvSpPr>
        <p:spPr>
          <a:xfrm>
            <a:off x="4558802" y="3348891"/>
            <a:ext cx="742753" cy="224676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65" name="TextBox 64">
            <a:extLst>
              <a:ext uri="{FF2B5EF4-FFF2-40B4-BE49-F238E27FC236}">
                <a16:creationId xmlns:a16="http://schemas.microsoft.com/office/drawing/2014/main" id="{15B5B2CD-1AF7-4047-B349-1515E45901CE}"/>
              </a:ext>
            </a:extLst>
          </p:cNvPr>
          <p:cNvSpPr txBox="1"/>
          <p:nvPr/>
        </p:nvSpPr>
        <p:spPr>
          <a:xfrm>
            <a:off x="5541017" y="3348891"/>
            <a:ext cx="742753" cy="224676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68" name="TextBox 67">
            <a:extLst>
              <a:ext uri="{FF2B5EF4-FFF2-40B4-BE49-F238E27FC236}">
                <a16:creationId xmlns:a16="http://schemas.microsoft.com/office/drawing/2014/main" id="{9AEE6845-CE50-48E5-B04F-893D9765AEED}"/>
              </a:ext>
            </a:extLst>
          </p:cNvPr>
          <p:cNvSpPr txBox="1"/>
          <p:nvPr/>
        </p:nvSpPr>
        <p:spPr>
          <a:xfrm>
            <a:off x="6523232" y="3348891"/>
            <a:ext cx="742753" cy="224676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69" name="TextBox 68">
            <a:extLst>
              <a:ext uri="{FF2B5EF4-FFF2-40B4-BE49-F238E27FC236}">
                <a16:creationId xmlns:a16="http://schemas.microsoft.com/office/drawing/2014/main" id="{4F59208D-50C5-48E7-B118-EAED7207AC6D}"/>
              </a:ext>
            </a:extLst>
          </p:cNvPr>
          <p:cNvSpPr txBox="1"/>
          <p:nvPr/>
        </p:nvSpPr>
        <p:spPr>
          <a:xfrm>
            <a:off x="7505446" y="3348891"/>
            <a:ext cx="742753" cy="224676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lvl="0">
              <a:defRPr/>
            </a:pPr>
            <a:r>
              <a:rPr lang="en-US" sz="1400" b="1" dirty="0" err="1">
                <a:solidFill>
                  <a:srgbClr val="000000"/>
                </a:solidFill>
                <a:latin typeface="Courier New" panose="02070309020205020404" pitchFamily="49" charset="0"/>
                <a:cs typeface="Courier New" panose="02070309020205020404" pitchFamily="49" charset="0"/>
              </a:rPr>
              <a:t>i</a:t>
            </a:r>
            <a:r>
              <a:rPr lang="en-US" sz="1400" b="1" dirty="0">
                <a:solidFill>
                  <a:srgbClr val="000000"/>
                </a:solidFill>
                <a:latin typeface="Courier New" panose="02070309020205020404" pitchFamily="49" charset="0"/>
                <a:cs typeface="Courier New" panose="02070309020205020404" pitchFamily="49" charset="0"/>
              </a:rPr>
              <a:t>=6</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Tree>
    <p:extLst>
      <p:ext uri="{BB962C8B-B14F-4D97-AF65-F5344CB8AC3E}">
        <p14:creationId xmlns:p14="http://schemas.microsoft.com/office/powerpoint/2010/main" val="166461583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to exercise 8: wavefronts</a:t>
            </a:r>
          </a:p>
        </p:txBody>
      </p:sp>
      <p:sp>
        <p:nvSpPr>
          <p:cNvPr id="3" name="Content Placeholder 2"/>
          <p:cNvSpPr>
            <a:spLocks noGrp="1"/>
          </p:cNvSpPr>
          <p:nvPr>
            <p:ph idx="1"/>
          </p:nvPr>
        </p:nvSpPr>
        <p:spPr>
          <a:xfrm>
            <a:off x="455613" y="1201739"/>
            <a:ext cx="8237537" cy="657852"/>
          </a:xfrm>
        </p:spPr>
        <p:txBody>
          <a:bodyPr/>
          <a:lstStyle/>
          <a:p>
            <a:r>
              <a:rPr lang="en-US" dirty="0"/>
              <a:t>“We tell a bunch, and they tell bunch…(rinse and repeat)”</a:t>
            </a:r>
          </a:p>
        </p:txBody>
      </p:sp>
      <p:sp>
        <p:nvSpPr>
          <p:cNvPr id="4" name="Slide Number Placeholder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74</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grpSp>
        <p:nvGrpSpPr>
          <p:cNvPr id="5" name="Group 4"/>
          <p:cNvGrpSpPr/>
          <p:nvPr/>
        </p:nvGrpSpPr>
        <p:grpSpPr>
          <a:xfrm>
            <a:off x="1416265" y="2037800"/>
            <a:ext cx="3214954" cy="2488491"/>
            <a:chOff x="1223785" y="3766524"/>
            <a:chExt cx="2833253" cy="2193040"/>
          </a:xfrm>
        </p:grpSpPr>
        <p:grpSp>
          <p:nvGrpSpPr>
            <p:cNvPr id="6" name="Group 5"/>
            <p:cNvGrpSpPr/>
            <p:nvPr/>
          </p:nvGrpSpPr>
          <p:grpSpPr>
            <a:xfrm>
              <a:off x="1335803" y="4157242"/>
              <a:ext cx="219364" cy="718577"/>
              <a:chOff x="1335803" y="4157242"/>
              <a:chExt cx="219364" cy="718577"/>
            </a:xfrm>
          </p:grpSpPr>
          <p:sp>
            <p:nvSpPr>
              <p:cNvPr id="52" name="Line 24"/>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3" name="Freeform 25"/>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7" name="Group 6"/>
            <p:cNvGrpSpPr/>
            <p:nvPr/>
          </p:nvGrpSpPr>
          <p:grpSpPr>
            <a:xfrm>
              <a:off x="1589803" y="4157242"/>
              <a:ext cx="219364" cy="718577"/>
              <a:chOff x="1589803" y="4157242"/>
              <a:chExt cx="219364" cy="718577"/>
            </a:xfrm>
          </p:grpSpPr>
          <p:sp>
            <p:nvSpPr>
              <p:cNvPr id="50" name="Line 27"/>
              <p:cNvSpPr>
                <a:spLocks noChangeAspect="1" noChangeShapeType="1"/>
              </p:cNvSpPr>
              <p:nvPr/>
            </p:nvSpPr>
            <p:spPr bwMode="auto">
              <a:xfrm rot="1855532">
                <a:off x="1732678" y="4616683"/>
                <a:ext cx="1443" cy="123265"/>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1" name="Freeform 28"/>
              <p:cNvSpPr>
                <a:spLocks/>
              </p:cNvSpPr>
              <p:nvPr/>
            </p:nvSpPr>
            <p:spPr bwMode="auto">
              <a:xfrm flipH="1" flipV="1">
                <a:off x="1589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8" name="Group 7"/>
            <p:cNvGrpSpPr/>
            <p:nvPr/>
          </p:nvGrpSpPr>
          <p:grpSpPr>
            <a:xfrm>
              <a:off x="1555166" y="3962540"/>
              <a:ext cx="1121352" cy="186298"/>
              <a:chOff x="1555166" y="3962540"/>
              <a:chExt cx="1121352" cy="186298"/>
            </a:xfrm>
          </p:grpSpPr>
          <p:sp>
            <p:nvSpPr>
              <p:cNvPr id="48" name="Line 30"/>
              <p:cNvSpPr>
                <a:spLocks noChangeAspect="1" noChangeShapeType="1"/>
              </p:cNvSpPr>
              <p:nvPr/>
            </p:nvSpPr>
            <p:spPr bwMode="auto">
              <a:xfrm rot="17163330" flipH="1">
                <a:off x="2309971" y="3939661"/>
                <a:ext cx="1401" cy="127000"/>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9" name="Freeform 31"/>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9" name="Group 8"/>
            <p:cNvGrpSpPr/>
            <p:nvPr/>
          </p:nvGrpSpPr>
          <p:grpSpPr>
            <a:xfrm>
              <a:off x="1563825" y="4891227"/>
              <a:ext cx="1121352" cy="732585"/>
              <a:chOff x="1563825" y="4891227"/>
              <a:chExt cx="1121352" cy="732585"/>
            </a:xfrm>
          </p:grpSpPr>
          <p:sp>
            <p:nvSpPr>
              <p:cNvPr id="46" name="Line 34"/>
              <p:cNvSpPr>
                <a:spLocks noChangeAspect="1" noChangeShapeType="1"/>
              </p:cNvSpPr>
              <p:nvPr/>
            </p:nvSpPr>
            <p:spPr bwMode="auto">
              <a:xfrm rot="3635357">
                <a:off x="1779303" y="5328258"/>
                <a:ext cx="1401" cy="127000"/>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7" name="Freeform 35"/>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10" name="Line 46"/>
            <p:cNvSpPr>
              <a:spLocks noChangeAspect="1" noChangeShapeType="1"/>
            </p:cNvSpPr>
            <p:nvPr/>
          </p:nvSpPr>
          <p:spPr bwMode="auto">
            <a:xfrm rot="17163330" flipH="1">
              <a:off x="3452972" y="4690455"/>
              <a:ext cx="1401" cy="127000"/>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1" name="Freeform 47"/>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12" name="Group 11"/>
            <p:cNvGrpSpPr/>
            <p:nvPr/>
          </p:nvGrpSpPr>
          <p:grpSpPr>
            <a:xfrm>
              <a:off x="1566712" y="5458525"/>
              <a:ext cx="1121352" cy="186298"/>
              <a:chOff x="1566712" y="5458525"/>
              <a:chExt cx="1121352" cy="186298"/>
            </a:xfrm>
          </p:grpSpPr>
          <p:sp>
            <p:nvSpPr>
              <p:cNvPr id="44" name="Line 49"/>
              <p:cNvSpPr>
                <a:spLocks noChangeAspect="1" noChangeShapeType="1"/>
              </p:cNvSpPr>
              <p:nvPr/>
            </p:nvSpPr>
            <p:spPr bwMode="auto">
              <a:xfrm rot="17163330" flipH="1">
                <a:off x="2321517" y="5435646"/>
                <a:ext cx="1401" cy="127000"/>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5" name="Freeform 50"/>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3" name="Group 12"/>
            <p:cNvGrpSpPr/>
            <p:nvPr/>
          </p:nvGrpSpPr>
          <p:grpSpPr>
            <a:xfrm>
              <a:off x="1549394" y="5643422"/>
              <a:ext cx="1121352" cy="186298"/>
              <a:chOff x="1549394" y="5643422"/>
              <a:chExt cx="1121352" cy="186298"/>
            </a:xfrm>
          </p:grpSpPr>
          <p:sp>
            <p:nvSpPr>
              <p:cNvPr id="42" name="Line 52"/>
              <p:cNvSpPr>
                <a:spLocks noChangeAspect="1" noChangeShapeType="1"/>
              </p:cNvSpPr>
              <p:nvPr/>
            </p:nvSpPr>
            <p:spPr bwMode="auto">
              <a:xfrm rot="17163330" flipV="1">
                <a:off x="1913097" y="5725599"/>
                <a:ext cx="1401" cy="127000"/>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3" name="Freeform 53"/>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4" name="Group 13"/>
            <p:cNvGrpSpPr/>
            <p:nvPr/>
          </p:nvGrpSpPr>
          <p:grpSpPr>
            <a:xfrm>
              <a:off x="1572485" y="4892628"/>
              <a:ext cx="1121352" cy="186298"/>
              <a:chOff x="1572485" y="4892628"/>
              <a:chExt cx="1121352" cy="186298"/>
            </a:xfrm>
          </p:grpSpPr>
          <p:sp>
            <p:nvSpPr>
              <p:cNvPr id="40" name="Line 55"/>
              <p:cNvSpPr>
                <a:spLocks noChangeAspect="1" noChangeShapeType="1"/>
              </p:cNvSpPr>
              <p:nvPr/>
            </p:nvSpPr>
            <p:spPr bwMode="auto">
              <a:xfrm rot="17163330" flipV="1">
                <a:off x="1936188" y="4974805"/>
                <a:ext cx="1401" cy="127000"/>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1" name="Freeform 56"/>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5" name="Group 14"/>
            <p:cNvGrpSpPr/>
            <p:nvPr/>
          </p:nvGrpSpPr>
          <p:grpSpPr>
            <a:xfrm>
              <a:off x="1330030" y="4919242"/>
              <a:ext cx="219364" cy="718577"/>
              <a:chOff x="1330030" y="4919242"/>
              <a:chExt cx="219364" cy="718577"/>
            </a:xfrm>
          </p:grpSpPr>
          <p:sp>
            <p:nvSpPr>
              <p:cNvPr id="38" name="Line 58"/>
              <p:cNvSpPr>
                <a:spLocks noChangeAspect="1" noChangeShapeType="1"/>
              </p:cNvSpPr>
              <p:nvPr/>
            </p:nvSpPr>
            <p:spPr bwMode="auto">
              <a:xfrm rot="19744468" flipH="1">
                <a:off x="1410848" y="5404742"/>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9" name="Freeform 59"/>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16" name="Line 61"/>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7" name="Freeform 16"/>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18" name="Group 17"/>
            <p:cNvGrpSpPr/>
            <p:nvPr/>
          </p:nvGrpSpPr>
          <p:grpSpPr>
            <a:xfrm>
              <a:off x="2676519" y="4882823"/>
              <a:ext cx="1102591" cy="760599"/>
              <a:chOff x="2676519" y="4882823"/>
              <a:chExt cx="1102591" cy="760599"/>
            </a:xfrm>
          </p:grpSpPr>
          <p:sp>
            <p:nvSpPr>
              <p:cNvPr id="36" name="Line 64"/>
              <p:cNvSpPr>
                <a:spLocks noChangeAspect="1" noChangeShapeType="1"/>
              </p:cNvSpPr>
              <p:nvPr/>
            </p:nvSpPr>
            <p:spPr bwMode="auto">
              <a:xfrm rot="4334049">
                <a:off x="3099393" y="5477202"/>
                <a:ext cx="1401" cy="127000"/>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7" name="Freeform 65"/>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9" name="Group 18"/>
            <p:cNvGrpSpPr/>
            <p:nvPr/>
          </p:nvGrpSpPr>
          <p:grpSpPr>
            <a:xfrm>
              <a:off x="2706826" y="4161444"/>
              <a:ext cx="1102591" cy="760599"/>
              <a:chOff x="2706826" y="4161444"/>
              <a:chExt cx="1102591" cy="760599"/>
            </a:xfrm>
          </p:grpSpPr>
          <p:sp>
            <p:nvSpPr>
              <p:cNvPr id="34" name="Line 67"/>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5" name="Freeform 68"/>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20" name="Rectangle 19"/>
            <p:cNvSpPr>
              <a:spLocks noChangeArrowheads="1"/>
            </p:cNvSpPr>
            <p:nvPr/>
          </p:nvSpPr>
          <p:spPr bwMode="auto">
            <a:xfrm>
              <a:off x="2647633" y="5634101"/>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5</a:t>
              </a:r>
            </a:p>
          </p:txBody>
        </p:sp>
        <p:sp>
          <p:nvSpPr>
            <p:cNvPr id="21" name="Rectangle 104"/>
            <p:cNvSpPr>
              <a:spLocks noChangeArrowheads="1"/>
            </p:cNvSpPr>
            <p:nvPr/>
          </p:nvSpPr>
          <p:spPr bwMode="auto">
            <a:xfrm>
              <a:off x="1223785" y="4692170"/>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3</a:t>
              </a:r>
            </a:p>
          </p:txBody>
        </p:sp>
        <p:sp>
          <p:nvSpPr>
            <p:cNvPr id="22" name="Rectangle 105"/>
            <p:cNvSpPr>
              <a:spLocks noChangeArrowheads="1"/>
            </p:cNvSpPr>
            <p:nvPr/>
          </p:nvSpPr>
          <p:spPr bwMode="auto">
            <a:xfrm>
              <a:off x="1269289" y="5561284"/>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23" name="Rectangle 22"/>
            <p:cNvSpPr>
              <a:spLocks noChangeArrowheads="1"/>
            </p:cNvSpPr>
            <p:nvPr/>
          </p:nvSpPr>
          <p:spPr bwMode="auto">
            <a:xfrm>
              <a:off x="2671447" y="3766524"/>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1</a:t>
              </a:r>
            </a:p>
          </p:txBody>
        </p:sp>
        <p:sp>
          <p:nvSpPr>
            <p:cNvPr id="24" name="Oval 23"/>
            <p:cNvSpPr>
              <a:spLocks noChangeArrowheads="1"/>
            </p:cNvSpPr>
            <p:nvPr/>
          </p:nvSpPr>
          <p:spPr bwMode="auto">
            <a:xfrm>
              <a:off x="1485894" y="4068996"/>
              <a:ext cx="164592" cy="168088"/>
            </a:xfrm>
            <a:prstGeom prst="ellipse">
              <a:avLst/>
            </a:prstGeom>
            <a:solidFill>
              <a:srgbClr val="FF0000"/>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erdana" charset="0"/>
                <a:ea typeface="+mn-ea"/>
                <a:cs typeface="Arial" pitchFamily="34" charset="0"/>
              </a:endParaRPr>
            </a:p>
          </p:txBody>
        </p:sp>
        <p:sp>
          <p:nvSpPr>
            <p:cNvPr id="25" name="Oval 24"/>
            <p:cNvSpPr>
              <a:spLocks noChangeArrowheads="1"/>
            </p:cNvSpPr>
            <p:nvPr/>
          </p:nvSpPr>
          <p:spPr bwMode="auto">
            <a:xfrm>
              <a:off x="2594257" y="5548172"/>
              <a:ext cx="164592" cy="168088"/>
            </a:xfrm>
            <a:prstGeom prst="ellipse">
              <a:avLst/>
            </a:prstGeom>
            <a:solidFill>
              <a:srgbClr val="FF0000"/>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pitchFamily="34" charset="0"/>
                <a:ea typeface="+mn-ea"/>
                <a:cs typeface="Arial" pitchFamily="34" charset="0"/>
              </a:endParaRPr>
            </a:p>
          </p:txBody>
        </p:sp>
        <p:sp>
          <p:nvSpPr>
            <p:cNvPr id="26" name="Oval 25"/>
            <p:cNvSpPr>
              <a:spLocks noChangeArrowheads="1"/>
            </p:cNvSpPr>
            <p:nvPr/>
          </p:nvSpPr>
          <p:spPr bwMode="auto">
            <a:xfrm>
              <a:off x="2594257" y="4068996"/>
              <a:ext cx="164592" cy="168088"/>
            </a:xfrm>
            <a:prstGeom prst="ellipse">
              <a:avLst/>
            </a:prstGeom>
            <a:solidFill>
              <a:srgbClr val="0000FF"/>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7" name="Oval 26"/>
            <p:cNvSpPr>
              <a:spLocks noChangeArrowheads="1"/>
            </p:cNvSpPr>
            <p:nvPr/>
          </p:nvSpPr>
          <p:spPr bwMode="auto">
            <a:xfrm>
              <a:off x="2594257" y="4808584"/>
              <a:ext cx="164592" cy="168088"/>
            </a:xfrm>
            <a:prstGeom prst="ellipse">
              <a:avLst/>
            </a:prstGeom>
            <a:solidFill>
              <a:srgbClr val="FF0000"/>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pitchFamily="34" charset="0"/>
                <a:ea typeface="+mn-ea"/>
                <a:cs typeface="Arial" pitchFamily="34" charset="0"/>
              </a:endParaRPr>
            </a:p>
          </p:txBody>
        </p:sp>
        <p:sp>
          <p:nvSpPr>
            <p:cNvPr id="28" name="Oval 27"/>
            <p:cNvSpPr>
              <a:spLocks noChangeArrowheads="1"/>
            </p:cNvSpPr>
            <p:nvPr/>
          </p:nvSpPr>
          <p:spPr bwMode="auto">
            <a:xfrm>
              <a:off x="3672737" y="4801113"/>
              <a:ext cx="164592" cy="168088"/>
            </a:xfrm>
            <a:prstGeom prst="ellipse">
              <a:avLst/>
            </a:prstGeom>
            <a:solidFill>
              <a:srgbClr val="FF0000"/>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pitchFamily="34" charset="0"/>
                <a:ea typeface="+mn-ea"/>
                <a:cs typeface="Arial" pitchFamily="34" charset="0"/>
              </a:endParaRPr>
            </a:p>
          </p:txBody>
        </p:sp>
        <p:sp>
          <p:nvSpPr>
            <p:cNvPr id="29" name="Oval 71"/>
            <p:cNvSpPr>
              <a:spLocks noChangeArrowheads="1"/>
            </p:cNvSpPr>
            <p:nvPr/>
          </p:nvSpPr>
          <p:spPr bwMode="auto">
            <a:xfrm>
              <a:off x="1485894" y="4808584"/>
              <a:ext cx="164592" cy="168088"/>
            </a:xfrm>
            <a:prstGeom prst="ellipse">
              <a:avLst/>
            </a:prstGeom>
            <a:solidFill>
              <a:srgbClr val="0000FF"/>
            </a:solidFill>
            <a:ln>
              <a:solidFill>
                <a:srgbClr val="0000FF"/>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0" name="Oval 72"/>
            <p:cNvSpPr>
              <a:spLocks noChangeArrowheads="1"/>
            </p:cNvSpPr>
            <p:nvPr/>
          </p:nvSpPr>
          <p:spPr bwMode="auto">
            <a:xfrm>
              <a:off x="1485894" y="5548172"/>
              <a:ext cx="164592" cy="168088"/>
            </a:xfrm>
            <a:prstGeom prst="ellipse">
              <a:avLst/>
            </a:prstGeom>
            <a:solidFill>
              <a:srgbClr val="FF0000"/>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pitchFamily="34" charset="0"/>
                <a:ea typeface="+mn-ea"/>
                <a:cs typeface="Arial" pitchFamily="34" charset="0"/>
              </a:endParaRPr>
            </a:p>
          </p:txBody>
        </p:sp>
        <p:sp>
          <p:nvSpPr>
            <p:cNvPr id="31" name="Rectangle 30"/>
            <p:cNvSpPr>
              <a:spLocks noChangeArrowheads="1"/>
            </p:cNvSpPr>
            <p:nvPr/>
          </p:nvSpPr>
          <p:spPr bwMode="auto">
            <a:xfrm>
              <a:off x="1299850" y="3774221"/>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0</a:t>
              </a:r>
            </a:p>
          </p:txBody>
        </p:sp>
        <p:sp>
          <p:nvSpPr>
            <p:cNvPr id="32" name="Rectangle 31"/>
            <p:cNvSpPr>
              <a:spLocks noChangeArrowheads="1"/>
            </p:cNvSpPr>
            <p:nvPr/>
          </p:nvSpPr>
          <p:spPr bwMode="auto">
            <a:xfrm>
              <a:off x="3781321" y="4654363"/>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4</a:t>
              </a:r>
            </a:p>
          </p:txBody>
        </p:sp>
        <p:sp>
          <p:nvSpPr>
            <p:cNvPr id="33" name="Rectangle 32"/>
            <p:cNvSpPr>
              <a:spLocks noChangeArrowheads="1"/>
            </p:cNvSpPr>
            <p:nvPr/>
          </p:nvSpPr>
          <p:spPr bwMode="auto">
            <a:xfrm>
              <a:off x="2457576" y="4531163"/>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6</a:t>
              </a:r>
            </a:p>
          </p:txBody>
        </p:sp>
      </p:grpSp>
      <p:grpSp>
        <p:nvGrpSpPr>
          <p:cNvPr id="54" name="Group 53"/>
          <p:cNvGrpSpPr/>
          <p:nvPr/>
        </p:nvGrpSpPr>
        <p:grpSpPr>
          <a:xfrm>
            <a:off x="5129013" y="2028560"/>
            <a:ext cx="3214954" cy="2488491"/>
            <a:chOff x="1223785" y="3766524"/>
            <a:chExt cx="2833253" cy="2193040"/>
          </a:xfrm>
        </p:grpSpPr>
        <p:grpSp>
          <p:nvGrpSpPr>
            <p:cNvPr id="55" name="Group 54"/>
            <p:cNvGrpSpPr/>
            <p:nvPr/>
          </p:nvGrpSpPr>
          <p:grpSpPr>
            <a:xfrm>
              <a:off x="1335803" y="4157242"/>
              <a:ext cx="219364" cy="718577"/>
              <a:chOff x="1335803" y="4157242"/>
              <a:chExt cx="219364" cy="718577"/>
            </a:xfrm>
          </p:grpSpPr>
          <p:sp>
            <p:nvSpPr>
              <p:cNvPr id="101" name="Line 24"/>
              <p:cNvSpPr>
                <a:spLocks noChangeAspect="1" noChangeShapeType="1"/>
              </p:cNvSpPr>
              <p:nvPr/>
            </p:nvSpPr>
            <p:spPr bwMode="auto">
              <a:xfrm rot="1855532" flipH="1" flipV="1">
                <a:off x="1410849" y="4293113"/>
                <a:ext cx="1443" cy="123265"/>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02" name="Freeform 25"/>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56" name="Group 55"/>
            <p:cNvGrpSpPr/>
            <p:nvPr/>
          </p:nvGrpSpPr>
          <p:grpSpPr>
            <a:xfrm>
              <a:off x="1589803" y="4157242"/>
              <a:ext cx="219364" cy="718577"/>
              <a:chOff x="1589803" y="4157242"/>
              <a:chExt cx="219364" cy="718577"/>
            </a:xfrm>
          </p:grpSpPr>
          <p:sp>
            <p:nvSpPr>
              <p:cNvPr id="99" name="Line 27"/>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00" name="Freeform 28"/>
              <p:cNvSpPr>
                <a:spLocks/>
              </p:cNvSpPr>
              <p:nvPr/>
            </p:nvSpPr>
            <p:spPr bwMode="auto">
              <a:xfrm flipH="1" flipV="1">
                <a:off x="1589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57" name="Group 56"/>
            <p:cNvGrpSpPr/>
            <p:nvPr/>
          </p:nvGrpSpPr>
          <p:grpSpPr>
            <a:xfrm>
              <a:off x="1555166" y="3962540"/>
              <a:ext cx="1121352" cy="186298"/>
              <a:chOff x="1555166" y="3962540"/>
              <a:chExt cx="1121352" cy="186298"/>
            </a:xfrm>
          </p:grpSpPr>
          <p:sp>
            <p:nvSpPr>
              <p:cNvPr id="97" name="Line 30"/>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8" name="Freeform 31"/>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58" name="Group 57"/>
            <p:cNvGrpSpPr/>
            <p:nvPr/>
          </p:nvGrpSpPr>
          <p:grpSpPr>
            <a:xfrm>
              <a:off x="1563825" y="4891227"/>
              <a:ext cx="1121352" cy="732585"/>
              <a:chOff x="1563825" y="4891227"/>
              <a:chExt cx="1121352" cy="732585"/>
            </a:xfrm>
          </p:grpSpPr>
          <p:sp>
            <p:nvSpPr>
              <p:cNvPr id="95" name="Line 34"/>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6" name="Freeform 35"/>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59" name="Line 46"/>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0" name="Freeform 47"/>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61" name="Group 60"/>
            <p:cNvGrpSpPr/>
            <p:nvPr/>
          </p:nvGrpSpPr>
          <p:grpSpPr>
            <a:xfrm>
              <a:off x="1566712" y="5458525"/>
              <a:ext cx="1121352" cy="186298"/>
              <a:chOff x="1566712" y="5458525"/>
              <a:chExt cx="1121352" cy="186298"/>
            </a:xfrm>
          </p:grpSpPr>
          <p:sp>
            <p:nvSpPr>
              <p:cNvPr id="93" name="Line 49"/>
              <p:cNvSpPr>
                <a:spLocks noChangeAspect="1" noChangeShapeType="1"/>
              </p:cNvSpPr>
              <p:nvPr/>
            </p:nvSpPr>
            <p:spPr bwMode="auto">
              <a:xfrm rot="17163330" flipH="1">
                <a:off x="2321517" y="5435646"/>
                <a:ext cx="1401" cy="127000"/>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4" name="Freeform 50"/>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62" name="Group 61"/>
            <p:cNvGrpSpPr/>
            <p:nvPr/>
          </p:nvGrpSpPr>
          <p:grpSpPr>
            <a:xfrm>
              <a:off x="1549394" y="5643422"/>
              <a:ext cx="1121352" cy="186298"/>
              <a:chOff x="1549394" y="5643422"/>
              <a:chExt cx="1121352" cy="186298"/>
            </a:xfrm>
          </p:grpSpPr>
          <p:sp>
            <p:nvSpPr>
              <p:cNvPr id="91" name="Line 52"/>
              <p:cNvSpPr>
                <a:spLocks noChangeAspect="1" noChangeShapeType="1"/>
              </p:cNvSpPr>
              <p:nvPr/>
            </p:nvSpPr>
            <p:spPr bwMode="auto">
              <a:xfrm rot="17163330" flipV="1">
                <a:off x="1913097" y="5725599"/>
                <a:ext cx="1401" cy="127000"/>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2" name="Freeform 53"/>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63" name="Group 62"/>
            <p:cNvGrpSpPr/>
            <p:nvPr/>
          </p:nvGrpSpPr>
          <p:grpSpPr>
            <a:xfrm>
              <a:off x="1572485" y="4892628"/>
              <a:ext cx="1121352" cy="186298"/>
              <a:chOff x="1572485" y="4892628"/>
              <a:chExt cx="1121352" cy="186298"/>
            </a:xfrm>
          </p:grpSpPr>
          <p:sp>
            <p:nvSpPr>
              <p:cNvPr id="89" name="Line 55"/>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0" name="Freeform 56"/>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64" name="Group 63"/>
            <p:cNvGrpSpPr/>
            <p:nvPr/>
          </p:nvGrpSpPr>
          <p:grpSpPr>
            <a:xfrm>
              <a:off x="1330030" y="4919242"/>
              <a:ext cx="219364" cy="718577"/>
              <a:chOff x="1330030" y="4919242"/>
              <a:chExt cx="219364" cy="718577"/>
            </a:xfrm>
          </p:grpSpPr>
          <p:sp>
            <p:nvSpPr>
              <p:cNvPr id="87" name="Line 58"/>
              <p:cNvSpPr>
                <a:spLocks noChangeAspect="1" noChangeShapeType="1"/>
              </p:cNvSpPr>
              <p:nvPr/>
            </p:nvSpPr>
            <p:spPr bwMode="auto">
              <a:xfrm rot="19744468" flipH="1">
                <a:off x="1410848" y="5404742"/>
                <a:ext cx="1443" cy="123265"/>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8" name="Freeform 59"/>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65" name="Line 61"/>
            <p:cNvSpPr>
              <a:spLocks noChangeAspect="1" noChangeShapeType="1"/>
            </p:cNvSpPr>
            <p:nvPr/>
          </p:nvSpPr>
          <p:spPr bwMode="auto">
            <a:xfrm rot="1855532">
              <a:off x="2829496" y="4616683"/>
              <a:ext cx="1443" cy="123265"/>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6" name="Freeform 65"/>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67" name="Group 66"/>
            <p:cNvGrpSpPr/>
            <p:nvPr/>
          </p:nvGrpSpPr>
          <p:grpSpPr>
            <a:xfrm>
              <a:off x="2676519" y="4882823"/>
              <a:ext cx="1102591" cy="760599"/>
              <a:chOff x="2676519" y="4882823"/>
              <a:chExt cx="1102591" cy="760599"/>
            </a:xfrm>
          </p:grpSpPr>
          <p:sp>
            <p:nvSpPr>
              <p:cNvPr id="85" name="Line 64"/>
              <p:cNvSpPr>
                <a:spLocks noChangeAspect="1" noChangeShapeType="1"/>
              </p:cNvSpPr>
              <p:nvPr/>
            </p:nvSpPr>
            <p:spPr bwMode="auto">
              <a:xfrm rot="4334049">
                <a:off x="3099393" y="5477202"/>
                <a:ext cx="1401" cy="127000"/>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6" name="Freeform 65"/>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68" name="Group 67"/>
            <p:cNvGrpSpPr/>
            <p:nvPr/>
          </p:nvGrpSpPr>
          <p:grpSpPr>
            <a:xfrm>
              <a:off x="2706826" y="4161444"/>
              <a:ext cx="1102591" cy="760599"/>
              <a:chOff x="2706826" y="4161444"/>
              <a:chExt cx="1102591" cy="760599"/>
            </a:xfrm>
          </p:grpSpPr>
          <p:sp>
            <p:nvSpPr>
              <p:cNvPr id="83" name="Line 67"/>
              <p:cNvSpPr>
                <a:spLocks noChangeAspect="1" noChangeShapeType="1"/>
              </p:cNvSpPr>
              <p:nvPr/>
            </p:nvSpPr>
            <p:spPr bwMode="auto">
              <a:xfrm rot="19202490" flipH="1">
                <a:off x="3540985" y="4454198"/>
                <a:ext cx="1443" cy="123265"/>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4" name="Freeform 68"/>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69" name="Rectangle 68"/>
            <p:cNvSpPr>
              <a:spLocks noChangeArrowheads="1"/>
            </p:cNvSpPr>
            <p:nvPr/>
          </p:nvSpPr>
          <p:spPr bwMode="auto">
            <a:xfrm>
              <a:off x="2647633" y="5634101"/>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5</a:t>
              </a:r>
            </a:p>
          </p:txBody>
        </p:sp>
        <p:sp>
          <p:nvSpPr>
            <p:cNvPr id="70" name="Rectangle 104"/>
            <p:cNvSpPr>
              <a:spLocks noChangeArrowheads="1"/>
            </p:cNvSpPr>
            <p:nvPr/>
          </p:nvSpPr>
          <p:spPr bwMode="auto">
            <a:xfrm>
              <a:off x="1223785" y="4692170"/>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3</a:t>
              </a:r>
            </a:p>
          </p:txBody>
        </p:sp>
        <p:sp>
          <p:nvSpPr>
            <p:cNvPr id="71" name="Rectangle 105"/>
            <p:cNvSpPr>
              <a:spLocks noChangeArrowheads="1"/>
            </p:cNvSpPr>
            <p:nvPr/>
          </p:nvSpPr>
          <p:spPr bwMode="auto">
            <a:xfrm>
              <a:off x="1269289" y="5561284"/>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72" name="Rectangle 71"/>
            <p:cNvSpPr>
              <a:spLocks noChangeArrowheads="1"/>
            </p:cNvSpPr>
            <p:nvPr/>
          </p:nvSpPr>
          <p:spPr bwMode="auto">
            <a:xfrm>
              <a:off x="2671447" y="3766524"/>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1</a:t>
              </a:r>
            </a:p>
          </p:txBody>
        </p:sp>
        <p:sp>
          <p:nvSpPr>
            <p:cNvPr id="73" name="Oval 72"/>
            <p:cNvSpPr>
              <a:spLocks noChangeArrowheads="1"/>
            </p:cNvSpPr>
            <p:nvPr/>
          </p:nvSpPr>
          <p:spPr bwMode="auto">
            <a:xfrm>
              <a:off x="1485894" y="4068996"/>
              <a:ext cx="164592" cy="168088"/>
            </a:xfrm>
            <a:prstGeom prst="ellipse">
              <a:avLst/>
            </a:prstGeom>
            <a:solidFill>
              <a:srgbClr val="0000FF"/>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erdana" charset="0"/>
                <a:ea typeface="+mn-ea"/>
                <a:cs typeface="Arial" pitchFamily="34" charset="0"/>
              </a:endParaRPr>
            </a:p>
          </p:txBody>
        </p:sp>
        <p:sp>
          <p:nvSpPr>
            <p:cNvPr id="74" name="Oval 73"/>
            <p:cNvSpPr>
              <a:spLocks noChangeArrowheads="1"/>
            </p:cNvSpPr>
            <p:nvPr/>
          </p:nvSpPr>
          <p:spPr bwMode="auto">
            <a:xfrm>
              <a:off x="2594257" y="5548172"/>
              <a:ext cx="164592" cy="168088"/>
            </a:xfrm>
            <a:prstGeom prst="ellipse">
              <a:avLst/>
            </a:prstGeom>
            <a:solidFill>
              <a:srgbClr val="FF0000"/>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5" name="Oval 74"/>
            <p:cNvSpPr>
              <a:spLocks noChangeArrowheads="1"/>
            </p:cNvSpPr>
            <p:nvPr/>
          </p:nvSpPr>
          <p:spPr bwMode="auto">
            <a:xfrm>
              <a:off x="2594257" y="4068996"/>
              <a:ext cx="164592" cy="168088"/>
            </a:xfrm>
            <a:prstGeom prst="ellipse">
              <a:avLst/>
            </a:prstGeom>
            <a:solidFill>
              <a:srgbClr val="FF0000"/>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6" name="Oval 75"/>
            <p:cNvSpPr>
              <a:spLocks noChangeArrowheads="1"/>
            </p:cNvSpPr>
            <p:nvPr/>
          </p:nvSpPr>
          <p:spPr bwMode="auto">
            <a:xfrm>
              <a:off x="2594257" y="4808584"/>
              <a:ext cx="164592" cy="168088"/>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7" name="Oval 76"/>
            <p:cNvSpPr>
              <a:spLocks noChangeArrowheads="1"/>
            </p:cNvSpPr>
            <p:nvPr/>
          </p:nvSpPr>
          <p:spPr bwMode="auto">
            <a:xfrm>
              <a:off x="3672737" y="4801113"/>
              <a:ext cx="164592" cy="168088"/>
            </a:xfrm>
            <a:prstGeom prst="ellipse">
              <a:avLst/>
            </a:prstGeom>
            <a:solidFill>
              <a:srgbClr val="FF0000"/>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8" name="Oval 71"/>
            <p:cNvSpPr>
              <a:spLocks noChangeArrowheads="1"/>
            </p:cNvSpPr>
            <p:nvPr/>
          </p:nvSpPr>
          <p:spPr bwMode="auto">
            <a:xfrm>
              <a:off x="1485894" y="4808584"/>
              <a:ext cx="164592" cy="168088"/>
            </a:xfrm>
            <a:prstGeom prst="ellipse">
              <a:avLst/>
            </a:prstGeom>
            <a:solidFill>
              <a:srgbClr val="FF0000"/>
            </a:solidFill>
            <a:ln>
              <a:solidFill>
                <a:srgbClr val="0000FF"/>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9" name="Oval 72"/>
            <p:cNvSpPr>
              <a:spLocks noChangeArrowheads="1"/>
            </p:cNvSpPr>
            <p:nvPr/>
          </p:nvSpPr>
          <p:spPr bwMode="auto">
            <a:xfrm>
              <a:off x="1485894" y="5548172"/>
              <a:ext cx="164592" cy="168088"/>
            </a:xfrm>
            <a:prstGeom prst="ellipse">
              <a:avLst/>
            </a:prstGeom>
            <a:solidFill>
              <a:srgbClr val="FF0000"/>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0" name="Rectangle 79"/>
            <p:cNvSpPr>
              <a:spLocks noChangeArrowheads="1"/>
            </p:cNvSpPr>
            <p:nvPr/>
          </p:nvSpPr>
          <p:spPr bwMode="auto">
            <a:xfrm>
              <a:off x="1299850" y="3774221"/>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0</a:t>
              </a:r>
            </a:p>
          </p:txBody>
        </p:sp>
        <p:sp>
          <p:nvSpPr>
            <p:cNvPr id="81" name="Rectangle 80"/>
            <p:cNvSpPr>
              <a:spLocks noChangeArrowheads="1"/>
            </p:cNvSpPr>
            <p:nvPr/>
          </p:nvSpPr>
          <p:spPr bwMode="auto">
            <a:xfrm>
              <a:off x="3781321" y="4654363"/>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4</a:t>
              </a:r>
            </a:p>
          </p:txBody>
        </p:sp>
        <p:sp>
          <p:nvSpPr>
            <p:cNvPr id="82" name="Rectangle 81"/>
            <p:cNvSpPr>
              <a:spLocks noChangeArrowheads="1"/>
            </p:cNvSpPr>
            <p:nvPr/>
          </p:nvSpPr>
          <p:spPr bwMode="auto">
            <a:xfrm>
              <a:off x="2457576" y="4531163"/>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6</a:t>
              </a:r>
            </a:p>
          </p:txBody>
        </p:sp>
      </p:grpSp>
      <p:sp>
        <p:nvSpPr>
          <p:cNvPr id="103" name="TextBox 102"/>
          <p:cNvSpPr txBox="1"/>
          <p:nvPr/>
        </p:nvSpPr>
        <p:spPr>
          <a:xfrm>
            <a:off x="369241" y="5340927"/>
            <a:ext cx="2091598"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rPr>
              <a:t>w = {0, 2, 4, 5, 6}</a:t>
            </a:r>
            <a:endPar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p:txBody>
      </p:sp>
      <p:sp>
        <p:nvSpPr>
          <p:cNvPr id="105" name="TextBox 104"/>
          <p:cNvSpPr txBox="1"/>
          <p:nvPr/>
        </p:nvSpPr>
        <p:spPr>
          <a:xfrm>
            <a:off x="3464003" y="5340927"/>
            <a:ext cx="2211824" cy="369332"/>
          </a:xfrm>
          <a:prstGeom prst="rect">
            <a:avLst/>
          </a:prstGeom>
          <a:noFill/>
        </p:spPr>
        <p:txBody>
          <a:bodyPr wrap="none" rtlCol="0">
            <a:spAutoFit/>
          </a:bodyPr>
          <a:lstStyle/>
          <a:p>
            <a:pPr lvl="0">
              <a:defRPr/>
            </a:pPr>
            <a:r>
              <a:rPr lang="en-US" dirty="0">
                <a:solidFill>
                  <a:srgbClr val="000000"/>
                </a:solidFill>
              </a:rPr>
              <a:t>w’ </a:t>
            </a: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 {1, 2, 3, 4, 5}</a:t>
            </a:r>
          </a:p>
        </p:txBody>
      </p:sp>
      <p:sp>
        <p:nvSpPr>
          <p:cNvPr id="106" name="TextBox 105"/>
          <p:cNvSpPr txBox="1"/>
          <p:nvPr/>
        </p:nvSpPr>
        <p:spPr>
          <a:xfrm>
            <a:off x="6814086" y="5340927"/>
            <a:ext cx="2091598"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w = {0, 2, 4, 5, 6}</a:t>
            </a:r>
          </a:p>
        </p:txBody>
      </p:sp>
      <p:cxnSp>
        <p:nvCxnSpPr>
          <p:cNvPr id="107" name="Straight Arrow Connector 106"/>
          <p:cNvCxnSpPr/>
          <p:nvPr/>
        </p:nvCxnSpPr>
        <p:spPr bwMode="auto">
          <a:xfrm flipV="1">
            <a:off x="1353775" y="4585792"/>
            <a:ext cx="527257" cy="659979"/>
          </a:xfrm>
          <a:prstGeom prst="straightConnector1">
            <a:avLst/>
          </a:prstGeom>
          <a:noFill/>
          <a:ln w="38100" cap="flat" cmpd="sng" algn="ctr">
            <a:solidFill>
              <a:schemeClr val="tx1"/>
            </a:solidFill>
            <a:prstDash val="solid"/>
            <a:round/>
            <a:headEnd type="none" w="med" len="med"/>
            <a:tailEnd type="arrow" w="med" len="med"/>
          </a:ln>
          <a:effectLst/>
        </p:spPr>
      </p:cxnSp>
      <p:cxnSp>
        <p:nvCxnSpPr>
          <p:cNvPr id="108" name="Straight Arrow Connector 107"/>
          <p:cNvCxnSpPr/>
          <p:nvPr/>
        </p:nvCxnSpPr>
        <p:spPr bwMode="auto">
          <a:xfrm flipV="1">
            <a:off x="4974910" y="4594345"/>
            <a:ext cx="527257" cy="659979"/>
          </a:xfrm>
          <a:prstGeom prst="straightConnector1">
            <a:avLst/>
          </a:prstGeom>
          <a:noFill/>
          <a:ln w="38100" cap="flat" cmpd="sng" algn="ctr">
            <a:solidFill>
              <a:schemeClr val="tx1"/>
            </a:solidFill>
            <a:prstDash val="solid"/>
            <a:round/>
            <a:headEnd type="none" w="med" len="med"/>
            <a:tailEnd type="arrow" w="med" len="med"/>
          </a:ln>
          <a:effectLst/>
        </p:spPr>
      </p:cxnSp>
      <p:cxnSp>
        <p:nvCxnSpPr>
          <p:cNvPr id="109" name="Straight Arrow Connector 108"/>
          <p:cNvCxnSpPr/>
          <p:nvPr/>
        </p:nvCxnSpPr>
        <p:spPr bwMode="auto">
          <a:xfrm>
            <a:off x="3421412" y="4594345"/>
            <a:ext cx="484660" cy="621923"/>
          </a:xfrm>
          <a:prstGeom prst="straightConnector1">
            <a:avLst/>
          </a:prstGeom>
          <a:noFill/>
          <a:ln w="38100" cap="flat" cmpd="sng" algn="ctr">
            <a:solidFill>
              <a:schemeClr val="tx1"/>
            </a:solidFill>
            <a:prstDash val="solid"/>
            <a:round/>
            <a:headEnd type="none" w="med" len="med"/>
            <a:tailEnd type="arrow" w="med" len="med"/>
          </a:ln>
          <a:effectLst/>
        </p:spPr>
      </p:cxnSp>
      <p:cxnSp>
        <p:nvCxnSpPr>
          <p:cNvPr id="110" name="Straight Arrow Connector 109"/>
          <p:cNvCxnSpPr/>
          <p:nvPr/>
        </p:nvCxnSpPr>
        <p:spPr bwMode="auto">
          <a:xfrm>
            <a:off x="7132197" y="4594345"/>
            <a:ext cx="484660" cy="621923"/>
          </a:xfrm>
          <a:prstGeom prst="straightConnector1">
            <a:avLst/>
          </a:prstGeom>
          <a:noFill/>
          <a:ln w="38100" cap="flat" cmpd="sng" algn="ctr">
            <a:solidFill>
              <a:schemeClr val="tx1"/>
            </a:solidFill>
            <a:prstDash val="solid"/>
            <a:round/>
            <a:headEnd type="none" w="med" len="med"/>
            <a:tailEnd type="arrow" w="med" len="med"/>
          </a:ln>
          <a:effectLst/>
        </p:spPr>
      </p:cxnSp>
      <p:cxnSp>
        <p:nvCxnSpPr>
          <p:cNvPr id="111" name="Elbow Connector 110"/>
          <p:cNvCxnSpPr/>
          <p:nvPr/>
        </p:nvCxnSpPr>
        <p:spPr bwMode="auto">
          <a:xfrm rot="5400000">
            <a:off x="7363364" y="6133672"/>
            <a:ext cx="349322" cy="12700"/>
          </a:xfrm>
          <a:prstGeom prst="bentConnector3">
            <a:avLst/>
          </a:prstGeom>
          <a:noFill/>
          <a:ln w="19050" cap="flat" cmpd="sng" algn="ctr">
            <a:noFill/>
            <a:prstDash val="solid"/>
            <a:round/>
            <a:headEnd type="none" w="med" len="med"/>
            <a:tailEnd type="triangle"/>
          </a:ln>
          <a:effectLst/>
        </p:spPr>
      </p:cxnSp>
      <p:cxnSp>
        <p:nvCxnSpPr>
          <p:cNvPr id="114" name="Straight Arrow Connector 113"/>
          <p:cNvCxnSpPr/>
          <p:nvPr/>
        </p:nvCxnSpPr>
        <p:spPr bwMode="auto">
          <a:xfrm>
            <a:off x="7631408" y="5795019"/>
            <a:ext cx="0" cy="519664"/>
          </a:xfrm>
          <a:prstGeom prst="straightConnector1">
            <a:avLst/>
          </a:prstGeom>
          <a:noFill/>
          <a:ln w="38100" cap="flat" cmpd="sng" algn="ctr">
            <a:solidFill>
              <a:schemeClr val="tx1"/>
            </a:solidFill>
            <a:prstDash val="solid"/>
            <a:round/>
            <a:headEnd type="none" w="med" len="med"/>
            <a:tailEnd type="none" w="med" len="med"/>
          </a:ln>
          <a:effectLst/>
        </p:spPr>
      </p:cxnSp>
      <p:cxnSp>
        <p:nvCxnSpPr>
          <p:cNvPr id="117" name="Straight Arrow Connector 116"/>
          <p:cNvCxnSpPr/>
          <p:nvPr/>
        </p:nvCxnSpPr>
        <p:spPr bwMode="auto">
          <a:xfrm>
            <a:off x="1334185" y="5784745"/>
            <a:ext cx="0" cy="519664"/>
          </a:xfrm>
          <a:prstGeom prst="straightConnector1">
            <a:avLst/>
          </a:prstGeom>
          <a:noFill/>
          <a:ln w="38100" cap="flat" cmpd="sng" algn="ctr">
            <a:solidFill>
              <a:schemeClr val="tx1"/>
            </a:solidFill>
            <a:prstDash val="solid"/>
            <a:round/>
            <a:headEnd type="arrow" w="med" len="med"/>
            <a:tailEnd type="none" w="med" len="med"/>
          </a:ln>
          <a:effectLst/>
        </p:spPr>
      </p:cxnSp>
      <p:cxnSp>
        <p:nvCxnSpPr>
          <p:cNvPr id="118" name="Straight Arrow Connector 117"/>
          <p:cNvCxnSpPr/>
          <p:nvPr/>
        </p:nvCxnSpPr>
        <p:spPr bwMode="auto">
          <a:xfrm flipH="1" flipV="1">
            <a:off x="1343819" y="6283347"/>
            <a:ext cx="6287591" cy="8382"/>
          </a:xfrm>
          <a:prstGeom prst="straightConnector1">
            <a:avLst/>
          </a:prstGeom>
          <a:noFill/>
          <a:ln w="38100" cap="flat" cmpd="sng" algn="ctr">
            <a:solidFill>
              <a:schemeClr val="tx1"/>
            </a:solidFill>
            <a:prstDash val="solid"/>
            <a:round/>
            <a:headEnd type="none" w="med" len="med"/>
            <a:tailEnd type="none" w="med" len="med"/>
          </a:ln>
          <a:effectLst/>
        </p:spPr>
      </p:cxnSp>
      <p:sp>
        <p:nvSpPr>
          <p:cNvPr id="115" name="Content Placeholder 105"/>
          <p:cNvSpPr txBox="1">
            <a:spLocks/>
          </p:cNvSpPr>
          <p:nvPr/>
        </p:nvSpPr>
        <p:spPr bwMode="auto">
          <a:xfrm>
            <a:off x="1665992" y="6584167"/>
            <a:ext cx="6529053" cy="23302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400" b="0" i="0" u="none" strike="noStrike" kern="0" cap="none" spc="0" normalizeH="0" baseline="0" noProof="0" dirty="0">
                <a:ln>
                  <a:noFill/>
                </a:ln>
                <a:solidFill>
                  <a:srgbClr val="FF0000"/>
                </a:solidFill>
                <a:effectLst/>
                <a:uLnTx/>
                <a:uFillTx/>
                <a:latin typeface="Arial" pitchFamily="34" charset="0"/>
                <a:ea typeface="+mn-ea"/>
                <a:cs typeface="+mn-cs"/>
              </a:rPr>
              <a:t>Red</a:t>
            </a:r>
            <a:r>
              <a:rPr kumimoji="0" lang="en-US" sz="1400" b="0" i="0" u="none" strike="noStrike" kern="0" cap="none" spc="0" normalizeH="0" baseline="0" noProof="0" dirty="0">
                <a:ln>
                  <a:noFill/>
                </a:ln>
                <a:solidFill>
                  <a:srgbClr val="000000"/>
                </a:solidFill>
                <a:effectLst/>
                <a:uLnTx/>
                <a:uFillTx/>
                <a:latin typeface="Arial" pitchFamily="34" charset="0"/>
                <a:ea typeface="+mn-ea"/>
                <a:cs typeface="+mn-cs"/>
              </a:rPr>
              <a:t>=current wavefront and visited, </a:t>
            </a:r>
            <a:r>
              <a:rPr kumimoji="0" lang="en-US" sz="1400" b="0" i="0" u="none" strike="noStrike" kern="0" cap="none" spc="0" normalizeH="0" baseline="0" noProof="0" dirty="0">
                <a:ln>
                  <a:noFill/>
                </a:ln>
                <a:solidFill>
                  <a:srgbClr val="0000FF"/>
                </a:solidFill>
                <a:effectLst/>
                <a:uLnTx/>
                <a:uFillTx/>
                <a:latin typeface="Arial" pitchFamily="34" charset="0"/>
                <a:ea typeface="+mn-ea"/>
                <a:cs typeface="+mn-cs"/>
              </a:rPr>
              <a:t>Blue</a:t>
            </a:r>
            <a:r>
              <a:rPr kumimoji="0" lang="en-US" sz="1400" b="0" i="0" u="none" strike="noStrike" kern="0" cap="none" spc="0" normalizeH="0" baseline="0" noProof="0" dirty="0">
                <a:ln>
                  <a:noFill/>
                </a:ln>
                <a:solidFill>
                  <a:srgbClr val="000000"/>
                </a:solidFill>
                <a:effectLst/>
                <a:uLnTx/>
                <a:uFillTx/>
                <a:latin typeface="Arial" pitchFamily="34" charset="0"/>
                <a:ea typeface="+mn-ea"/>
                <a:cs typeface="+mn-cs"/>
              </a:rPr>
              <a:t>=next wavefront, Black=unvisited</a:t>
            </a:r>
          </a:p>
        </p:txBody>
      </p:sp>
      <p:sp>
        <p:nvSpPr>
          <p:cNvPr id="116" name="TextBox 115">
            <a:extLst>
              <a:ext uri="{FF2B5EF4-FFF2-40B4-BE49-F238E27FC236}">
                <a16:creationId xmlns:a16="http://schemas.microsoft.com/office/drawing/2014/main" id="{476C43CA-D430-C54D-A695-1FF288254F3B}"/>
              </a:ext>
            </a:extLst>
          </p:cNvPr>
          <p:cNvSpPr txBox="1"/>
          <p:nvPr/>
        </p:nvSpPr>
        <p:spPr>
          <a:xfrm>
            <a:off x="2027685" y="4525145"/>
            <a:ext cx="1317195"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A</a:t>
            </a:r>
            <a:r>
              <a:rPr kumimoji="0" lang="en-US" sz="1800" b="0" i="0" u="none" strike="noStrike" kern="1200" cap="none" spc="0" normalizeH="0" baseline="30000" noProof="0" dirty="0">
                <a:ln>
                  <a:noFill/>
                </a:ln>
                <a:solidFill>
                  <a:srgbClr val="000000"/>
                </a:solidFill>
                <a:effectLst/>
                <a:uLnTx/>
                <a:uFillTx/>
                <a:latin typeface="Tahoma" pitchFamily="34" charset="0"/>
                <a:ea typeface="+mn-ea"/>
                <a:cs typeface="Arial" pitchFamily="34" charset="0"/>
              </a:rPr>
              <a:t>T </a:t>
            </a: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w = w’</a:t>
            </a:r>
          </a:p>
        </p:txBody>
      </p:sp>
      <p:sp>
        <p:nvSpPr>
          <p:cNvPr id="119" name="TextBox 118">
            <a:extLst>
              <a:ext uri="{FF2B5EF4-FFF2-40B4-BE49-F238E27FC236}">
                <a16:creationId xmlns:a16="http://schemas.microsoft.com/office/drawing/2014/main" id="{2A84CC9E-9650-8F45-9488-2FACEFBCC56C}"/>
              </a:ext>
            </a:extLst>
          </p:cNvPr>
          <p:cNvSpPr txBox="1"/>
          <p:nvPr/>
        </p:nvSpPr>
        <p:spPr>
          <a:xfrm>
            <a:off x="5716024" y="4531763"/>
            <a:ext cx="1317195"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A</a:t>
            </a:r>
            <a:r>
              <a:rPr kumimoji="0" lang="en-US" sz="1800" b="0" i="0" u="none" strike="noStrike" kern="1200" cap="none" spc="0" normalizeH="0" baseline="30000" noProof="0" dirty="0">
                <a:ln>
                  <a:noFill/>
                </a:ln>
                <a:solidFill>
                  <a:srgbClr val="000000"/>
                </a:solidFill>
                <a:effectLst/>
                <a:uLnTx/>
                <a:uFillTx/>
                <a:latin typeface="Tahoma" pitchFamily="34" charset="0"/>
                <a:ea typeface="+mn-ea"/>
                <a:cs typeface="Arial" pitchFamily="34" charset="0"/>
              </a:rPr>
              <a:t>T </a:t>
            </a: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w’ = w</a:t>
            </a:r>
          </a:p>
        </p:txBody>
      </p:sp>
    </p:spTree>
    <p:extLst>
      <p:ext uri="{BB962C8B-B14F-4D97-AF65-F5344CB8AC3E}">
        <p14:creationId xmlns:p14="http://schemas.microsoft.com/office/powerpoint/2010/main" val="930882404"/>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Visited lists</a:t>
            </a:r>
          </a:p>
        </p:txBody>
      </p:sp>
      <p:sp>
        <p:nvSpPr>
          <p:cNvPr id="3" name="Content Placeholder 2"/>
          <p:cNvSpPr>
            <a:spLocks noGrp="1"/>
          </p:cNvSpPr>
          <p:nvPr>
            <p:ph idx="1"/>
          </p:nvPr>
        </p:nvSpPr>
        <p:spPr/>
        <p:txBody>
          <a:bodyPr/>
          <a:lstStyle/>
          <a:p>
            <a:r>
              <a:rPr lang="en-US" dirty="0"/>
              <a:t>Breadth-first traversal requires that we only need to visit each node once.</a:t>
            </a:r>
          </a:p>
          <a:p>
            <a:r>
              <a:rPr lang="en-US" dirty="0"/>
              <a:t>Next step is to keep track of visited nodes.</a:t>
            </a:r>
          </a:p>
          <a:p>
            <a:r>
              <a:rPr lang="en-US" dirty="0"/>
              <a:t>You can do this by accumulating the wavefronts.</a:t>
            </a:r>
          </a:p>
          <a:p>
            <a:pPr lvl="1"/>
            <a:r>
              <a:rPr lang="en-US" dirty="0"/>
              <a:t>Use element-wise “addition” with logical-OR.</a:t>
            </a:r>
          </a:p>
        </p:txBody>
      </p:sp>
      <p:sp>
        <p:nvSpPr>
          <p:cNvPr id="4" name="Slide Number Placeholder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75</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Tree>
    <p:extLst>
      <p:ext uri="{BB962C8B-B14F-4D97-AF65-F5344CB8AC3E}">
        <p14:creationId xmlns:p14="http://schemas.microsoft.com/office/powerpoint/2010/main" val="302318583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526" y="210082"/>
            <a:ext cx="8775031" cy="540194"/>
          </a:xfrm>
        </p:spPr>
        <p:txBody>
          <a:bodyPr/>
          <a:lstStyle/>
          <a:p>
            <a:r>
              <a:rPr lang="en-US" dirty="0"/>
              <a:t>Element-wise Operations: </a:t>
            </a:r>
            <a:r>
              <a:rPr lang="en-US" dirty="0" err="1"/>
              <a:t>Mult</a:t>
            </a:r>
            <a:r>
              <a:rPr lang="en-US" dirty="0"/>
              <a:t> and Add</a:t>
            </a:r>
          </a:p>
        </p:txBody>
      </p:sp>
      <p:sp>
        <p:nvSpPr>
          <p:cNvPr id="3" name="Content Placeholder 2"/>
          <p:cNvSpPr>
            <a:spLocks noGrp="1"/>
          </p:cNvSpPr>
          <p:nvPr>
            <p:ph idx="1"/>
          </p:nvPr>
        </p:nvSpPr>
        <p:spPr>
          <a:xfrm>
            <a:off x="419076" y="890590"/>
            <a:ext cx="3897833" cy="546924"/>
          </a:xfrm>
        </p:spPr>
        <p:txBody>
          <a:bodyPr/>
          <a:lstStyle/>
          <a:p>
            <a:r>
              <a:rPr lang="en-US" dirty="0"/>
              <a:t>⊗ assumes </a:t>
            </a:r>
            <a:r>
              <a:rPr lang="en-US" dirty="0" err="1"/>
              <a:t>unstored</a:t>
            </a:r>
            <a:r>
              <a:rPr lang="en-US" dirty="0"/>
              <a:t> values (-) are the binary operator’s </a:t>
            </a:r>
            <a:r>
              <a:rPr lang="en-US" b="1" i="1" dirty="0"/>
              <a:t>annihilator</a:t>
            </a:r>
            <a:r>
              <a:rPr lang="en-US" dirty="0"/>
              <a:t>:</a:t>
            </a:r>
          </a:p>
        </p:txBody>
      </p:sp>
      <p:sp>
        <p:nvSpPr>
          <p:cNvPr id="5" name="Rectangle 4"/>
          <p:cNvSpPr/>
          <p:nvPr/>
        </p:nvSpPr>
        <p:spPr>
          <a:xfrm>
            <a:off x="2052848" y="3236911"/>
            <a:ext cx="582211"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Helvetica"/>
                <a:ea typeface="+mn-ea"/>
                <a:cs typeface="Helvetica"/>
                <a:sym typeface="Symbol"/>
              </a:rPr>
              <a:t>=</a:t>
            </a:r>
            <a:r>
              <a:rPr kumimoji="0" lang="en-US" sz="3600" b="0" i="0" u="none" strike="noStrike" kern="1200" cap="none" spc="0" normalizeH="0" baseline="0" noProof="0" dirty="0">
                <a:ln>
                  <a:noFill/>
                </a:ln>
                <a:solidFill>
                  <a:srgbClr val="000000"/>
                </a:solidFill>
                <a:effectLst/>
                <a:uLnTx/>
                <a:uFillTx/>
                <a:latin typeface="Helvetica"/>
                <a:ea typeface="+mn-ea"/>
                <a:cs typeface="Helvetica"/>
              </a:rPr>
              <a:t> </a:t>
            </a:r>
          </a:p>
        </p:txBody>
      </p:sp>
      <p:sp>
        <p:nvSpPr>
          <p:cNvPr id="21" name="Rectangle 20"/>
          <p:cNvSpPr/>
          <p:nvPr/>
        </p:nvSpPr>
        <p:spPr>
          <a:xfrm>
            <a:off x="1261081" y="3375409"/>
            <a:ext cx="413896"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p:txBody>
      </p:sp>
      <p:grpSp>
        <p:nvGrpSpPr>
          <p:cNvPr id="67" name="Group 66"/>
          <p:cNvGrpSpPr/>
          <p:nvPr/>
        </p:nvGrpSpPr>
        <p:grpSpPr>
          <a:xfrm>
            <a:off x="1000107" y="2622950"/>
            <a:ext cx="240114" cy="2011680"/>
            <a:chOff x="1080198" y="1765700"/>
            <a:chExt cx="240114" cy="2011680"/>
          </a:xfrm>
        </p:grpSpPr>
        <p:sp>
          <p:nvSpPr>
            <p:cNvPr id="19" name="Rectangle 18"/>
            <p:cNvSpPr>
              <a:spLocks noChangeAspect="1" noChangeArrowheads="1"/>
            </p:cNvSpPr>
            <p:nvPr/>
          </p:nvSpPr>
          <p:spPr bwMode="auto">
            <a:xfrm>
              <a:off x="1080198" y="1765700"/>
              <a:ext cx="240114" cy="2011680"/>
            </a:xfrm>
            <a:prstGeom prst="rect">
              <a:avLst/>
            </a:prstGeom>
            <a:noFill/>
            <a:ln w="28575" cmpd="sng">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0" name="Oval 19"/>
            <p:cNvSpPr>
              <a:spLocks noChangeArrowheads="1"/>
            </p:cNvSpPr>
            <p:nvPr/>
          </p:nvSpPr>
          <p:spPr bwMode="auto">
            <a:xfrm rot="10800000" flipH="1" flipV="1">
              <a:off x="1145662" y="1888966"/>
              <a:ext cx="118872" cy="120463"/>
            </a:xfrm>
            <a:prstGeom prst="ellipse">
              <a:avLst/>
            </a:prstGeom>
            <a:solidFill>
              <a:srgbClr val="FF0000"/>
            </a:solidFill>
            <a:ln w="12700">
              <a:solidFill>
                <a:srgbClr val="FF000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2" name="Oval 21"/>
            <p:cNvSpPr>
              <a:spLocks noChangeArrowheads="1"/>
            </p:cNvSpPr>
            <p:nvPr/>
          </p:nvSpPr>
          <p:spPr bwMode="auto">
            <a:xfrm rot="10800000" flipH="1" flipV="1">
              <a:off x="1140819" y="2379464"/>
              <a:ext cx="118872" cy="120463"/>
            </a:xfrm>
            <a:prstGeom prst="ellipse">
              <a:avLst/>
            </a:prstGeom>
            <a:solidFill>
              <a:srgbClr val="FF0000"/>
            </a:solidFill>
            <a:ln w="12700">
              <a:solidFill>
                <a:srgbClr val="FF000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6" name="TextBox 25"/>
            <p:cNvSpPr txBox="1"/>
            <p:nvPr/>
          </p:nvSpPr>
          <p:spPr>
            <a:xfrm>
              <a:off x="1156183" y="2764299"/>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27" name="TextBox 26"/>
            <p:cNvSpPr txBox="1"/>
            <p:nvPr/>
          </p:nvSpPr>
          <p:spPr>
            <a:xfrm>
              <a:off x="1152966"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grpSp>
        <p:nvGrpSpPr>
          <p:cNvPr id="66" name="Group 65"/>
          <p:cNvGrpSpPr/>
          <p:nvPr/>
        </p:nvGrpSpPr>
        <p:grpSpPr>
          <a:xfrm>
            <a:off x="1698104" y="2615449"/>
            <a:ext cx="240114" cy="2011680"/>
            <a:chOff x="1778195" y="1758199"/>
            <a:chExt cx="240114" cy="2011680"/>
          </a:xfrm>
        </p:grpSpPr>
        <p:sp>
          <p:nvSpPr>
            <p:cNvPr id="9" name="Rectangle 8"/>
            <p:cNvSpPr>
              <a:spLocks noChangeAspect="1" noChangeArrowheads="1"/>
            </p:cNvSpPr>
            <p:nvPr/>
          </p:nvSpPr>
          <p:spPr bwMode="auto">
            <a:xfrm>
              <a:off x="1778195" y="1758199"/>
              <a:ext cx="240114" cy="2011680"/>
            </a:xfrm>
            <a:prstGeom prst="rect">
              <a:avLst/>
            </a:prstGeom>
            <a:noFill/>
            <a:ln w="28575" cmpd="sng">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0" name="Oval 9"/>
            <p:cNvSpPr>
              <a:spLocks noChangeArrowheads="1"/>
            </p:cNvSpPr>
            <p:nvPr/>
          </p:nvSpPr>
          <p:spPr bwMode="auto">
            <a:xfrm rot="10800000" flipH="1" flipV="1">
              <a:off x="1838815" y="1886599"/>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3" name="Oval 22"/>
            <p:cNvSpPr>
              <a:spLocks noChangeArrowheads="1"/>
            </p:cNvSpPr>
            <p:nvPr/>
          </p:nvSpPr>
          <p:spPr bwMode="auto">
            <a:xfrm rot="10800000" flipH="1" flipV="1">
              <a:off x="1838815" y="2901058"/>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4" name="TextBox 23"/>
            <p:cNvSpPr txBox="1"/>
            <p:nvPr/>
          </p:nvSpPr>
          <p:spPr>
            <a:xfrm>
              <a:off x="1850962"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30" name="TextBox 29"/>
            <p:cNvSpPr txBox="1"/>
            <p:nvPr/>
          </p:nvSpPr>
          <p:spPr>
            <a:xfrm>
              <a:off x="1850962" y="224972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31" name="Content Placeholder 2"/>
          <p:cNvSpPr txBox="1">
            <a:spLocks/>
          </p:cNvSpPr>
          <p:nvPr/>
        </p:nvSpPr>
        <p:spPr>
          <a:xfrm>
            <a:off x="4682153" y="879995"/>
            <a:ext cx="3980514" cy="546925"/>
          </a:xfrm>
          <a:prstGeom prst="rect">
            <a:avLst/>
          </a:prstGeom>
        </p:spPr>
        <p:txBody>
          <a:bodyPr vert="horz" lIns="0" tIns="0" rIns="0" bIns="0" rtlCol="0">
            <a:noAutofit/>
          </a:bodyPr>
          <a:lstStyle>
            <a:lvl1pPr marL="0" indent="0" algn="l" defTabSz="685800" rtl="0" eaLnBrk="1" latinLnBrk="0" hangingPunct="1">
              <a:lnSpc>
                <a:spcPct val="100000"/>
              </a:lnSpc>
              <a:spcBef>
                <a:spcPts val="750"/>
              </a:spcBef>
              <a:buFont typeface="Arial" panose="020B0604020202020204" pitchFamily="34" charset="0"/>
              <a:buNone/>
              <a:defRPr sz="1650" kern="1200">
                <a:solidFill>
                  <a:schemeClr val="tx1"/>
                </a:solidFill>
                <a:latin typeface="Arial" panose="020B0604020202020204" pitchFamily="34" charset="0"/>
                <a:ea typeface="+mn-ea"/>
                <a:cs typeface="Arial" panose="020B0604020202020204" pitchFamily="34" charset="0"/>
              </a:defRPr>
            </a:lvl1pPr>
            <a:lvl2pPr marL="255985" indent="-127397" algn="l" defTabSz="685800" rtl="0" eaLnBrk="1" latinLnBrk="0" hangingPunct="1">
              <a:lnSpc>
                <a:spcPct val="100000"/>
              </a:lnSpc>
              <a:spcBef>
                <a:spcPts val="375"/>
              </a:spcBef>
              <a:buFont typeface="Arial" panose="020B0604020202020204" pitchFamily="34" charset="0"/>
              <a:buChar char="•"/>
              <a:defRPr sz="1650" kern="1200">
                <a:solidFill>
                  <a:schemeClr val="tx1"/>
                </a:solidFill>
                <a:latin typeface="Arial" panose="020B0604020202020204" pitchFamily="34" charset="0"/>
                <a:ea typeface="+mn-ea"/>
                <a:cs typeface="Arial" panose="020B0604020202020204" pitchFamily="34" charset="0"/>
              </a:defRPr>
            </a:lvl2pPr>
            <a:lvl3pPr marL="471488" indent="-128588"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685800" indent="-132160" algn="l" defTabSz="685800" rtl="0" eaLnBrk="1" latinLnBrk="0" hangingPunct="1">
              <a:lnSpc>
                <a:spcPct val="100000"/>
              </a:lnSpc>
              <a:spcBef>
                <a:spcPts val="375"/>
              </a:spcBef>
              <a:buClr>
                <a:schemeClr val="tx1">
                  <a:lumMod val="50000"/>
                  <a:lumOff val="50000"/>
                </a:schemeClr>
              </a:buClr>
              <a:buFont typeface="Arial" panose="020B0604020202020204" pitchFamily="34" charset="0"/>
              <a:buChar char="•"/>
              <a:defRPr sz="15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marR="0" lvl="0" indent="-285750" algn="l" defTabSz="685800" rtl="0" eaLnBrk="1" fontAlgn="base" latinLnBrk="0" hangingPunct="1">
              <a:lnSpc>
                <a:spcPct val="100000"/>
              </a:lnSpc>
              <a:spcBef>
                <a:spcPts val="750"/>
              </a:spcBef>
              <a:spcAft>
                <a:spcPct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assumes </a:t>
            </a:r>
            <a:r>
              <a:rPr kumimoji="0" lang="en-US" sz="24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unstored</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values (-) are the binary operator’s </a:t>
            </a:r>
            <a:r>
              <a:rPr kumimoji="0" lang="en-US" sz="2400" b="1"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identity</a:t>
            </a: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p:txBody>
      </p:sp>
      <p:grpSp>
        <p:nvGrpSpPr>
          <p:cNvPr id="65" name="Group 64"/>
          <p:cNvGrpSpPr/>
          <p:nvPr/>
        </p:nvGrpSpPr>
        <p:grpSpPr>
          <a:xfrm>
            <a:off x="2611467" y="2603951"/>
            <a:ext cx="726435" cy="2029674"/>
            <a:chOff x="2658416" y="1746701"/>
            <a:chExt cx="726435" cy="2029674"/>
          </a:xfrm>
        </p:grpSpPr>
        <p:sp>
          <p:nvSpPr>
            <p:cNvPr id="11" name="Rectangle 10"/>
            <p:cNvSpPr>
              <a:spLocks noChangeAspect="1" noChangeArrowheads="1"/>
            </p:cNvSpPr>
            <p:nvPr/>
          </p:nvSpPr>
          <p:spPr bwMode="auto">
            <a:xfrm>
              <a:off x="2658416" y="1764695"/>
              <a:ext cx="726435" cy="2011680"/>
            </a:xfrm>
            <a:prstGeom prst="rect">
              <a:avLst/>
            </a:prstGeom>
            <a:noFill/>
            <a:ln w="28575">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5" name="TextBox 24"/>
            <p:cNvSpPr txBox="1"/>
            <p:nvPr/>
          </p:nvSpPr>
          <p:spPr>
            <a:xfrm>
              <a:off x="2975920" y="2236611"/>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28" name="TextBox 27"/>
            <p:cNvSpPr txBox="1"/>
            <p:nvPr/>
          </p:nvSpPr>
          <p:spPr>
            <a:xfrm>
              <a:off x="2975920" y="2770535"/>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29" name="TextBox 28"/>
            <p:cNvSpPr txBox="1"/>
            <p:nvPr/>
          </p:nvSpPr>
          <p:spPr>
            <a:xfrm>
              <a:off x="2988068" y="3299243"/>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32" name="Oval 31"/>
            <p:cNvSpPr>
              <a:spLocks noChangeArrowheads="1"/>
            </p:cNvSpPr>
            <p:nvPr/>
          </p:nvSpPr>
          <p:spPr bwMode="auto">
            <a:xfrm rot="10800000" flipH="1" flipV="1">
              <a:off x="3186726" y="1863634"/>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3" name="Oval 32"/>
            <p:cNvSpPr>
              <a:spLocks noChangeArrowheads="1"/>
            </p:cNvSpPr>
            <p:nvPr/>
          </p:nvSpPr>
          <p:spPr bwMode="auto">
            <a:xfrm rot="10800000" flipH="1" flipV="1">
              <a:off x="2726049" y="1871135"/>
              <a:ext cx="118872" cy="120463"/>
            </a:xfrm>
            <a:prstGeom prst="ellipse">
              <a:avLst/>
            </a:prstGeom>
            <a:solidFill>
              <a:srgbClr val="FF0000"/>
            </a:solidFill>
            <a:ln w="12700">
              <a:solidFill>
                <a:srgbClr val="FF000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4" name="Rectangle 33"/>
            <p:cNvSpPr/>
            <p:nvPr/>
          </p:nvSpPr>
          <p:spPr>
            <a:xfrm>
              <a:off x="2818054" y="1746701"/>
              <a:ext cx="413896"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p:txBody>
        </p:sp>
      </p:grpSp>
      <p:sp>
        <p:nvSpPr>
          <p:cNvPr id="35" name="Rectangle 34"/>
          <p:cNvSpPr/>
          <p:nvPr/>
        </p:nvSpPr>
        <p:spPr>
          <a:xfrm>
            <a:off x="6390161" y="3236911"/>
            <a:ext cx="582211"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Helvetica"/>
                <a:ea typeface="+mn-ea"/>
                <a:cs typeface="Helvetica"/>
                <a:sym typeface="Symbol"/>
              </a:rPr>
              <a:t>=</a:t>
            </a:r>
            <a:r>
              <a:rPr kumimoji="0" lang="en-US" sz="3600" b="0" i="0" u="none" strike="noStrike" kern="1200" cap="none" spc="0" normalizeH="0" baseline="0" noProof="0" dirty="0">
                <a:ln>
                  <a:noFill/>
                </a:ln>
                <a:solidFill>
                  <a:srgbClr val="000000"/>
                </a:solidFill>
                <a:effectLst/>
                <a:uLnTx/>
                <a:uFillTx/>
                <a:latin typeface="Helvetica"/>
                <a:ea typeface="+mn-ea"/>
                <a:cs typeface="Helvetica"/>
              </a:rPr>
              <a:t> </a:t>
            </a:r>
          </a:p>
        </p:txBody>
      </p:sp>
      <p:sp>
        <p:nvSpPr>
          <p:cNvPr id="43" name="Rectangle 42"/>
          <p:cNvSpPr/>
          <p:nvPr/>
        </p:nvSpPr>
        <p:spPr>
          <a:xfrm>
            <a:off x="5634493" y="3375409"/>
            <a:ext cx="413896"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p:txBody>
      </p:sp>
      <p:grpSp>
        <p:nvGrpSpPr>
          <p:cNvPr id="68" name="Group 67"/>
          <p:cNvGrpSpPr/>
          <p:nvPr/>
        </p:nvGrpSpPr>
        <p:grpSpPr>
          <a:xfrm>
            <a:off x="5373519" y="2622950"/>
            <a:ext cx="240114" cy="2011680"/>
            <a:chOff x="5525398" y="1765700"/>
            <a:chExt cx="240114" cy="2011680"/>
          </a:xfrm>
        </p:grpSpPr>
        <p:sp>
          <p:nvSpPr>
            <p:cNvPr id="41" name="Rectangle 40"/>
            <p:cNvSpPr>
              <a:spLocks noChangeAspect="1" noChangeArrowheads="1"/>
            </p:cNvSpPr>
            <p:nvPr/>
          </p:nvSpPr>
          <p:spPr bwMode="auto">
            <a:xfrm>
              <a:off x="5525398" y="1765700"/>
              <a:ext cx="240114" cy="2011680"/>
            </a:xfrm>
            <a:prstGeom prst="rect">
              <a:avLst/>
            </a:prstGeom>
            <a:noFill/>
            <a:ln w="28575" cmpd="sng">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2" name="Oval 41"/>
            <p:cNvSpPr>
              <a:spLocks noChangeArrowheads="1"/>
            </p:cNvSpPr>
            <p:nvPr/>
          </p:nvSpPr>
          <p:spPr bwMode="auto">
            <a:xfrm rot="10800000" flipH="1" flipV="1">
              <a:off x="5590862" y="1888966"/>
              <a:ext cx="118872" cy="120463"/>
            </a:xfrm>
            <a:prstGeom prst="ellipse">
              <a:avLst/>
            </a:prstGeom>
            <a:solidFill>
              <a:srgbClr val="FF0000"/>
            </a:solidFill>
            <a:ln w="12700">
              <a:solidFill>
                <a:srgbClr val="FF000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4" name="Oval 43"/>
            <p:cNvSpPr>
              <a:spLocks noChangeArrowheads="1"/>
            </p:cNvSpPr>
            <p:nvPr/>
          </p:nvSpPr>
          <p:spPr bwMode="auto">
            <a:xfrm rot="10800000" flipH="1" flipV="1">
              <a:off x="5586019" y="2379464"/>
              <a:ext cx="118872" cy="120463"/>
            </a:xfrm>
            <a:prstGeom prst="ellipse">
              <a:avLst/>
            </a:prstGeom>
            <a:solidFill>
              <a:srgbClr val="FF0000"/>
            </a:solidFill>
            <a:ln w="12700">
              <a:solidFill>
                <a:srgbClr val="FF000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8" name="TextBox 47"/>
            <p:cNvSpPr txBox="1"/>
            <p:nvPr/>
          </p:nvSpPr>
          <p:spPr>
            <a:xfrm>
              <a:off x="5601383" y="2764299"/>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49" name="TextBox 48"/>
            <p:cNvSpPr txBox="1"/>
            <p:nvPr/>
          </p:nvSpPr>
          <p:spPr>
            <a:xfrm>
              <a:off x="5598166"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grpSp>
        <p:nvGrpSpPr>
          <p:cNvPr id="69" name="Group 68"/>
          <p:cNvGrpSpPr/>
          <p:nvPr/>
        </p:nvGrpSpPr>
        <p:grpSpPr>
          <a:xfrm>
            <a:off x="6071516" y="2615449"/>
            <a:ext cx="240114" cy="2011680"/>
            <a:chOff x="6223395" y="1758199"/>
            <a:chExt cx="240114" cy="2011680"/>
          </a:xfrm>
        </p:grpSpPr>
        <p:sp>
          <p:nvSpPr>
            <p:cNvPr id="38" name="Rectangle 37"/>
            <p:cNvSpPr>
              <a:spLocks noChangeAspect="1" noChangeArrowheads="1"/>
            </p:cNvSpPr>
            <p:nvPr/>
          </p:nvSpPr>
          <p:spPr bwMode="auto">
            <a:xfrm>
              <a:off x="6223395" y="1758199"/>
              <a:ext cx="240114" cy="2011680"/>
            </a:xfrm>
            <a:prstGeom prst="rect">
              <a:avLst/>
            </a:prstGeom>
            <a:noFill/>
            <a:ln w="28575" cmpd="sng">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9" name="Oval 38"/>
            <p:cNvSpPr>
              <a:spLocks noChangeArrowheads="1"/>
            </p:cNvSpPr>
            <p:nvPr/>
          </p:nvSpPr>
          <p:spPr bwMode="auto">
            <a:xfrm rot="10800000" flipH="1" flipV="1">
              <a:off x="6284015" y="1886599"/>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5" name="Oval 44"/>
            <p:cNvSpPr>
              <a:spLocks noChangeArrowheads="1"/>
            </p:cNvSpPr>
            <p:nvPr/>
          </p:nvSpPr>
          <p:spPr bwMode="auto">
            <a:xfrm rot="10800000" flipH="1" flipV="1">
              <a:off x="6284015" y="2901058"/>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6" name="TextBox 45"/>
            <p:cNvSpPr txBox="1"/>
            <p:nvPr/>
          </p:nvSpPr>
          <p:spPr>
            <a:xfrm>
              <a:off x="6296162"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52" name="TextBox 51"/>
            <p:cNvSpPr txBox="1"/>
            <p:nvPr/>
          </p:nvSpPr>
          <p:spPr>
            <a:xfrm>
              <a:off x="6296162" y="224972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grpSp>
        <p:nvGrpSpPr>
          <p:cNvPr id="64" name="Group 63"/>
          <p:cNvGrpSpPr/>
          <p:nvPr/>
        </p:nvGrpSpPr>
        <p:grpSpPr>
          <a:xfrm>
            <a:off x="6891587" y="2603951"/>
            <a:ext cx="726435" cy="2029674"/>
            <a:chOff x="7103616" y="1746701"/>
            <a:chExt cx="726435" cy="2029674"/>
          </a:xfrm>
        </p:grpSpPr>
        <p:sp>
          <p:nvSpPr>
            <p:cNvPr id="37" name="Rectangle 36"/>
            <p:cNvSpPr>
              <a:spLocks noChangeAspect="1" noChangeArrowheads="1"/>
            </p:cNvSpPr>
            <p:nvPr/>
          </p:nvSpPr>
          <p:spPr bwMode="auto">
            <a:xfrm>
              <a:off x="7103616" y="1764695"/>
              <a:ext cx="726435" cy="2011680"/>
            </a:xfrm>
            <a:prstGeom prst="rect">
              <a:avLst/>
            </a:prstGeom>
            <a:noFill/>
            <a:ln w="28575">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7" name="TextBox 46"/>
            <p:cNvSpPr txBox="1"/>
            <p:nvPr/>
          </p:nvSpPr>
          <p:spPr>
            <a:xfrm>
              <a:off x="7421120" y="2236611"/>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50" name="TextBox 49"/>
            <p:cNvSpPr txBox="1"/>
            <p:nvPr/>
          </p:nvSpPr>
          <p:spPr>
            <a:xfrm>
              <a:off x="7421120" y="2770535"/>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51" name="TextBox 50"/>
            <p:cNvSpPr txBox="1"/>
            <p:nvPr/>
          </p:nvSpPr>
          <p:spPr>
            <a:xfrm>
              <a:off x="7433268" y="3299243"/>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53" name="Oval 52"/>
            <p:cNvSpPr>
              <a:spLocks noChangeArrowheads="1"/>
            </p:cNvSpPr>
            <p:nvPr/>
          </p:nvSpPr>
          <p:spPr bwMode="auto">
            <a:xfrm rot="10800000" flipH="1" flipV="1">
              <a:off x="7631926" y="1863634"/>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4" name="Oval 53"/>
            <p:cNvSpPr>
              <a:spLocks noChangeArrowheads="1"/>
            </p:cNvSpPr>
            <p:nvPr/>
          </p:nvSpPr>
          <p:spPr bwMode="auto">
            <a:xfrm rot="10800000" flipH="1" flipV="1">
              <a:off x="7171249" y="1871135"/>
              <a:ext cx="118872" cy="120463"/>
            </a:xfrm>
            <a:prstGeom prst="ellipse">
              <a:avLst/>
            </a:prstGeom>
            <a:solidFill>
              <a:srgbClr val="FF0000"/>
            </a:solidFill>
            <a:ln w="12700">
              <a:solidFill>
                <a:srgbClr val="FF000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5" name="Rectangle 54"/>
            <p:cNvSpPr/>
            <p:nvPr/>
          </p:nvSpPr>
          <p:spPr>
            <a:xfrm>
              <a:off x="7263254" y="1746701"/>
              <a:ext cx="413896"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p:txBody>
        </p:sp>
        <p:sp>
          <p:nvSpPr>
            <p:cNvPr id="56" name="Oval 55"/>
            <p:cNvSpPr>
              <a:spLocks noChangeArrowheads="1"/>
            </p:cNvSpPr>
            <p:nvPr/>
          </p:nvSpPr>
          <p:spPr bwMode="auto">
            <a:xfrm rot="10800000" flipH="1" flipV="1">
              <a:off x="7399936" y="2358771"/>
              <a:ext cx="118872" cy="120463"/>
            </a:xfrm>
            <a:prstGeom prst="ellipse">
              <a:avLst/>
            </a:prstGeom>
            <a:solidFill>
              <a:srgbClr val="FF0000"/>
            </a:solidFill>
            <a:ln w="12700">
              <a:solidFill>
                <a:srgbClr val="FF000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7" name="Oval 56"/>
            <p:cNvSpPr>
              <a:spLocks noChangeArrowheads="1"/>
            </p:cNvSpPr>
            <p:nvPr/>
          </p:nvSpPr>
          <p:spPr bwMode="auto">
            <a:xfrm rot="10800000" flipH="1" flipV="1">
              <a:off x="7399936" y="2901057"/>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mc:AlternateContent xmlns:mc="http://schemas.openxmlformats.org/markup-compatibility/2006" xmlns:a14="http://schemas.microsoft.com/office/drawing/2010/main">
        <mc:Choice Requires="a14">
          <p:sp>
            <p:nvSpPr>
              <p:cNvPr id="58" name="Content Placeholder 2"/>
              <p:cNvSpPr txBox="1">
                <a:spLocks/>
              </p:cNvSpPr>
              <p:nvPr/>
            </p:nvSpPr>
            <p:spPr>
              <a:xfrm>
                <a:off x="401941" y="4852351"/>
                <a:ext cx="3897833" cy="290963"/>
              </a:xfrm>
              <a:prstGeom prst="rect">
                <a:avLst/>
              </a:prstGeom>
            </p:spPr>
            <p:txBody>
              <a:bodyPr vert="horz" lIns="0" tIns="0" rIns="0" bIns="0" rtlCol="0">
                <a:noAutofit/>
              </a:bodyPr>
              <a:lstStyle>
                <a:lvl1pPr marL="0" indent="0" algn="l" defTabSz="685800" rtl="0" eaLnBrk="1" latinLnBrk="0" hangingPunct="1">
                  <a:lnSpc>
                    <a:spcPct val="100000"/>
                  </a:lnSpc>
                  <a:spcBef>
                    <a:spcPts val="750"/>
                  </a:spcBef>
                  <a:buFont typeface="Arial" panose="020B0604020202020204" pitchFamily="34" charset="0"/>
                  <a:buNone/>
                  <a:defRPr sz="1650" kern="1200">
                    <a:solidFill>
                      <a:schemeClr val="tx1"/>
                    </a:solidFill>
                    <a:latin typeface="Arial" panose="020B0604020202020204" pitchFamily="34" charset="0"/>
                    <a:ea typeface="+mn-ea"/>
                    <a:cs typeface="Arial" panose="020B0604020202020204" pitchFamily="34" charset="0"/>
                  </a:defRPr>
                </a:lvl1pPr>
                <a:lvl2pPr marL="255985" indent="-127397" algn="l" defTabSz="685800" rtl="0" eaLnBrk="1" latinLnBrk="0" hangingPunct="1">
                  <a:lnSpc>
                    <a:spcPct val="100000"/>
                  </a:lnSpc>
                  <a:spcBef>
                    <a:spcPts val="375"/>
                  </a:spcBef>
                  <a:buFont typeface="Arial" panose="020B0604020202020204" pitchFamily="34" charset="0"/>
                  <a:buChar char="•"/>
                  <a:defRPr sz="1650" kern="1200">
                    <a:solidFill>
                      <a:schemeClr val="tx1"/>
                    </a:solidFill>
                    <a:latin typeface="Arial" panose="020B0604020202020204" pitchFamily="34" charset="0"/>
                    <a:ea typeface="+mn-ea"/>
                    <a:cs typeface="Arial" panose="020B0604020202020204" pitchFamily="34" charset="0"/>
                  </a:defRPr>
                </a:lvl2pPr>
                <a:lvl3pPr marL="471488" indent="-128588"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685800" indent="-132160" algn="l" defTabSz="685800" rtl="0" eaLnBrk="1" latinLnBrk="0" hangingPunct="1">
                  <a:lnSpc>
                    <a:spcPct val="100000"/>
                  </a:lnSpc>
                  <a:spcBef>
                    <a:spcPts val="375"/>
                  </a:spcBef>
                  <a:buClr>
                    <a:schemeClr val="tx1">
                      <a:lumMod val="50000"/>
                      <a:lumOff val="50000"/>
                    </a:schemeClr>
                  </a:buClr>
                  <a:buFont typeface="Arial" panose="020B0604020202020204" pitchFamily="34" charset="0"/>
                  <a:buChar char="•"/>
                  <a:defRPr sz="15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base" latinLnBrk="0" hangingPunct="1">
                  <a:lnSpc>
                    <a:spcPct val="100000"/>
                  </a:lnSpc>
                  <a:spcBef>
                    <a:spcPts val="750"/>
                  </a:spcBef>
                  <a:spcAft>
                    <a:spcPct val="0"/>
                  </a:spcAft>
                  <a:buClrTx/>
                  <a:buSzTx/>
                  <a:buFont typeface="Arial" panose="020B0604020202020204" pitchFamily="34" charset="0"/>
                  <a:buNone/>
                  <a:tabLst/>
                  <a:defRPr/>
                </a:pPr>
                <a:r>
                  <a:rPr kumimoji="0" lang="en-US" sz="165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Examples: (x,0), (and, false), (+, </a:t>
                </a:r>
                <a14:m>
                  <m:oMath xmlns:m="http://schemas.openxmlformats.org/officeDocument/2006/math">
                    <m:r>
                      <a:rPr kumimoji="0" lang="en-US" sz="1800" b="0" i="1" u="none" strike="noStrike" kern="0" cap="none" spc="0" normalizeH="0" baseline="0" noProof="0" dirty="0" smtClean="0">
                        <a:ln>
                          <a:noFill/>
                        </a:ln>
                        <a:solidFill>
                          <a:srgbClr val="000000"/>
                        </a:solidFill>
                        <a:effectLst/>
                        <a:uLnTx/>
                        <a:uFillTx/>
                        <a:latin typeface="Cambria Math" panose="02040503050406030204" pitchFamily="18" charset="0"/>
                        <a:ea typeface="+mn-ea"/>
                      </a:rPr>
                      <m:t>∞</m:t>
                    </m:r>
                  </m:oMath>
                </a14:m>
                <a:r>
                  <a:rPr kumimoji="0" lang="en-US" sz="165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p:txBody>
          </p:sp>
        </mc:Choice>
        <mc:Fallback xmlns="">
          <p:sp>
            <p:nvSpPr>
              <p:cNvPr id="58" name="Content Placeholder 2"/>
              <p:cNvSpPr txBox="1">
                <a:spLocks noRot="1" noChangeAspect="1" noMove="1" noResize="1" noEditPoints="1" noAdjustHandles="1" noChangeArrowheads="1" noChangeShapeType="1" noTextEdit="1"/>
              </p:cNvSpPr>
              <p:nvPr/>
            </p:nvSpPr>
            <p:spPr>
              <a:xfrm>
                <a:off x="401941" y="4852351"/>
                <a:ext cx="3897833" cy="290963"/>
              </a:xfrm>
              <a:prstGeom prst="rect">
                <a:avLst/>
              </a:prstGeom>
              <a:blipFill>
                <a:blip r:embed="rId3"/>
                <a:stretch>
                  <a:fillRect l="-3286" t="-16667" b="-35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Content Placeholder 2"/>
              <p:cNvSpPr txBox="1">
                <a:spLocks/>
              </p:cNvSpPr>
              <p:nvPr/>
            </p:nvSpPr>
            <p:spPr>
              <a:xfrm>
                <a:off x="4843923" y="4851183"/>
                <a:ext cx="3897833" cy="292131"/>
              </a:xfrm>
              <a:prstGeom prst="rect">
                <a:avLst/>
              </a:prstGeom>
            </p:spPr>
            <p:txBody>
              <a:bodyPr vert="horz" lIns="0" tIns="0" rIns="0" bIns="0" rtlCol="0">
                <a:noAutofit/>
              </a:bodyPr>
              <a:lstStyle>
                <a:lvl1pPr marL="0" indent="0" algn="l" defTabSz="685800" rtl="0" eaLnBrk="1" latinLnBrk="0" hangingPunct="1">
                  <a:lnSpc>
                    <a:spcPct val="100000"/>
                  </a:lnSpc>
                  <a:spcBef>
                    <a:spcPts val="750"/>
                  </a:spcBef>
                  <a:buFont typeface="Arial" panose="020B0604020202020204" pitchFamily="34" charset="0"/>
                  <a:buNone/>
                  <a:defRPr sz="1650" kern="1200">
                    <a:solidFill>
                      <a:schemeClr val="tx1"/>
                    </a:solidFill>
                    <a:latin typeface="Arial" panose="020B0604020202020204" pitchFamily="34" charset="0"/>
                    <a:ea typeface="+mn-ea"/>
                    <a:cs typeface="Arial" panose="020B0604020202020204" pitchFamily="34" charset="0"/>
                  </a:defRPr>
                </a:lvl1pPr>
                <a:lvl2pPr marL="255985" indent="-127397" algn="l" defTabSz="685800" rtl="0" eaLnBrk="1" latinLnBrk="0" hangingPunct="1">
                  <a:lnSpc>
                    <a:spcPct val="100000"/>
                  </a:lnSpc>
                  <a:spcBef>
                    <a:spcPts val="375"/>
                  </a:spcBef>
                  <a:buFont typeface="Arial" panose="020B0604020202020204" pitchFamily="34" charset="0"/>
                  <a:buChar char="•"/>
                  <a:defRPr sz="1650" kern="1200">
                    <a:solidFill>
                      <a:schemeClr val="tx1"/>
                    </a:solidFill>
                    <a:latin typeface="Arial" panose="020B0604020202020204" pitchFamily="34" charset="0"/>
                    <a:ea typeface="+mn-ea"/>
                    <a:cs typeface="Arial" panose="020B0604020202020204" pitchFamily="34" charset="0"/>
                  </a:defRPr>
                </a:lvl2pPr>
                <a:lvl3pPr marL="471488" indent="-128588"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685800" indent="-132160" algn="l" defTabSz="685800" rtl="0" eaLnBrk="1" latinLnBrk="0" hangingPunct="1">
                  <a:lnSpc>
                    <a:spcPct val="100000"/>
                  </a:lnSpc>
                  <a:spcBef>
                    <a:spcPts val="375"/>
                  </a:spcBef>
                  <a:buClr>
                    <a:schemeClr val="tx1">
                      <a:lumMod val="50000"/>
                      <a:lumOff val="50000"/>
                    </a:schemeClr>
                  </a:buClr>
                  <a:buFont typeface="Arial" panose="020B0604020202020204" pitchFamily="34" charset="0"/>
                  <a:buChar char="•"/>
                  <a:defRPr sz="15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base" latinLnBrk="0" hangingPunct="1">
                  <a:lnSpc>
                    <a:spcPct val="100000"/>
                  </a:lnSpc>
                  <a:spcBef>
                    <a:spcPts val="750"/>
                  </a:spcBef>
                  <a:spcAft>
                    <a:spcPct val="0"/>
                  </a:spcAft>
                  <a:buClrTx/>
                  <a:buSzTx/>
                  <a:buFont typeface="Arial" panose="020B0604020202020204" pitchFamily="34" charset="0"/>
                  <a:buNone/>
                  <a:tabLst/>
                  <a:defRPr/>
                </a:pPr>
                <a:r>
                  <a:rPr kumimoji="0" lang="en-US" sz="165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Examples: (+,0), (or, false), (min, </a:t>
                </a:r>
                <a14:m>
                  <m:oMath xmlns:m="http://schemas.openxmlformats.org/officeDocument/2006/math">
                    <m:r>
                      <a:rPr kumimoji="0" lang="en-US" sz="18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rPr>
                      <m:t>∞</m:t>
                    </m:r>
                  </m:oMath>
                </a14:m>
                <a:r>
                  <a:rPr kumimoji="0" lang="en-US" sz="165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endParaRPr lang="en-US" sz="1100" dirty="0">
                  <a:solidFill>
                    <a:srgbClr val="000000"/>
                  </a:solidFill>
                </a:endParaRPr>
              </a:p>
              <a:p>
                <a:pPr lvl="0">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*What if we </a:t>
                </a:r>
                <a:r>
                  <a:rPr lang="en-US" sz="1100" dirty="0">
                    <a:solidFill>
                      <a:srgbClr val="000000"/>
                    </a:solidFill>
                  </a:rPr>
                  <a:t>define ⊕ to be subtraction?</a:t>
                </a:r>
                <a:endParaRPr kumimoji="0" lang="en-US" sz="165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mc:Choice>
        <mc:Fallback xmlns="">
          <p:sp>
            <p:nvSpPr>
              <p:cNvPr id="59" name="Content Placeholder 2"/>
              <p:cNvSpPr txBox="1">
                <a:spLocks noRot="1" noChangeAspect="1" noMove="1" noResize="1" noEditPoints="1" noAdjustHandles="1" noChangeArrowheads="1" noChangeShapeType="1" noTextEdit="1"/>
              </p:cNvSpPr>
              <p:nvPr/>
            </p:nvSpPr>
            <p:spPr>
              <a:xfrm>
                <a:off x="4843923" y="4851183"/>
                <a:ext cx="3897833" cy="292131"/>
              </a:xfrm>
              <a:prstGeom prst="rect">
                <a:avLst/>
              </a:prstGeom>
              <a:blipFill>
                <a:blip r:embed="rId4"/>
                <a:stretch>
                  <a:fillRect l="-3286" t="-16667" b="-112500"/>
                </a:stretch>
              </a:blipFill>
            </p:spPr>
            <p:txBody>
              <a:bodyPr/>
              <a:lstStyle/>
              <a:p>
                <a:r>
                  <a:rPr lang="en-US">
                    <a:noFill/>
                  </a:rPr>
                  <a:t> </a:t>
                </a:r>
              </a:p>
            </p:txBody>
          </p:sp>
        </mc:Fallback>
      </mc:AlternateContent>
      <p:sp>
        <p:nvSpPr>
          <p:cNvPr id="62" name="TextBox 61"/>
          <p:cNvSpPr txBox="1"/>
          <p:nvPr/>
        </p:nvSpPr>
        <p:spPr>
          <a:xfrm>
            <a:off x="1542131" y="2052480"/>
            <a:ext cx="1021433"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itchFamily="34" charset="0"/>
              </a:rPr>
              <a:t>u </a:t>
            </a: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itchFamily="34" charset="0"/>
              </a:rPr>
              <a:t> ⊗  </a:t>
            </a:r>
            <a:r>
              <a:rPr kumimoji="0" lang="en-US"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itchFamily="34" charset="0"/>
              </a:rPr>
              <a:t>v</a:t>
            </a:r>
            <a:endParaRPr kumimoji="0" lang="en-US" sz="2000" b="1" i="0" u="none" strike="noStrike" kern="1200" cap="none" spc="0" normalizeH="0" baseline="30000" noProof="0" dirty="0">
              <a:ln>
                <a:noFill/>
              </a:ln>
              <a:solidFill>
                <a:srgbClr val="FF0000"/>
              </a:solidFill>
              <a:effectLst/>
              <a:uLnTx/>
              <a:uFillTx/>
              <a:latin typeface="Arial" panose="020B0604020202020204" pitchFamily="34" charset="0"/>
              <a:ea typeface="+mn-ea"/>
              <a:cs typeface="Arial" pitchFamily="34" charset="0"/>
            </a:endParaRPr>
          </a:p>
        </p:txBody>
      </p:sp>
      <p:sp>
        <p:nvSpPr>
          <p:cNvPr id="63" name="TextBox 62"/>
          <p:cNvSpPr txBox="1"/>
          <p:nvPr/>
        </p:nvSpPr>
        <p:spPr>
          <a:xfrm>
            <a:off x="5855065" y="2011940"/>
            <a:ext cx="1021433"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itchFamily="34" charset="0"/>
              </a:rPr>
              <a:t>u </a:t>
            </a: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itchFamily="34" charset="0"/>
              </a:rPr>
              <a:t> ⊕  </a:t>
            </a:r>
            <a:r>
              <a:rPr kumimoji="0" lang="en-US"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itchFamily="34" charset="0"/>
              </a:rPr>
              <a:t>v</a:t>
            </a:r>
            <a:endParaRPr kumimoji="0" lang="en-US" sz="2000" b="1" i="0" u="none" strike="noStrike" kern="1200" cap="none" spc="0" normalizeH="0" baseline="30000" noProof="0" dirty="0">
              <a:ln>
                <a:noFill/>
              </a:ln>
              <a:solidFill>
                <a:srgbClr val="FF0000"/>
              </a:solidFill>
              <a:effectLst/>
              <a:uLnTx/>
              <a:uFillTx/>
              <a:latin typeface="Arial" panose="020B0604020202020204" pitchFamily="34" charset="0"/>
              <a:ea typeface="+mn-ea"/>
              <a:cs typeface="Arial" pitchFamily="34" charset="0"/>
            </a:endParaRPr>
          </a:p>
        </p:txBody>
      </p:sp>
      <mc:AlternateContent xmlns:mc="http://schemas.openxmlformats.org/markup-compatibility/2006" xmlns:a14="http://schemas.microsoft.com/office/drawing/2010/main">
        <mc:Choice Requires="a14">
          <p:sp>
            <p:nvSpPr>
              <p:cNvPr id="70" name="Content Placeholder 2"/>
              <p:cNvSpPr txBox="1">
                <a:spLocks/>
              </p:cNvSpPr>
              <p:nvPr/>
            </p:nvSpPr>
            <p:spPr>
              <a:xfrm>
                <a:off x="927050" y="5859138"/>
                <a:ext cx="6443357" cy="761686"/>
              </a:xfrm>
              <a:prstGeom prst="rect">
                <a:avLst/>
              </a:prstGeom>
            </p:spPr>
            <p:txBody>
              <a:bodyPr vert="horz" lIns="0" tIns="0" rIns="0" bIns="0" rtlCol="0">
                <a:noAutofit/>
              </a:bodyPr>
              <a:lstStyle>
                <a:lvl1pPr marL="0" indent="0" algn="l" defTabSz="685800" rtl="0" eaLnBrk="1" latinLnBrk="0" hangingPunct="1">
                  <a:lnSpc>
                    <a:spcPct val="100000"/>
                  </a:lnSpc>
                  <a:spcBef>
                    <a:spcPts val="750"/>
                  </a:spcBef>
                  <a:buFont typeface="Arial" panose="020B0604020202020204" pitchFamily="34" charset="0"/>
                  <a:buNone/>
                  <a:defRPr sz="1650" kern="1200">
                    <a:solidFill>
                      <a:schemeClr val="tx1"/>
                    </a:solidFill>
                    <a:latin typeface="Arial" panose="020B0604020202020204" pitchFamily="34" charset="0"/>
                    <a:ea typeface="+mn-ea"/>
                    <a:cs typeface="Arial" panose="020B0604020202020204" pitchFamily="34" charset="0"/>
                  </a:defRPr>
                </a:lvl1pPr>
                <a:lvl2pPr marL="255985" indent="-127397" algn="l" defTabSz="685800" rtl="0" eaLnBrk="1" latinLnBrk="0" hangingPunct="1">
                  <a:lnSpc>
                    <a:spcPct val="100000"/>
                  </a:lnSpc>
                  <a:spcBef>
                    <a:spcPts val="375"/>
                  </a:spcBef>
                  <a:buFont typeface="Arial" panose="020B0604020202020204" pitchFamily="34" charset="0"/>
                  <a:buChar char="•"/>
                  <a:defRPr sz="1650" kern="1200">
                    <a:solidFill>
                      <a:schemeClr val="tx1"/>
                    </a:solidFill>
                    <a:latin typeface="Arial" panose="020B0604020202020204" pitchFamily="34" charset="0"/>
                    <a:ea typeface="+mn-ea"/>
                    <a:cs typeface="Arial" panose="020B0604020202020204" pitchFamily="34" charset="0"/>
                  </a:defRPr>
                </a:lvl2pPr>
                <a:lvl3pPr marL="471488" indent="-128588"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685800" indent="-132160" algn="l" defTabSz="685800" rtl="0" eaLnBrk="1" latinLnBrk="0" hangingPunct="1">
                  <a:lnSpc>
                    <a:spcPct val="100000"/>
                  </a:lnSpc>
                  <a:spcBef>
                    <a:spcPts val="375"/>
                  </a:spcBef>
                  <a:buClr>
                    <a:schemeClr val="tx1">
                      <a:lumMod val="50000"/>
                      <a:lumOff val="50000"/>
                    </a:schemeClr>
                  </a:buClr>
                  <a:buFont typeface="Arial" panose="020B0604020202020204" pitchFamily="34" charset="0"/>
                  <a:buChar char="•"/>
                  <a:defRPr sz="15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6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base" latinLnBrk="0" hangingPunct="1">
                  <a:lnSpc>
                    <a:spcPct val="100000"/>
                  </a:lnSpc>
                  <a:spcBef>
                    <a:spcPts val="750"/>
                  </a:spcBef>
                  <a:spcAft>
                    <a:spcPct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The rules for element-wise addition also apply to the accumulation operator, </a:t>
                </a:r>
                <a14:m>
                  <m:oMath xmlns:m="http://schemas.openxmlformats.org/officeDocument/2006/math">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oMath>
                </a14:m>
                <a:endParaRPr kumimoji="0" lang="en-US"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mc:Choice>
        <mc:Fallback xmlns="">
          <p:sp>
            <p:nvSpPr>
              <p:cNvPr id="70" name="Content Placeholder 2"/>
              <p:cNvSpPr txBox="1">
                <a:spLocks noRot="1" noChangeAspect="1" noMove="1" noResize="1" noEditPoints="1" noAdjustHandles="1" noChangeArrowheads="1" noChangeShapeType="1" noTextEdit="1"/>
              </p:cNvSpPr>
              <p:nvPr/>
            </p:nvSpPr>
            <p:spPr>
              <a:xfrm>
                <a:off x="927050" y="5859138"/>
                <a:ext cx="6443357" cy="761686"/>
              </a:xfrm>
              <a:prstGeom prst="rect">
                <a:avLst/>
              </a:prstGeom>
              <a:blipFill rotWithShape="0">
                <a:blip r:embed="rId5"/>
                <a:stretch>
                  <a:fillRect l="-2365" t="-9600" r="-1703" b="-1600"/>
                </a:stretch>
              </a:blipFill>
            </p:spPr>
            <p:txBody>
              <a:bodyPr/>
              <a:lstStyle/>
              <a:p>
                <a:r>
                  <a:rPr lang="en-US">
                    <a:noFill/>
                  </a:rPr>
                  <a:t> </a:t>
                </a:r>
              </a:p>
            </p:txBody>
          </p:sp>
        </mc:Fallback>
      </mc:AlternateContent>
    </p:spTree>
    <p:extLst>
      <p:ext uri="{BB962C8B-B14F-4D97-AF65-F5344CB8AC3E}">
        <p14:creationId xmlns:p14="http://schemas.microsoft.com/office/powerpoint/2010/main" val="24301568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D3391C25-203C-428C-8A45-829F2AEF23F9}"/>
              </a:ext>
            </a:extLst>
          </p:cNvPr>
          <p:cNvSpPr txBox="1">
            <a:spLocks/>
          </p:cNvSpPr>
          <p:nvPr/>
        </p:nvSpPr>
        <p:spPr bwMode="auto">
          <a:xfrm>
            <a:off x="565213" y="2382979"/>
            <a:ext cx="7966644" cy="416863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import pygraphblas as grb</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u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grb.Vector.sparse</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grb.BOOL</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NODES);</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grb.Vector.sparse</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grb.BOOL</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NODES);</a:t>
            </a:r>
          </a:p>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 using an implicit operator (LAND)</a:t>
            </a:r>
          </a:p>
          <a:p>
            <a:pPr marL="0" indent="0">
              <a:spcBef>
                <a:spcPts val="0"/>
              </a:spcBef>
              <a:buNone/>
              <a:defRPr/>
            </a:pPr>
            <a:r>
              <a:rPr lang="en-US" sz="1600" b="1" kern="0" dirty="0">
                <a:solidFill>
                  <a:srgbClr val="000000"/>
                </a:solidFill>
                <a:latin typeface="Courier New" panose="02070309020205020404" pitchFamily="49" charset="0"/>
                <a:cs typeface="Courier New" panose="02070309020205020404" pitchFamily="49" charset="0"/>
              </a:rPr>
              <a:t>v *= u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 = u * v</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u.emult</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u.emult</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out=w)</a:t>
            </a:r>
          </a:p>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16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 using an explicit operator (LAND)</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u.emult</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mult_op</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grb.BOOL.LAND</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 using a context manager</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with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grb.BOOL.LAND</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w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u.emult</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u.emult</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out=w)</a:t>
            </a:r>
            <a:endParaRPr kumimoji="0" lang="en-US" sz="16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
        <p:nvSpPr>
          <p:cNvPr id="2" name="Title 1">
            <a:extLst>
              <a:ext uri="{FF2B5EF4-FFF2-40B4-BE49-F238E27FC236}">
                <a16:creationId xmlns:a16="http://schemas.microsoft.com/office/drawing/2014/main" id="{8BE90381-5C8A-B646-B2DD-2B6EE4A9B323}"/>
              </a:ext>
            </a:extLst>
          </p:cNvPr>
          <p:cNvSpPr>
            <a:spLocks noGrp="1"/>
          </p:cNvSpPr>
          <p:nvPr>
            <p:ph type="title"/>
          </p:nvPr>
        </p:nvSpPr>
        <p:spPr>
          <a:xfrm>
            <a:off x="166688" y="192088"/>
            <a:ext cx="5473536" cy="889000"/>
          </a:xfrm>
        </p:spPr>
        <p:txBody>
          <a:bodyPr/>
          <a:lstStyle/>
          <a:p>
            <a:r>
              <a:rPr lang="en-US" dirty="0"/>
              <a:t>Element-wise Multiplication</a:t>
            </a:r>
          </a:p>
        </p:txBody>
      </p:sp>
      <p:sp>
        <p:nvSpPr>
          <p:cNvPr id="3" name="Content Placeholder 2">
            <a:extLst>
              <a:ext uri="{FF2B5EF4-FFF2-40B4-BE49-F238E27FC236}">
                <a16:creationId xmlns:a16="http://schemas.microsoft.com/office/drawing/2014/main" id="{E5E9446B-2B19-6441-9D96-7EC8A5C5B3D8}"/>
              </a:ext>
            </a:extLst>
          </p:cNvPr>
          <p:cNvSpPr>
            <a:spLocks noGrp="1"/>
          </p:cNvSpPr>
          <p:nvPr>
            <p:ph idx="1"/>
          </p:nvPr>
        </p:nvSpPr>
        <p:spPr>
          <a:xfrm>
            <a:off x="455000" y="815207"/>
            <a:ext cx="8349340" cy="1567772"/>
          </a:xfrm>
        </p:spPr>
        <p:txBody>
          <a:bodyPr/>
          <a:lstStyle/>
          <a:p>
            <a:r>
              <a:rPr lang="en-US" sz="2000" dirty="0"/>
              <a:t>Compute the element-wise “</a:t>
            </a:r>
            <a:r>
              <a:rPr lang="en-US" sz="2000" b="1" dirty="0"/>
              <a:t>multiplication</a:t>
            </a:r>
            <a:r>
              <a:rPr lang="en-US" sz="2000" dirty="0"/>
              <a:t>” of two GraphBLAS vectors.</a:t>
            </a:r>
          </a:p>
          <a:p>
            <a:r>
              <a:rPr lang="en-US" sz="2000" dirty="0"/>
              <a:t>Performs the implicit or explicit “multiply” operator (</a:t>
            </a:r>
            <a:r>
              <a:rPr lang="en-US" sz="2000" b="1" dirty="0" err="1">
                <a:latin typeface="Courier New" panose="02070309020205020404" pitchFamily="49" charset="0"/>
                <a:cs typeface="Courier New" panose="02070309020205020404" pitchFamily="49" charset="0"/>
              </a:rPr>
              <a:t>mult_op</a:t>
            </a:r>
            <a:r>
              <a:rPr lang="en-US" sz="2000" dirty="0"/>
              <a:t>) on the </a:t>
            </a:r>
            <a:r>
              <a:rPr lang="en-US" sz="2000" b="1" dirty="0"/>
              <a:t>intersection</a:t>
            </a:r>
            <a:r>
              <a:rPr lang="en-US" sz="2000" dirty="0"/>
              <a:t> of the sparse entries in each input vector, u and v.</a:t>
            </a:r>
          </a:p>
          <a:p>
            <a:r>
              <a:rPr lang="en-US" sz="2000" b="1" dirty="0" err="1">
                <a:latin typeface="Courier New" panose="02070309020205020404" pitchFamily="49" charset="0"/>
                <a:cs typeface="Courier New" panose="02070309020205020404" pitchFamily="49" charset="0"/>
              </a:rPr>
              <a:t>emult</a:t>
            </a:r>
            <a:r>
              <a:rPr lang="en-US" sz="2000" dirty="0"/>
              <a:t> defined as a member function of Vector class (also Matrix class)</a:t>
            </a:r>
          </a:p>
        </p:txBody>
      </p:sp>
      <p:sp>
        <p:nvSpPr>
          <p:cNvPr id="4" name="Slide Number Placeholder 3">
            <a:extLst>
              <a:ext uri="{FF2B5EF4-FFF2-40B4-BE49-F238E27FC236}">
                <a16:creationId xmlns:a16="http://schemas.microsoft.com/office/drawing/2014/main" id="{15F358DF-A254-724A-B63F-B2FB49219412}"/>
              </a:ext>
            </a:extLst>
          </p:cNvPr>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77</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grpSp>
        <p:nvGrpSpPr>
          <p:cNvPr id="6" name="Group 5">
            <a:extLst>
              <a:ext uri="{FF2B5EF4-FFF2-40B4-BE49-F238E27FC236}">
                <a16:creationId xmlns:a16="http://schemas.microsoft.com/office/drawing/2014/main" id="{0FD23E24-03A6-4634-A169-68DE9616084F}"/>
              </a:ext>
            </a:extLst>
          </p:cNvPr>
          <p:cNvGrpSpPr/>
          <p:nvPr/>
        </p:nvGrpSpPr>
        <p:grpSpPr>
          <a:xfrm>
            <a:off x="6069206" y="128009"/>
            <a:ext cx="2975173" cy="553998"/>
            <a:chOff x="4274590" y="142338"/>
            <a:chExt cx="2975173" cy="553998"/>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630B297-2B66-5144-AECE-1272A578478D}"/>
                    </a:ext>
                  </a:extLst>
                </p:cNvPr>
                <p:cNvSpPr txBox="1"/>
                <p:nvPr/>
              </p:nvSpPr>
              <p:spPr>
                <a:xfrm>
                  <a:off x="4274590" y="142338"/>
                  <a:ext cx="2975173" cy="553998"/>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 xmlns:m="http://schemas.openxmlformats.org/officeDocument/2006/math">
                      <m:r>
                        <m:rPr>
                          <m:nor/>
                        </m:rPr>
                        <a:rPr kumimoji="0" lang="en-US" sz="3600" b="0" i="0" u="none" strike="noStrike" kern="1200" cap="none" spc="0" normalizeH="0" baseline="0" noProof="0" dirty="0">
                          <a:ln>
                            <a:noFill/>
                          </a:ln>
                          <a:solidFill>
                            <a:srgbClr val="000000"/>
                          </a:solidFill>
                          <a:effectLst/>
                          <a:uLnTx/>
                          <a:uFillTx/>
                          <a:latin typeface="Tahoma" pitchFamily="34" charset="0"/>
                          <a:ea typeface="Cambria Math" panose="02040503050406030204" pitchFamily="18" charset="0"/>
                          <a:cs typeface="Arial" pitchFamily="34" charset="0"/>
                        </a:rPr>
                        <m:t>w</m:t>
                      </m:r>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oMath>
                  </a14:m>
                  <a:r>
                    <a:rPr kumimoji="0" lang="en-US" sz="3600" b="0" i="0" u="none" strike="noStrike" kern="1200" cap="none" spc="0" normalizeH="0" baseline="0" noProof="0" dirty="0">
                      <a:ln>
                        <a:noFill/>
                      </a:ln>
                      <a:solidFill>
                        <a:srgbClr val="000000"/>
                      </a:solidFill>
                      <a:effectLst/>
                      <a:uLnTx/>
                      <a:uFillTx/>
                      <a:latin typeface="Tahoma" pitchFamily="34" charset="0"/>
                      <a:ea typeface="Tahoma" panose="020B0604030504040204" pitchFamily="34" charset="0"/>
                      <a:cs typeface="Tahoma" panose="020B0604030504040204" pitchFamily="34" charset="0"/>
                    </a:rPr>
                    <a:t>= (u </a:t>
                  </a:r>
                  <a:r>
                    <a:rPr kumimoji="0" lang="en-US" sz="36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a:t>
                  </a:r>
                  <a:r>
                    <a:rPr kumimoji="0" lang="en-US" sz="3600" b="0" i="0" u="none" strike="noStrike" kern="1200" cap="none" spc="0" normalizeH="0" baseline="0" noProof="0" dirty="0">
                      <a:ln>
                        <a:noFill/>
                      </a:ln>
                      <a:solidFill>
                        <a:srgbClr val="000000"/>
                      </a:solidFill>
                      <a:effectLst/>
                      <a:uLnTx/>
                      <a:uFillTx/>
                      <a:latin typeface="Tahoma" pitchFamily="34" charset="0"/>
                      <a:ea typeface="Tahoma" panose="020B0604030504040204" pitchFamily="34" charset="0"/>
                      <a:cs typeface="Tahoma" panose="020B0604030504040204" pitchFamily="34" charset="0"/>
                    </a:rPr>
                    <a:t> v)</a:t>
                  </a:r>
                </a:p>
              </p:txBody>
            </p:sp>
          </mc:Choice>
          <mc:Fallback xmlns="">
            <p:sp>
              <p:nvSpPr>
                <p:cNvPr id="17" name="TextBox 16">
                  <a:extLst>
                    <a:ext uri="{FF2B5EF4-FFF2-40B4-BE49-F238E27FC236}">
                      <a16:creationId xmlns:a16="http://schemas.microsoft.com/office/drawing/2014/main" id="{2630B297-2B66-5144-AECE-1272A578478D}"/>
                    </a:ext>
                  </a:extLst>
                </p:cNvPr>
                <p:cNvSpPr txBox="1">
                  <a:spLocks noRot="1" noChangeAspect="1" noMove="1" noResize="1" noEditPoints="1" noAdjustHandles="1" noChangeArrowheads="1" noChangeShapeType="1" noTextEdit="1"/>
                </p:cNvSpPr>
                <p:nvPr/>
              </p:nvSpPr>
              <p:spPr>
                <a:xfrm>
                  <a:off x="4274590" y="142338"/>
                  <a:ext cx="2975173" cy="553998"/>
                </a:xfrm>
                <a:prstGeom prst="rect">
                  <a:avLst/>
                </a:prstGeom>
                <a:blipFill>
                  <a:blip r:embed="rId3"/>
                  <a:stretch>
                    <a:fillRect t="-27473" r="-8197" b="-48352"/>
                  </a:stretch>
                </a:blipFill>
              </p:spPr>
              <p:txBody>
                <a:bodyPr/>
                <a:lstStyle/>
                <a:p>
                  <a:r>
                    <a:rPr lang="en-US">
                      <a:noFill/>
                    </a:rPr>
                    <a:t> </a:t>
                  </a:r>
                </a:p>
              </p:txBody>
            </p:sp>
          </mc:Fallback>
        </mc:AlternateContent>
        <p:cxnSp>
          <p:nvCxnSpPr>
            <p:cNvPr id="20" name="Straight Connector 19">
              <a:extLst>
                <a:ext uri="{FF2B5EF4-FFF2-40B4-BE49-F238E27FC236}">
                  <a16:creationId xmlns:a16="http://schemas.microsoft.com/office/drawing/2014/main" id="{D48C32FD-B849-0448-A6A1-36E4296DCABA}"/>
                </a:ext>
              </a:extLst>
            </p:cNvPr>
            <p:cNvCxnSpPr>
              <a:cxnSpLocks/>
            </p:cNvCxnSpPr>
            <p:nvPr/>
          </p:nvCxnSpPr>
          <p:spPr bwMode="auto">
            <a:xfrm>
              <a:off x="4693258" y="210742"/>
              <a:ext cx="514674" cy="475503"/>
            </a:xfrm>
            <a:prstGeom prst="line">
              <a:avLst/>
            </a:prstGeom>
            <a:ln w="412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439120A-E75E-C24D-AFE1-0A1DAEAF5504}"/>
                </a:ext>
              </a:extLst>
            </p:cNvPr>
            <p:cNvCxnSpPr>
              <a:cxnSpLocks/>
            </p:cNvCxnSpPr>
            <p:nvPr/>
          </p:nvCxnSpPr>
          <p:spPr bwMode="auto">
            <a:xfrm flipV="1">
              <a:off x="4693258" y="199688"/>
              <a:ext cx="514674" cy="486557"/>
            </a:xfrm>
            <a:prstGeom prst="line">
              <a:avLst/>
            </a:prstGeom>
            <a:ln w="412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3" name="Right Brace 22">
            <a:extLst>
              <a:ext uri="{FF2B5EF4-FFF2-40B4-BE49-F238E27FC236}">
                <a16:creationId xmlns:a16="http://schemas.microsoft.com/office/drawing/2014/main" id="{4C9D1DBE-F03C-4846-8EED-D19A229B590D}"/>
              </a:ext>
            </a:extLst>
          </p:cNvPr>
          <p:cNvSpPr/>
          <p:nvPr/>
        </p:nvSpPr>
        <p:spPr bwMode="auto">
          <a:xfrm>
            <a:off x="2636139" y="3877731"/>
            <a:ext cx="320921" cy="735009"/>
          </a:xfrm>
          <a:prstGeom prst="rightBrace">
            <a:avLst>
              <a:gd name="adj1" fmla="val 14738"/>
              <a:gd name="adj2" fmla="val 50000"/>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Arial" pitchFamily="34" charset="0"/>
            </a:endParaRPr>
          </a:p>
        </p:txBody>
      </p:sp>
      <p:sp>
        <p:nvSpPr>
          <p:cNvPr id="24" name="TextBox 23">
            <a:extLst>
              <a:ext uri="{FF2B5EF4-FFF2-40B4-BE49-F238E27FC236}">
                <a16:creationId xmlns:a16="http://schemas.microsoft.com/office/drawing/2014/main" id="{F6B79416-36C9-4BA0-BC6B-973B7FCF176C}"/>
              </a:ext>
            </a:extLst>
          </p:cNvPr>
          <p:cNvSpPr txBox="1"/>
          <p:nvPr/>
        </p:nvSpPr>
        <p:spPr>
          <a:xfrm>
            <a:off x="3112517" y="3892610"/>
            <a:ext cx="4781473" cy="64633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rPr>
              <a:t>These three compute the same result in w.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rPr>
              <a:t>The third reuses an existing w.</a:t>
            </a:r>
          </a:p>
        </p:txBody>
      </p:sp>
      <p:sp>
        <p:nvSpPr>
          <p:cNvPr id="12" name="Right Brace 11">
            <a:extLst>
              <a:ext uri="{FF2B5EF4-FFF2-40B4-BE49-F238E27FC236}">
                <a16:creationId xmlns:a16="http://schemas.microsoft.com/office/drawing/2014/main" id="{44FE44B5-9920-461A-A738-C4CE31558B56}"/>
              </a:ext>
            </a:extLst>
          </p:cNvPr>
          <p:cNvSpPr/>
          <p:nvPr/>
        </p:nvSpPr>
        <p:spPr bwMode="auto">
          <a:xfrm>
            <a:off x="5087329" y="5098140"/>
            <a:ext cx="415925" cy="1567772"/>
          </a:xfrm>
          <a:prstGeom prst="rightBrace">
            <a:avLst>
              <a:gd name="adj1" fmla="val 14738"/>
              <a:gd name="adj2" fmla="val 50000"/>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Arial" pitchFamily="34" charset="0"/>
            </a:endParaRPr>
          </a:p>
        </p:txBody>
      </p:sp>
      <p:sp>
        <p:nvSpPr>
          <p:cNvPr id="13" name="TextBox 12">
            <a:extLst>
              <a:ext uri="{FF2B5EF4-FFF2-40B4-BE49-F238E27FC236}">
                <a16:creationId xmlns:a16="http://schemas.microsoft.com/office/drawing/2014/main" id="{5A109960-312C-495C-BE49-12A1A9345F2E}"/>
              </a:ext>
            </a:extLst>
          </p:cNvPr>
          <p:cNvSpPr txBox="1"/>
          <p:nvPr/>
        </p:nvSpPr>
        <p:spPr>
          <a:xfrm>
            <a:off x="5503254" y="5558860"/>
            <a:ext cx="3409773" cy="64633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rPr>
              <a:t>These three compute the same result in w, too.  </a:t>
            </a:r>
          </a:p>
        </p:txBody>
      </p:sp>
      <p:sp>
        <p:nvSpPr>
          <p:cNvPr id="14" name="TextBox 13">
            <a:extLst>
              <a:ext uri="{FF2B5EF4-FFF2-40B4-BE49-F238E27FC236}">
                <a16:creationId xmlns:a16="http://schemas.microsoft.com/office/drawing/2014/main" id="{7DB84DB2-7F1C-4A7A-8E5F-E40FA4B3546B}"/>
              </a:ext>
            </a:extLst>
          </p:cNvPr>
          <p:cNvSpPr txBox="1"/>
          <p:nvPr/>
        </p:nvSpPr>
        <p:spPr>
          <a:xfrm>
            <a:off x="3189579" y="3531745"/>
            <a:ext cx="4142554" cy="369332"/>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rPr>
              <a:t>In-place element-wise multiplication.  </a:t>
            </a:r>
          </a:p>
        </p:txBody>
      </p:sp>
      <p:cxnSp>
        <p:nvCxnSpPr>
          <p:cNvPr id="15" name="Straight Arrow Connector 14">
            <a:extLst>
              <a:ext uri="{FF2B5EF4-FFF2-40B4-BE49-F238E27FC236}">
                <a16:creationId xmlns:a16="http://schemas.microsoft.com/office/drawing/2014/main" id="{92981C3A-C7D3-45F2-86C1-0D90BC0A8D83}"/>
              </a:ext>
            </a:extLst>
          </p:cNvPr>
          <p:cNvCxnSpPr>
            <a:cxnSpLocks/>
            <a:stCxn id="14" idx="1"/>
          </p:cNvCxnSpPr>
          <p:nvPr/>
        </p:nvCxnSpPr>
        <p:spPr bwMode="auto">
          <a:xfrm flipH="1">
            <a:off x="1454781" y="3716411"/>
            <a:ext cx="1734798" cy="0"/>
          </a:xfrm>
          <a:prstGeom prst="straightConnector1">
            <a:avLst/>
          </a:prstGeom>
          <a:noFill/>
          <a:ln w="28575" cap="flat" cmpd="sng" algn="ctr">
            <a:solidFill>
              <a:srgbClr val="C00000"/>
            </a:solidFill>
            <a:prstDash val="solid"/>
            <a:round/>
            <a:headEnd type="none" w="med" len="med"/>
            <a:tailEnd type="arrow" w="med" len="med"/>
          </a:ln>
          <a:effectLst/>
        </p:spPr>
      </p:cxnSp>
    </p:spTree>
    <p:extLst>
      <p:ext uri="{BB962C8B-B14F-4D97-AF65-F5344CB8AC3E}">
        <p14:creationId xmlns:p14="http://schemas.microsoft.com/office/powerpoint/2010/main" val="414553512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E9446B-2B19-6441-9D96-7EC8A5C5B3D8}"/>
              </a:ext>
            </a:extLst>
          </p:cNvPr>
          <p:cNvSpPr>
            <a:spLocks noGrp="1"/>
          </p:cNvSpPr>
          <p:nvPr>
            <p:ph idx="1"/>
          </p:nvPr>
        </p:nvSpPr>
        <p:spPr>
          <a:xfrm>
            <a:off x="455613" y="801046"/>
            <a:ext cx="8154131" cy="1463958"/>
          </a:xfrm>
        </p:spPr>
        <p:txBody>
          <a:bodyPr/>
          <a:lstStyle/>
          <a:p>
            <a:r>
              <a:rPr lang="en-US" sz="2000" dirty="0"/>
              <a:t>Compute the element-wise “</a:t>
            </a:r>
            <a:r>
              <a:rPr lang="en-US" sz="2000" b="1" dirty="0"/>
              <a:t>addition</a:t>
            </a:r>
            <a:r>
              <a:rPr lang="en-US" sz="2000" dirty="0"/>
              <a:t>” of two GraphBLAS vectors.</a:t>
            </a:r>
          </a:p>
          <a:p>
            <a:r>
              <a:rPr lang="en-US" sz="2000" dirty="0"/>
              <a:t>Performs the implied or explicit “addition” operator (</a:t>
            </a:r>
            <a:r>
              <a:rPr lang="en-US" sz="2000" b="1" dirty="0" err="1">
                <a:latin typeface="Courier New" panose="02070309020205020404" pitchFamily="49" charset="0"/>
                <a:cs typeface="Courier New" panose="02070309020205020404" pitchFamily="49" charset="0"/>
              </a:rPr>
              <a:t>add_op</a:t>
            </a:r>
            <a:r>
              <a:rPr lang="en-US" sz="2000" dirty="0"/>
              <a:t>) on the </a:t>
            </a:r>
            <a:r>
              <a:rPr lang="en-US" sz="2000" b="1" dirty="0"/>
              <a:t>union</a:t>
            </a:r>
            <a:r>
              <a:rPr lang="en-US" sz="2000" dirty="0"/>
              <a:t> of the sparse entries in each input vector, u and v.</a:t>
            </a:r>
          </a:p>
          <a:p>
            <a:r>
              <a:rPr lang="en-US" sz="2000" b="1" dirty="0" err="1">
                <a:latin typeface="Courier New" panose="02070309020205020404" pitchFamily="49" charset="0"/>
                <a:cs typeface="Courier New" panose="02070309020205020404" pitchFamily="49" charset="0"/>
              </a:rPr>
              <a:t>eadd</a:t>
            </a:r>
            <a:r>
              <a:rPr lang="en-US" sz="2000" dirty="0"/>
              <a:t> defined as a member function of Vector class (also Matrix class)</a:t>
            </a:r>
          </a:p>
        </p:txBody>
      </p:sp>
      <p:sp>
        <p:nvSpPr>
          <p:cNvPr id="2" name="Title 1">
            <a:extLst>
              <a:ext uri="{FF2B5EF4-FFF2-40B4-BE49-F238E27FC236}">
                <a16:creationId xmlns:a16="http://schemas.microsoft.com/office/drawing/2014/main" id="{8BE90381-5C8A-B646-B2DD-2B6EE4A9B323}"/>
              </a:ext>
            </a:extLst>
          </p:cNvPr>
          <p:cNvSpPr>
            <a:spLocks noGrp="1"/>
          </p:cNvSpPr>
          <p:nvPr>
            <p:ph type="title"/>
          </p:nvPr>
        </p:nvSpPr>
        <p:spPr>
          <a:xfrm>
            <a:off x="166688" y="192088"/>
            <a:ext cx="4507862" cy="889000"/>
          </a:xfrm>
        </p:spPr>
        <p:txBody>
          <a:bodyPr/>
          <a:lstStyle/>
          <a:p>
            <a:r>
              <a:rPr lang="en-US" dirty="0"/>
              <a:t>Element-wise Addition</a:t>
            </a:r>
          </a:p>
        </p:txBody>
      </p:sp>
      <p:sp>
        <p:nvSpPr>
          <p:cNvPr id="4" name="Slide Number Placeholder 3">
            <a:extLst>
              <a:ext uri="{FF2B5EF4-FFF2-40B4-BE49-F238E27FC236}">
                <a16:creationId xmlns:a16="http://schemas.microsoft.com/office/drawing/2014/main" id="{15F358DF-A254-724A-B63F-B2FB49219412}"/>
              </a:ext>
            </a:extLst>
          </p:cNvPr>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78</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grpSp>
        <p:nvGrpSpPr>
          <p:cNvPr id="18" name="Group 17">
            <a:extLst>
              <a:ext uri="{FF2B5EF4-FFF2-40B4-BE49-F238E27FC236}">
                <a16:creationId xmlns:a16="http://schemas.microsoft.com/office/drawing/2014/main" id="{B53A0137-8D7A-4FD0-AD94-1E59AEDDC2DF}"/>
              </a:ext>
            </a:extLst>
          </p:cNvPr>
          <p:cNvGrpSpPr/>
          <p:nvPr/>
        </p:nvGrpSpPr>
        <p:grpSpPr>
          <a:xfrm>
            <a:off x="6069206" y="128009"/>
            <a:ext cx="2975173" cy="553998"/>
            <a:chOff x="4274590" y="142338"/>
            <a:chExt cx="2975173" cy="553998"/>
          </a:xfrm>
        </p:grpSpPr>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5DA6D27-835D-475E-9579-B49D187CBA24}"/>
                    </a:ext>
                  </a:extLst>
                </p:cNvPr>
                <p:cNvSpPr txBox="1"/>
                <p:nvPr/>
              </p:nvSpPr>
              <p:spPr>
                <a:xfrm>
                  <a:off x="4274590" y="142338"/>
                  <a:ext cx="2975173" cy="553998"/>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 xmlns:m="http://schemas.openxmlformats.org/officeDocument/2006/math">
                      <m:r>
                        <m:rPr>
                          <m:nor/>
                        </m:rPr>
                        <a:rPr kumimoji="0" lang="en-US" sz="3600" b="0" i="0" u="none" strike="noStrike" kern="1200" cap="none" spc="0" normalizeH="0" baseline="0" noProof="0" dirty="0">
                          <a:ln>
                            <a:noFill/>
                          </a:ln>
                          <a:solidFill>
                            <a:srgbClr val="000000"/>
                          </a:solidFill>
                          <a:effectLst/>
                          <a:uLnTx/>
                          <a:uFillTx/>
                          <a:latin typeface="Tahoma" pitchFamily="34" charset="0"/>
                          <a:ea typeface="Cambria Math" panose="02040503050406030204" pitchFamily="18" charset="0"/>
                          <a:cs typeface="Arial" pitchFamily="34" charset="0"/>
                        </a:rPr>
                        <m:t>w</m:t>
                      </m:r>
                      <m:r>
                        <a:rPr kumimoji="0" lang="en-US" sz="3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oMath>
                  </a14:m>
                  <a:r>
                    <a:rPr kumimoji="0" lang="en-US" sz="3600" b="0" i="0" u="none" strike="noStrike" kern="1200" cap="none" spc="0" normalizeH="0" baseline="0" noProof="0" dirty="0">
                      <a:ln>
                        <a:noFill/>
                      </a:ln>
                      <a:solidFill>
                        <a:srgbClr val="000000"/>
                      </a:solidFill>
                      <a:effectLst/>
                      <a:uLnTx/>
                      <a:uFillTx/>
                      <a:latin typeface="Tahoma" pitchFamily="34" charset="0"/>
                      <a:ea typeface="Tahoma" panose="020B0604030504040204" pitchFamily="34" charset="0"/>
                      <a:cs typeface="Tahoma" panose="020B0604030504040204" pitchFamily="34" charset="0"/>
                    </a:rPr>
                    <a:t>= (u </a:t>
                  </a:r>
                  <a:r>
                    <a:rPr kumimoji="0" lang="en-US" sz="36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a:t>
                  </a:r>
                  <a:r>
                    <a:rPr kumimoji="0" lang="en-US" sz="3600" b="0" i="0" u="none" strike="noStrike" kern="1200" cap="none" spc="0" normalizeH="0" baseline="0" noProof="0" dirty="0">
                      <a:ln>
                        <a:noFill/>
                      </a:ln>
                      <a:solidFill>
                        <a:srgbClr val="000000"/>
                      </a:solidFill>
                      <a:effectLst/>
                      <a:uLnTx/>
                      <a:uFillTx/>
                      <a:latin typeface="Tahoma" pitchFamily="34" charset="0"/>
                      <a:ea typeface="Tahoma" panose="020B0604030504040204" pitchFamily="34" charset="0"/>
                      <a:cs typeface="Tahoma" panose="020B0604030504040204" pitchFamily="34" charset="0"/>
                    </a:rPr>
                    <a:t> v)</a:t>
                  </a:r>
                </a:p>
              </p:txBody>
            </p:sp>
          </mc:Choice>
          <mc:Fallback xmlns="">
            <p:sp>
              <p:nvSpPr>
                <p:cNvPr id="19" name="TextBox 18">
                  <a:extLst>
                    <a:ext uri="{FF2B5EF4-FFF2-40B4-BE49-F238E27FC236}">
                      <a16:creationId xmlns:a16="http://schemas.microsoft.com/office/drawing/2014/main" id="{85DA6D27-835D-475E-9579-B49D187CBA24}"/>
                    </a:ext>
                  </a:extLst>
                </p:cNvPr>
                <p:cNvSpPr txBox="1">
                  <a:spLocks noRot="1" noChangeAspect="1" noMove="1" noResize="1" noEditPoints="1" noAdjustHandles="1" noChangeArrowheads="1" noChangeShapeType="1" noTextEdit="1"/>
                </p:cNvSpPr>
                <p:nvPr/>
              </p:nvSpPr>
              <p:spPr>
                <a:xfrm>
                  <a:off x="4274590" y="142338"/>
                  <a:ext cx="2975173" cy="553998"/>
                </a:xfrm>
                <a:prstGeom prst="rect">
                  <a:avLst/>
                </a:prstGeom>
                <a:blipFill>
                  <a:blip r:embed="rId3"/>
                  <a:stretch>
                    <a:fillRect t="-27473" r="-8197" b="-48352"/>
                  </a:stretch>
                </a:blipFill>
              </p:spPr>
              <p:txBody>
                <a:bodyPr/>
                <a:lstStyle/>
                <a:p>
                  <a:r>
                    <a:rPr lang="en-US">
                      <a:noFill/>
                    </a:rPr>
                    <a:t> </a:t>
                  </a:r>
                </a:p>
              </p:txBody>
            </p:sp>
          </mc:Fallback>
        </mc:AlternateContent>
        <p:cxnSp>
          <p:nvCxnSpPr>
            <p:cNvPr id="20" name="Straight Connector 19">
              <a:extLst>
                <a:ext uri="{FF2B5EF4-FFF2-40B4-BE49-F238E27FC236}">
                  <a16:creationId xmlns:a16="http://schemas.microsoft.com/office/drawing/2014/main" id="{9A5BCCF2-5AC6-4B14-8692-AE4A3EA57E64}"/>
                </a:ext>
              </a:extLst>
            </p:cNvPr>
            <p:cNvCxnSpPr>
              <a:cxnSpLocks/>
            </p:cNvCxnSpPr>
            <p:nvPr/>
          </p:nvCxnSpPr>
          <p:spPr bwMode="auto">
            <a:xfrm>
              <a:off x="4693258" y="210742"/>
              <a:ext cx="514674" cy="475503"/>
            </a:xfrm>
            <a:prstGeom prst="line">
              <a:avLst/>
            </a:prstGeom>
            <a:ln w="412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26CD6ED-F933-4E1E-A2FD-BC730956FA99}"/>
                </a:ext>
              </a:extLst>
            </p:cNvPr>
            <p:cNvCxnSpPr>
              <a:cxnSpLocks/>
            </p:cNvCxnSpPr>
            <p:nvPr/>
          </p:nvCxnSpPr>
          <p:spPr bwMode="auto">
            <a:xfrm flipV="1">
              <a:off x="4693258" y="199688"/>
              <a:ext cx="514674" cy="486557"/>
            </a:xfrm>
            <a:prstGeom prst="line">
              <a:avLst/>
            </a:prstGeom>
            <a:ln w="412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2" name="Content Placeholder 2">
            <a:extLst>
              <a:ext uri="{FF2B5EF4-FFF2-40B4-BE49-F238E27FC236}">
                <a16:creationId xmlns:a16="http://schemas.microsoft.com/office/drawing/2014/main" id="{710BA4DA-0BCF-47F1-A60F-237B6B47A6AD}"/>
              </a:ext>
            </a:extLst>
          </p:cNvPr>
          <p:cNvSpPr txBox="1">
            <a:spLocks/>
          </p:cNvSpPr>
          <p:nvPr/>
        </p:nvSpPr>
        <p:spPr bwMode="auto">
          <a:xfrm>
            <a:off x="565213" y="2382979"/>
            <a:ext cx="7966644" cy="427860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import pygraphblas as grb</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u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grb.Vector.sparse</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grb.BOOL</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NODES);</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grb.Vector.sparse</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grb.BOOL</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NODES);</a:t>
            </a:r>
          </a:p>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 using an implicit operator (LOR)</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 u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 = u + v</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u.eadd</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u.eadd</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out=w)</a:t>
            </a:r>
          </a:p>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16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 using an explicit operator (LOR)</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u.eadd</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add_op</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grb.BOOL.LOR</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 using a context manager</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with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grb.BOOL.LOR</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w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u.eadd</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u.eadd</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out=w)</a:t>
            </a:r>
            <a:endParaRPr kumimoji="0" lang="en-US" sz="16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
        <p:nvSpPr>
          <p:cNvPr id="23" name="Right Brace 22">
            <a:extLst>
              <a:ext uri="{FF2B5EF4-FFF2-40B4-BE49-F238E27FC236}">
                <a16:creationId xmlns:a16="http://schemas.microsoft.com/office/drawing/2014/main" id="{89D59F0F-05F2-4C81-9F82-9F1B75F98B9D}"/>
              </a:ext>
            </a:extLst>
          </p:cNvPr>
          <p:cNvSpPr/>
          <p:nvPr/>
        </p:nvSpPr>
        <p:spPr bwMode="auto">
          <a:xfrm>
            <a:off x="2670432" y="3848223"/>
            <a:ext cx="355116" cy="814849"/>
          </a:xfrm>
          <a:prstGeom prst="rightBrace">
            <a:avLst>
              <a:gd name="adj1" fmla="val 14738"/>
              <a:gd name="adj2" fmla="val 50000"/>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Arial" pitchFamily="34" charset="0"/>
            </a:endParaRPr>
          </a:p>
        </p:txBody>
      </p:sp>
      <p:sp>
        <p:nvSpPr>
          <p:cNvPr id="24" name="TextBox 23">
            <a:extLst>
              <a:ext uri="{FF2B5EF4-FFF2-40B4-BE49-F238E27FC236}">
                <a16:creationId xmlns:a16="http://schemas.microsoft.com/office/drawing/2014/main" id="{90C64227-99D1-4B60-ACFB-394540D8AD93}"/>
              </a:ext>
            </a:extLst>
          </p:cNvPr>
          <p:cNvSpPr txBox="1"/>
          <p:nvPr/>
        </p:nvSpPr>
        <p:spPr>
          <a:xfrm>
            <a:off x="3298678" y="3973900"/>
            <a:ext cx="4678096" cy="6463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rPr>
              <a:t>These three compute the same result in w.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rPr>
              <a:t>The third reuses an existing w.</a:t>
            </a:r>
          </a:p>
        </p:txBody>
      </p:sp>
      <p:sp>
        <p:nvSpPr>
          <p:cNvPr id="25" name="TextBox 24">
            <a:extLst>
              <a:ext uri="{FF2B5EF4-FFF2-40B4-BE49-F238E27FC236}">
                <a16:creationId xmlns:a16="http://schemas.microsoft.com/office/drawing/2014/main" id="{687DBB7A-B9C6-457D-8048-73A01D16D35E}"/>
              </a:ext>
            </a:extLst>
          </p:cNvPr>
          <p:cNvSpPr txBox="1"/>
          <p:nvPr/>
        </p:nvSpPr>
        <p:spPr>
          <a:xfrm>
            <a:off x="3221766" y="3545581"/>
            <a:ext cx="3524414" cy="369332"/>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rPr>
              <a:t>In-place element-wise addition.  </a:t>
            </a:r>
          </a:p>
        </p:txBody>
      </p:sp>
      <p:cxnSp>
        <p:nvCxnSpPr>
          <p:cNvPr id="27" name="Straight Arrow Connector 26">
            <a:extLst>
              <a:ext uri="{FF2B5EF4-FFF2-40B4-BE49-F238E27FC236}">
                <a16:creationId xmlns:a16="http://schemas.microsoft.com/office/drawing/2014/main" id="{ECBFA25D-52D2-4638-8C4F-4A3D15284F70}"/>
              </a:ext>
            </a:extLst>
          </p:cNvPr>
          <p:cNvCxnSpPr>
            <a:cxnSpLocks/>
            <a:stCxn id="25" idx="1"/>
          </p:cNvCxnSpPr>
          <p:nvPr/>
        </p:nvCxnSpPr>
        <p:spPr bwMode="auto">
          <a:xfrm flipH="1">
            <a:off x="1486968" y="3730247"/>
            <a:ext cx="1734798" cy="0"/>
          </a:xfrm>
          <a:prstGeom prst="straightConnector1">
            <a:avLst/>
          </a:prstGeom>
          <a:noFill/>
          <a:ln w="28575" cap="flat" cmpd="sng" algn="ctr">
            <a:solidFill>
              <a:srgbClr val="C00000"/>
            </a:solidFill>
            <a:prstDash val="solid"/>
            <a:round/>
            <a:headEnd type="none" w="med" len="med"/>
            <a:tailEnd type="arrow" w="med" len="med"/>
          </a:ln>
          <a:effectLst/>
        </p:spPr>
      </p:cxnSp>
      <p:sp>
        <p:nvSpPr>
          <p:cNvPr id="14" name="Right Brace 13">
            <a:extLst>
              <a:ext uri="{FF2B5EF4-FFF2-40B4-BE49-F238E27FC236}">
                <a16:creationId xmlns:a16="http://schemas.microsoft.com/office/drawing/2014/main" id="{BE5DFBE2-6F5B-4F1D-87C3-2ADCFCB919FC}"/>
              </a:ext>
            </a:extLst>
          </p:cNvPr>
          <p:cNvSpPr/>
          <p:nvPr/>
        </p:nvSpPr>
        <p:spPr bwMode="auto">
          <a:xfrm>
            <a:off x="5087329" y="5098140"/>
            <a:ext cx="415925" cy="1567772"/>
          </a:xfrm>
          <a:prstGeom prst="rightBrace">
            <a:avLst>
              <a:gd name="adj1" fmla="val 14738"/>
              <a:gd name="adj2" fmla="val 50000"/>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Arial" pitchFamily="34" charset="0"/>
            </a:endParaRPr>
          </a:p>
        </p:txBody>
      </p:sp>
      <p:sp>
        <p:nvSpPr>
          <p:cNvPr id="15" name="TextBox 14">
            <a:extLst>
              <a:ext uri="{FF2B5EF4-FFF2-40B4-BE49-F238E27FC236}">
                <a16:creationId xmlns:a16="http://schemas.microsoft.com/office/drawing/2014/main" id="{38B8D985-C77D-4CEB-AD27-5BDC2263F7FC}"/>
              </a:ext>
            </a:extLst>
          </p:cNvPr>
          <p:cNvSpPr txBox="1"/>
          <p:nvPr/>
        </p:nvSpPr>
        <p:spPr>
          <a:xfrm>
            <a:off x="5503254" y="5558860"/>
            <a:ext cx="3409773" cy="64633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rPr>
              <a:t>These three compute the same result in w, too.  </a:t>
            </a:r>
          </a:p>
        </p:txBody>
      </p:sp>
    </p:spTree>
    <p:extLst>
      <p:ext uri="{BB962C8B-B14F-4D97-AF65-F5344CB8AC3E}">
        <p14:creationId xmlns:p14="http://schemas.microsoft.com/office/powerpoint/2010/main" val="112399455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1E8E-DF3C-504F-8123-3D58E9C6B0ED}"/>
              </a:ext>
            </a:extLst>
          </p:cNvPr>
          <p:cNvSpPr>
            <a:spLocks noGrp="1"/>
          </p:cNvSpPr>
          <p:nvPr>
            <p:ph type="title"/>
          </p:nvPr>
        </p:nvSpPr>
        <p:spPr>
          <a:xfrm>
            <a:off x="166688" y="192088"/>
            <a:ext cx="8977312" cy="889000"/>
          </a:xfrm>
        </p:spPr>
        <p:txBody>
          <a:bodyPr/>
          <a:lstStyle/>
          <a:p>
            <a:r>
              <a:rPr lang="en-US" dirty="0"/>
              <a:t>Exercise 9: Keep track of ‘visited’ nodes</a:t>
            </a:r>
          </a:p>
        </p:txBody>
      </p:sp>
      <p:sp>
        <p:nvSpPr>
          <p:cNvPr id="3" name="Content Placeholder 2">
            <a:extLst>
              <a:ext uri="{FF2B5EF4-FFF2-40B4-BE49-F238E27FC236}">
                <a16:creationId xmlns:a16="http://schemas.microsoft.com/office/drawing/2014/main" id="{B0CD3C32-FCDD-8D49-ADB6-7427AEC5CFD4}"/>
              </a:ext>
            </a:extLst>
          </p:cNvPr>
          <p:cNvSpPr>
            <a:spLocks noGrp="1"/>
          </p:cNvSpPr>
          <p:nvPr>
            <p:ph idx="1"/>
          </p:nvPr>
        </p:nvSpPr>
        <p:spPr>
          <a:xfrm>
            <a:off x="455613" y="1201738"/>
            <a:ext cx="8237537" cy="5349875"/>
          </a:xfrm>
        </p:spPr>
        <p:txBody>
          <a:bodyPr/>
          <a:lstStyle/>
          <a:p>
            <a:pPr lvl="0"/>
            <a:r>
              <a:rPr lang="en-US" dirty="0"/>
              <a:t>Modify code from Exercise 8 to compute the visited set as you iterate.</a:t>
            </a:r>
            <a:endParaRPr lang="en-US" dirty="0">
              <a:solidFill>
                <a:srgbClr val="000000"/>
              </a:solidFill>
            </a:endParaRPr>
          </a:p>
          <a:p>
            <a:pPr lvl="0"/>
            <a:r>
              <a:rPr lang="en-US" dirty="0">
                <a:solidFill>
                  <a:srgbClr val="000000"/>
                </a:solidFill>
              </a:rPr>
              <a:t>You may need the following statements, objects and methods from </a:t>
            </a:r>
            <a:r>
              <a:rPr lang="en-US" dirty="0" err="1">
                <a:solidFill>
                  <a:srgbClr val="000000"/>
                </a:solidFill>
              </a:rPr>
              <a:t>pygraphblas</a:t>
            </a:r>
            <a:r>
              <a:rPr lang="en-US" dirty="0">
                <a:solidFill>
                  <a:srgbClr val="000000"/>
                </a:solidFill>
              </a:rPr>
              <a:t>:</a:t>
            </a:r>
          </a:p>
          <a:p>
            <a:pPr marL="0" indent="0">
              <a:buNone/>
            </a:pPr>
            <a:endParaRPr lang="en-US" dirty="0"/>
          </a:p>
          <a:p>
            <a:endParaRPr lang="en-US" dirty="0"/>
          </a:p>
          <a:p>
            <a:pPr lvl="1"/>
            <a:endParaRPr lang="en-US" dirty="0"/>
          </a:p>
        </p:txBody>
      </p:sp>
      <p:sp>
        <p:nvSpPr>
          <p:cNvPr id="4" name="Slide Number Placeholder 3">
            <a:extLst>
              <a:ext uri="{FF2B5EF4-FFF2-40B4-BE49-F238E27FC236}">
                <a16:creationId xmlns:a16="http://schemas.microsoft.com/office/drawing/2014/main" id="{AEDE09F1-FEA6-CA4A-A8C0-6E0A8002FAB7}"/>
              </a:ext>
            </a:extLst>
          </p:cNvPr>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79</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5" name="Content Placeholder 2">
            <a:extLst>
              <a:ext uri="{FF2B5EF4-FFF2-40B4-BE49-F238E27FC236}">
                <a16:creationId xmlns:a16="http://schemas.microsoft.com/office/drawing/2014/main" id="{3CA5D93A-DC39-4B57-950E-6FCED8266304}"/>
              </a:ext>
            </a:extLst>
          </p:cNvPr>
          <p:cNvSpPr txBox="1">
            <a:spLocks/>
          </p:cNvSpPr>
          <p:nvPr/>
        </p:nvSpPr>
        <p:spPr bwMode="auto">
          <a:xfrm>
            <a:off x="1478422" y="3055343"/>
            <a:ext cx="6902300" cy="35550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import pygraphblas as grb</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from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pygraphblas.gviz</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import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draw_graph</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as draw</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grb.Matrix.from_lists</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rowList</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columnList</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values)</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u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grb.Vector.sparse</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grb.BOOL</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N)</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Atrans</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 A.T</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with grb.&lt;type&gt;.&lt;semiring&gt;:</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A.mxv</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(u, desc = ??)</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w.eadd</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 w </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A.mxv</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(u, out=w, desc = ??)</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print(A)</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draw(A)</a:t>
            </a:r>
            <a:endParaRPr kumimoji="0" lang="en-US" sz="2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Tree>
    <p:extLst>
      <p:ext uri="{BB962C8B-B14F-4D97-AF65-F5344CB8AC3E}">
        <p14:creationId xmlns:p14="http://schemas.microsoft.com/office/powerpoint/2010/main" val="24519635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34A0E-68B8-684C-BDB3-C4DE564675A3}"/>
              </a:ext>
            </a:extLst>
          </p:cNvPr>
          <p:cNvSpPr>
            <a:spLocks noGrp="1"/>
          </p:cNvSpPr>
          <p:nvPr>
            <p:ph type="title"/>
          </p:nvPr>
        </p:nvSpPr>
        <p:spPr/>
        <p:txBody>
          <a:bodyPr/>
          <a:lstStyle/>
          <a:p>
            <a:r>
              <a:rPr lang="en-US" dirty="0"/>
              <a:t>A </a:t>
            </a:r>
            <a:r>
              <a:rPr lang="en-US" u="sng" dirty="0"/>
              <a:t>Directed</a:t>
            </a:r>
            <a:r>
              <a:rPr lang="en-US" dirty="0"/>
              <a:t> graph as a matrix</a:t>
            </a:r>
          </a:p>
        </p:txBody>
      </p:sp>
      <p:sp>
        <p:nvSpPr>
          <p:cNvPr id="3" name="Content Placeholder 2">
            <a:extLst>
              <a:ext uri="{FF2B5EF4-FFF2-40B4-BE49-F238E27FC236}">
                <a16:creationId xmlns:a16="http://schemas.microsoft.com/office/drawing/2014/main" id="{7F2F0489-0199-7049-A795-23EF37238E1A}"/>
              </a:ext>
            </a:extLst>
          </p:cNvPr>
          <p:cNvSpPr>
            <a:spLocks noGrp="1"/>
          </p:cNvSpPr>
          <p:nvPr>
            <p:ph idx="1"/>
          </p:nvPr>
        </p:nvSpPr>
        <p:spPr>
          <a:xfrm>
            <a:off x="334929" y="961515"/>
            <a:ext cx="8393146" cy="1013769"/>
          </a:xfrm>
        </p:spPr>
        <p:txBody>
          <a:bodyPr/>
          <a:lstStyle/>
          <a:p>
            <a:r>
              <a:rPr lang="en-US" sz="2000" dirty="0"/>
              <a:t>Adjacency Matrix: A square matrix (usually sparse) where rows and columns are labeled by vertices and non-empty values are edges from a row vertex to a column vertex</a:t>
            </a:r>
          </a:p>
        </p:txBody>
      </p:sp>
      <p:sp>
        <p:nvSpPr>
          <p:cNvPr id="4" name="Slide Number Placeholder 3">
            <a:extLst>
              <a:ext uri="{FF2B5EF4-FFF2-40B4-BE49-F238E27FC236}">
                <a16:creationId xmlns:a16="http://schemas.microsoft.com/office/drawing/2014/main" id="{96E44365-88D5-8D42-A82C-542EA6584288}"/>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8</a:t>
            </a:fld>
            <a:endParaRPr lang="en-US" dirty="0">
              <a:solidFill>
                <a:srgbClr val="000000"/>
              </a:solidFill>
              <a:ea typeface="ＭＳ Ｐゴシック" pitchFamily="34" charset="-128"/>
            </a:endParaRPr>
          </a:p>
        </p:txBody>
      </p:sp>
      <p:graphicFrame>
        <p:nvGraphicFramePr>
          <p:cNvPr id="9" name="Table 8">
            <a:extLst>
              <a:ext uri="{FF2B5EF4-FFF2-40B4-BE49-F238E27FC236}">
                <a16:creationId xmlns:a16="http://schemas.microsoft.com/office/drawing/2014/main" id="{C1C0B6F9-F85C-4440-9B92-EF9AC60A9971}"/>
              </a:ext>
            </a:extLst>
          </p:cNvPr>
          <p:cNvGraphicFramePr>
            <a:graphicFrameLocks noGrp="1"/>
          </p:cNvGraphicFramePr>
          <p:nvPr/>
        </p:nvGraphicFramePr>
        <p:xfrm>
          <a:off x="5223533" y="2687747"/>
          <a:ext cx="3449457" cy="2595880"/>
        </p:xfrm>
        <a:graphic>
          <a:graphicData uri="http://schemas.openxmlformats.org/drawingml/2006/table">
            <a:tbl>
              <a:tblPr firstRow="1" bandRow="1">
                <a:tableStyleId>{2D5ABB26-0587-4C30-8999-92F81FD0307C}</a:tableStyleId>
              </a:tblPr>
              <a:tblGrid>
                <a:gridCol w="501541">
                  <a:extLst>
                    <a:ext uri="{9D8B030D-6E8A-4147-A177-3AD203B41FA5}">
                      <a16:colId xmlns:a16="http://schemas.microsoft.com/office/drawing/2014/main" val="20000"/>
                    </a:ext>
                  </a:extLst>
                </a:gridCol>
                <a:gridCol w="532263">
                  <a:extLst>
                    <a:ext uri="{9D8B030D-6E8A-4147-A177-3AD203B41FA5}">
                      <a16:colId xmlns:a16="http://schemas.microsoft.com/office/drawing/2014/main" val="20001"/>
                    </a:ext>
                  </a:extLst>
                </a:gridCol>
                <a:gridCol w="477671">
                  <a:extLst>
                    <a:ext uri="{9D8B030D-6E8A-4147-A177-3AD203B41FA5}">
                      <a16:colId xmlns:a16="http://schemas.microsoft.com/office/drawing/2014/main" val="20002"/>
                    </a:ext>
                  </a:extLst>
                </a:gridCol>
                <a:gridCol w="518615">
                  <a:extLst>
                    <a:ext uri="{9D8B030D-6E8A-4147-A177-3AD203B41FA5}">
                      <a16:colId xmlns:a16="http://schemas.microsoft.com/office/drawing/2014/main" val="20003"/>
                    </a:ext>
                  </a:extLst>
                </a:gridCol>
                <a:gridCol w="464024">
                  <a:extLst>
                    <a:ext uri="{9D8B030D-6E8A-4147-A177-3AD203B41FA5}">
                      <a16:colId xmlns:a16="http://schemas.microsoft.com/office/drawing/2014/main" val="20004"/>
                    </a:ext>
                  </a:extLst>
                </a:gridCol>
                <a:gridCol w="477672">
                  <a:extLst>
                    <a:ext uri="{9D8B030D-6E8A-4147-A177-3AD203B41FA5}">
                      <a16:colId xmlns:a16="http://schemas.microsoft.com/office/drawing/2014/main" val="20005"/>
                    </a:ext>
                  </a:extLst>
                </a:gridCol>
                <a:gridCol w="477671">
                  <a:extLst>
                    <a:ext uri="{9D8B030D-6E8A-4147-A177-3AD203B41FA5}">
                      <a16:colId xmlns:a16="http://schemas.microsoft.com/office/drawing/2014/main" val="20006"/>
                    </a:ext>
                  </a:extLst>
                </a:gridCol>
              </a:tblGrid>
              <a:tr h="370840">
                <a:tc>
                  <a:txBody>
                    <a:bodyPr/>
                    <a:lstStyle/>
                    <a:p>
                      <a:r>
                        <a:rPr lang="en-US" dirty="0"/>
                        <a:t> -</a:t>
                      </a:r>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extLst>
                  <a:ext uri="{0D108BD9-81ED-4DB2-BD59-A6C34878D82A}">
                    <a16:rowId xmlns:a16="http://schemas.microsoft.com/office/drawing/2014/main" val="10000"/>
                  </a:ext>
                </a:extLst>
              </a:tr>
              <a:tr h="370840">
                <a:tc>
                  <a:txBody>
                    <a:bodyPr/>
                    <a:lstStyle/>
                    <a:p>
                      <a:r>
                        <a:rPr lang="en-US" dirty="0"/>
                        <a:t> -</a:t>
                      </a:r>
                    </a:p>
                  </a:txBody>
                  <a:tcPr/>
                </a:tc>
                <a:tc>
                  <a:txBody>
                    <a:bodyPr/>
                    <a:lstStyle/>
                    <a:p>
                      <a:r>
                        <a:rPr lang="en-US" dirty="0"/>
                        <a:t> -</a:t>
                      </a:r>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1" dirty="0">
                          <a:solidFill>
                            <a:srgbClr val="C00000"/>
                          </a:solidFill>
                        </a:rPr>
                        <a:t>★</a:t>
                      </a:r>
                    </a:p>
                  </a:txBody>
                  <a:tcPr/>
                </a:tc>
                <a:extLst>
                  <a:ext uri="{0D108BD9-81ED-4DB2-BD59-A6C34878D82A}">
                    <a16:rowId xmlns:a16="http://schemas.microsoft.com/office/drawing/2014/main" val="10001"/>
                  </a:ext>
                </a:extLst>
              </a:tr>
              <a:tr h="370840">
                <a:tc>
                  <a:txBody>
                    <a:bodyPr/>
                    <a:lstStyle/>
                    <a:p>
                      <a:r>
                        <a:rPr lang="en-US" dirty="0"/>
                        <a:t> -</a:t>
                      </a:r>
                    </a:p>
                  </a:txBody>
                  <a:tcPr/>
                </a:tc>
                <a:tc>
                  <a:txBody>
                    <a:bodyPr/>
                    <a:lstStyle/>
                    <a:p>
                      <a:r>
                        <a:rPr lang="en-US" dirty="0"/>
                        <a:t> -</a:t>
                      </a:r>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extLst>
                  <a:ext uri="{0D108BD9-81ED-4DB2-BD59-A6C34878D82A}">
                    <a16:rowId xmlns:a16="http://schemas.microsoft.com/office/drawing/2014/main" val="10002"/>
                  </a:ext>
                </a:extLst>
              </a:tr>
              <a:tr h="370840">
                <a:tc>
                  <a:txBody>
                    <a:bodyPr/>
                    <a:lstStyle/>
                    <a:p>
                      <a:r>
                        <a:rPr lang="en-US" b="1" dirty="0">
                          <a:solidFill>
                            <a:srgbClr val="C00000"/>
                          </a:solidFill>
                        </a:rPr>
                        <a:t>★</a:t>
                      </a:r>
                    </a:p>
                  </a:txBody>
                  <a:tcPr/>
                </a:tc>
                <a:tc>
                  <a:txBody>
                    <a:bodyPr/>
                    <a:lstStyle/>
                    <a:p>
                      <a:r>
                        <a:rPr lang="en-US" dirty="0"/>
                        <a:t> -</a:t>
                      </a:r>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0" baseline="0" dirty="0">
                          <a:solidFill>
                            <a:schemeClr val="tx1"/>
                          </a:solidFill>
                        </a:rPr>
                        <a:t> -</a:t>
                      </a:r>
                      <a:endParaRPr lang="en-US" b="0" dirty="0">
                        <a:solidFill>
                          <a:schemeClr val="tx1"/>
                        </a:solidFill>
                      </a:endParaRPr>
                    </a:p>
                  </a:txBody>
                  <a:tcPr/>
                </a:tc>
                <a:extLst>
                  <a:ext uri="{0D108BD9-81ED-4DB2-BD59-A6C34878D82A}">
                    <a16:rowId xmlns:a16="http://schemas.microsoft.com/office/drawing/2014/main" val="10003"/>
                  </a:ext>
                </a:extLst>
              </a:tr>
              <a:tr h="370840">
                <a:tc>
                  <a:txBody>
                    <a:bodyPr/>
                    <a:lstStyle/>
                    <a:p>
                      <a:r>
                        <a:rPr lang="en-US" dirty="0"/>
                        <a:t> -</a:t>
                      </a:r>
                    </a:p>
                  </a:txBody>
                  <a:tcPr/>
                </a:tc>
                <a:tc>
                  <a:txBody>
                    <a:bodyPr/>
                    <a:lstStyle/>
                    <a:p>
                      <a:r>
                        <a:rPr lang="en-US" dirty="0"/>
                        <a:t> -</a:t>
                      </a:r>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extLst>
                  <a:ext uri="{0D108BD9-81ED-4DB2-BD59-A6C34878D82A}">
                    <a16:rowId xmlns:a16="http://schemas.microsoft.com/office/drawing/2014/main" val="10004"/>
                  </a:ext>
                </a:extLst>
              </a:tr>
              <a:tr h="370840">
                <a:tc>
                  <a:txBody>
                    <a:bodyPr/>
                    <a:lstStyle/>
                    <a:p>
                      <a:r>
                        <a:rPr lang="en-US" dirty="0"/>
                        <a:t> -</a:t>
                      </a:r>
                    </a:p>
                  </a:txBody>
                  <a:tcPr/>
                </a:tc>
                <a:tc>
                  <a:txBody>
                    <a:bodyPr/>
                    <a:lstStyle/>
                    <a:p>
                      <a:r>
                        <a:rPr lang="en-US" dirty="0"/>
                        <a:t> -</a:t>
                      </a:r>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extLst>
                  <a:ext uri="{0D108BD9-81ED-4DB2-BD59-A6C34878D82A}">
                    <a16:rowId xmlns:a16="http://schemas.microsoft.com/office/drawing/2014/main" val="10005"/>
                  </a:ext>
                </a:extLst>
              </a:tr>
              <a:tr h="370840">
                <a:tc>
                  <a:txBody>
                    <a:bodyPr/>
                    <a:lstStyle/>
                    <a:p>
                      <a:r>
                        <a:rPr lang="en-US" dirty="0"/>
                        <a:t> -</a:t>
                      </a:r>
                    </a:p>
                  </a:txBody>
                  <a:tcPr/>
                </a:tc>
                <a:tc>
                  <a:txBody>
                    <a:bodyPr/>
                    <a:lstStyle/>
                    <a:p>
                      <a:r>
                        <a:rPr lang="en-US" dirty="0"/>
                        <a:t> -</a:t>
                      </a:r>
                    </a:p>
                  </a:txBody>
                  <a:tcPr/>
                </a:tc>
                <a:tc>
                  <a:txBody>
                    <a:bodyPr/>
                    <a:lstStyle/>
                    <a:p>
                      <a:r>
                        <a:rPr lang="en-US" b="1" dirty="0">
                          <a:solidFill>
                            <a:srgbClr val="C00000"/>
                          </a:solidFill>
                        </a:rPr>
                        <a:t>★</a:t>
                      </a:r>
                    </a:p>
                  </a:txBody>
                  <a:tcPr/>
                </a:tc>
                <a:tc>
                  <a:txBody>
                    <a:bodyPr/>
                    <a:lstStyle/>
                    <a:p>
                      <a:r>
                        <a:rPr lang="en-US" b="1" dirty="0">
                          <a:solidFill>
                            <a:srgbClr val="C00000"/>
                          </a:solidFill>
                        </a:rPr>
                        <a:t>★</a:t>
                      </a:r>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aseline="0" dirty="0"/>
                        <a:t> -</a:t>
                      </a:r>
                      <a:endParaRPr lang="en-US" dirty="0"/>
                    </a:p>
                  </a:txBody>
                  <a:tcPr/>
                </a:tc>
                <a:extLst>
                  <a:ext uri="{0D108BD9-81ED-4DB2-BD59-A6C34878D82A}">
                    <a16:rowId xmlns:a16="http://schemas.microsoft.com/office/drawing/2014/main" val="10006"/>
                  </a:ext>
                </a:extLst>
              </a:tr>
            </a:tbl>
          </a:graphicData>
        </a:graphic>
      </p:graphicFrame>
      <p:sp>
        <p:nvSpPr>
          <p:cNvPr id="10" name="TextBox 9">
            <a:extLst>
              <a:ext uri="{FF2B5EF4-FFF2-40B4-BE49-F238E27FC236}">
                <a16:creationId xmlns:a16="http://schemas.microsoft.com/office/drawing/2014/main" id="{EC78E749-030C-C749-BFA7-78DAEEC97B17}"/>
              </a:ext>
            </a:extLst>
          </p:cNvPr>
          <p:cNvSpPr txBox="1"/>
          <p:nvPr/>
        </p:nvSpPr>
        <p:spPr>
          <a:xfrm>
            <a:off x="4316277" y="3720183"/>
            <a:ext cx="801132" cy="523220"/>
          </a:xfrm>
          <a:prstGeom prst="rect">
            <a:avLst/>
          </a:prstGeom>
          <a:noFill/>
        </p:spPr>
        <p:txBody>
          <a:bodyPr wrap="square" rtlCol="0">
            <a:spAutoFit/>
          </a:bodyPr>
          <a:lstStyle/>
          <a:p>
            <a:r>
              <a:rPr lang="en-US" sz="2800" dirty="0">
                <a:solidFill>
                  <a:prstClr val="black"/>
                </a:solidFill>
              </a:rPr>
              <a:t>A =</a:t>
            </a:r>
          </a:p>
        </p:txBody>
      </p:sp>
      <p:sp>
        <p:nvSpPr>
          <p:cNvPr id="11" name="Double Bracket 10">
            <a:extLst>
              <a:ext uri="{FF2B5EF4-FFF2-40B4-BE49-F238E27FC236}">
                <a16:creationId xmlns:a16="http://schemas.microsoft.com/office/drawing/2014/main" id="{EB9CD5BD-855B-644A-A800-A5E4B08D6C4F}"/>
              </a:ext>
            </a:extLst>
          </p:cNvPr>
          <p:cNvSpPr/>
          <p:nvPr/>
        </p:nvSpPr>
        <p:spPr>
          <a:xfrm>
            <a:off x="5130813" y="2371357"/>
            <a:ext cx="3560600" cy="3220872"/>
          </a:xfrm>
          <a:prstGeom prst="bracketPair">
            <a:avLst/>
          </a:prstGeom>
          <a:ln w="31750">
            <a:solidFill>
              <a:srgbClr val="00206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6" name="TextBox 5">
            <a:extLst>
              <a:ext uri="{FF2B5EF4-FFF2-40B4-BE49-F238E27FC236}">
                <a16:creationId xmlns:a16="http://schemas.microsoft.com/office/drawing/2014/main" id="{5346EB2D-C05D-AB45-AB93-3F37CB4EA605}"/>
              </a:ext>
            </a:extLst>
          </p:cNvPr>
          <p:cNvSpPr txBox="1"/>
          <p:nvPr/>
        </p:nvSpPr>
        <p:spPr>
          <a:xfrm>
            <a:off x="3986814" y="4363761"/>
            <a:ext cx="1288012" cy="923330"/>
          </a:xfrm>
          <a:prstGeom prst="rect">
            <a:avLst/>
          </a:prstGeom>
          <a:noFill/>
        </p:spPr>
        <p:txBody>
          <a:bodyPr wrap="square" rtlCol="0">
            <a:spAutoFit/>
          </a:bodyPr>
          <a:lstStyle/>
          <a:p>
            <a:pPr algn="ctr"/>
            <a:r>
              <a:rPr lang="en-US" dirty="0"/>
              <a:t>From vertex (rows)</a:t>
            </a:r>
          </a:p>
        </p:txBody>
      </p:sp>
      <p:sp>
        <p:nvSpPr>
          <p:cNvPr id="13" name="TextBox 12">
            <a:extLst>
              <a:ext uri="{FF2B5EF4-FFF2-40B4-BE49-F238E27FC236}">
                <a16:creationId xmlns:a16="http://schemas.microsoft.com/office/drawing/2014/main" id="{E209B6E0-EC74-A54F-AF01-E4EE39D7C1C4}"/>
              </a:ext>
            </a:extLst>
          </p:cNvPr>
          <p:cNvSpPr txBox="1"/>
          <p:nvPr/>
        </p:nvSpPr>
        <p:spPr>
          <a:xfrm>
            <a:off x="6061324" y="1725026"/>
            <a:ext cx="1772901" cy="646331"/>
          </a:xfrm>
          <a:prstGeom prst="rect">
            <a:avLst/>
          </a:prstGeom>
          <a:noFill/>
        </p:spPr>
        <p:txBody>
          <a:bodyPr wrap="square" rtlCol="0">
            <a:spAutoFit/>
          </a:bodyPr>
          <a:lstStyle/>
          <a:p>
            <a:pPr algn="ctr"/>
            <a:r>
              <a:rPr lang="en-US" dirty="0"/>
              <a:t>To vertex (columns)</a:t>
            </a:r>
          </a:p>
        </p:txBody>
      </p:sp>
      <p:sp>
        <p:nvSpPr>
          <p:cNvPr id="7" name="TextBox 6">
            <a:extLst>
              <a:ext uri="{FF2B5EF4-FFF2-40B4-BE49-F238E27FC236}">
                <a16:creationId xmlns:a16="http://schemas.microsoft.com/office/drawing/2014/main" id="{778F842A-7E46-6946-AC53-A0752A7B645E}"/>
              </a:ext>
            </a:extLst>
          </p:cNvPr>
          <p:cNvSpPr txBox="1"/>
          <p:nvPr/>
        </p:nvSpPr>
        <p:spPr>
          <a:xfrm>
            <a:off x="2850520" y="5805195"/>
            <a:ext cx="3560600" cy="830997"/>
          </a:xfrm>
          <a:prstGeom prst="rect">
            <a:avLst/>
          </a:prstGeom>
          <a:solidFill>
            <a:srgbClr val="FFFFEB"/>
          </a:solidFill>
          <a:ln w="28575">
            <a:solidFill>
              <a:schemeClr val="tx1"/>
            </a:solidFill>
          </a:ln>
        </p:spPr>
        <p:txBody>
          <a:bodyPr wrap="square" rtlCol="0">
            <a:spAutoFit/>
          </a:bodyPr>
          <a:lstStyle/>
          <a:p>
            <a:pPr algn="ctr"/>
            <a:r>
              <a:rPr lang="en-US" sz="2400" dirty="0">
                <a:latin typeface="Arial" pitchFamily="34" charset="0"/>
                <a:cs typeface="+mn-cs"/>
              </a:rPr>
              <a:t>This is a directed graph (the edges have arrows)</a:t>
            </a:r>
          </a:p>
        </p:txBody>
      </p:sp>
      <p:grpSp>
        <p:nvGrpSpPr>
          <p:cNvPr id="14" name="Group 13"/>
          <p:cNvGrpSpPr/>
          <p:nvPr/>
        </p:nvGrpSpPr>
        <p:grpSpPr>
          <a:xfrm>
            <a:off x="332273" y="2295135"/>
            <a:ext cx="3738360" cy="2928490"/>
            <a:chOff x="1223785" y="3766524"/>
            <a:chExt cx="2791124" cy="2186461"/>
          </a:xfrm>
        </p:grpSpPr>
        <p:grpSp>
          <p:nvGrpSpPr>
            <p:cNvPr id="15" name="Group 14"/>
            <p:cNvGrpSpPr/>
            <p:nvPr/>
          </p:nvGrpSpPr>
          <p:grpSpPr>
            <a:xfrm>
              <a:off x="1335803" y="4157242"/>
              <a:ext cx="219364" cy="718577"/>
              <a:chOff x="1335803" y="4157242"/>
              <a:chExt cx="219364" cy="718577"/>
            </a:xfrm>
          </p:grpSpPr>
          <p:sp>
            <p:nvSpPr>
              <p:cNvPr id="61" name="Line 24"/>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62" name="Freeform 25"/>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6" name="Group 15"/>
            <p:cNvGrpSpPr/>
            <p:nvPr/>
          </p:nvGrpSpPr>
          <p:grpSpPr>
            <a:xfrm>
              <a:off x="1571763" y="4183811"/>
              <a:ext cx="219364" cy="718577"/>
              <a:chOff x="1571763" y="4183811"/>
              <a:chExt cx="219364" cy="718577"/>
            </a:xfrm>
          </p:grpSpPr>
          <p:sp>
            <p:nvSpPr>
              <p:cNvPr id="59" name="Line 27"/>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60" name="Freeform 28"/>
              <p:cNvSpPr>
                <a:spLocks/>
              </p:cNvSpPr>
              <p:nvPr/>
            </p:nvSpPr>
            <p:spPr bwMode="auto">
              <a:xfrm flipH="1" flipV="1">
                <a:off x="1571763" y="4183811"/>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7" name="Group 16"/>
            <p:cNvGrpSpPr/>
            <p:nvPr/>
          </p:nvGrpSpPr>
          <p:grpSpPr>
            <a:xfrm>
              <a:off x="1555166" y="3962540"/>
              <a:ext cx="1121352" cy="186298"/>
              <a:chOff x="1555166" y="3962540"/>
              <a:chExt cx="1121352" cy="186298"/>
            </a:xfrm>
          </p:grpSpPr>
          <p:sp>
            <p:nvSpPr>
              <p:cNvPr id="57" name="Line 30"/>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8" name="Freeform 31"/>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18" name="Group 17"/>
            <p:cNvGrpSpPr/>
            <p:nvPr/>
          </p:nvGrpSpPr>
          <p:grpSpPr>
            <a:xfrm>
              <a:off x="1563825" y="4891227"/>
              <a:ext cx="1121352" cy="732585"/>
              <a:chOff x="1563825" y="4891227"/>
              <a:chExt cx="1121352" cy="732585"/>
            </a:xfrm>
          </p:grpSpPr>
          <p:sp>
            <p:nvSpPr>
              <p:cNvPr id="55" name="Line 34"/>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6" name="Freeform 35"/>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19" name="Line 46"/>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20" name="Freeform 47"/>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21" name="Group 20"/>
            <p:cNvGrpSpPr/>
            <p:nvPr/>
          </p:nvGrpSpPr>
          <p:grpSpPr>
            <a:xfrm>
              <a:off x="1566712" y="5458525"/>
              <a:ext cx="1121352" cy="186298"/>
              <a:chOff x="1566712" y="5458525"/>
              <a:chExt cx="1121352" cy="186298"/>
            </a:xfrm>
          </p:grpSpPr>
          <p:sp>
            <p:nvSpPr>
              <p:cNvPr id="53" name="Line 49"/>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4" name="Freeform 50"/>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22" name="Group 21"/>
            <p:cNvGrpSpPr/>
            <p:nvPr/>
          </p:nvGrpSpPr>
          <p:grpSpPr>
            <a:xfrm>
              <a:off x="1549394" y="5643422"/>
              <a:ext cx="1121352" cy="186298"/>
              <a:chOff x="1549394" y="5643422"/>
              <a:chExt cx="1121352" cy="186298"/>
            </a:xfrm>
          </p:grpSpPr>
          <p:sp>
            <p:nvSpPr>
              <p:cNvPr id="51" name="Line 52"/>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2" name="Freeform 53"/>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23" name="Group 22"/>
            <p:cNvGrpSpPr/>
            <p:nvPr/>
          </p:nvGrpSpPr>
          <p:grpSpPr>
            <a:xfrm>
              <a:off x="1572485" y="4892628"/>
              <a:ext cx="1121352" cy="186298"/>
              <a:chOff x="1572485" y="4892628"/>
              <a:chExt cx="1121352" cy="186298"/>
            </a:xfrm>
          </p:grpSpPr>
          <p:sp>
            <p:nvSpPr>
              <p:cNvPr id="49" name="Line 55"/>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0" name="Freeform 56"/>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24" name="Group 23"/>
            <p:cNvGrpSpPr/>
            <p:nvPr/>
          </p:nvGrpSpPr>
          <p:grpSpPr>
            <a:xfrm>
              <a:off x="1330030" y="4919242"/>
              <a:ext cx="219364" cy="718577"/>
              <a:chOff x="1330030" y="4919242"/>
              <a:chExt cx="219364" cy="718577"/>
            </a:xfrm>
          </p:grpSpPr>
          <p:sp>
            <p:nvSpPr>
              <p:cNvPr id="47" name="Line 58"/>
              <p:cNvSpPr>
                <a:spLocks noChangeAspect="1" noChangeShapeType="1"/>
              </p:cNvSpPr>
              <p:nvPr/>
            </p:nvSpPr>
            <p:spPr bwMode="auto">
              <a:xfrm rot="19744468" flipH="1">
                <a:off x="1419831" y="5404742"/>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8" name="Freeform 59"/>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25" name="Line 61"/>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26" name="Freeform 25"/>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nvGrpSpPr>
            <p:cNvPr id="27" name="Group 26"/>
            <p:cNvGrpSpPr/>
            <p:nvPr/>
          </p:nvGrpSpPr>
          <p:grpSpPr>
            <a:xfrm>
              <a:off x="2676519" y="4882823"/>
              <a:ext cx="1102591" cy="760599"/>
              <a:chOff x="2676519" y="4882823"/>
              <a:chExt cx="1102591" cy="760599"/>
            </a:xfrm>
          </p:grpSpPr>
          <p:sp>
            <p:nvSpPr>
              <p:cNvPr id="45" name="Line 64"/>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6" name="Freeform 65"/>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grpSp>
          <p:nvGrpSpPr>
            <p:cNvPr id="28" name="Group 27"/>
            <p:cNvGrpSpPr/>
            <p:nvPr/>
          </p:nvGrpSpPr>
          <p:grpSpPr>
            <a:xfrm>
              <a:off x="2706826" y="4161444"/>
              <a:ext cx="1102591" cy="760599"/>
              <a:chOff x="2706826" y="4161444"/>
              <a:chExt cx="1102591" cy="760599"/>
            </a:xfrm>
          </p:grpSpPr>
          <p:sp>
            <p:nvSpPr>
              <p:cNvPr id="43" name="Line 67"/>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4" name="Freeform 68"/>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grpSp>
        <p:sp>
          <p:nvSpPr>
            <p:cNvPr id="29" name="Rectangle 28"/>
            <p:cNvSpPr>
              <a:spLocks noChangeArrowheads="1"/>
            </p:cNvSpPr>
            <p:nvPr/>
          </p:nvSpPr>
          <p:spPr bwMode="auto">
            <a:xfrm>
              <a:off x="2683417" y="5677252"/>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5</a:t>
              </a:r>
            </a:p>
          </p:txBody>
        </p:sp>
        <p:sp>
          <p:nvSpPr>
            <p:cNvPr id="30" name="Rectangle 104"/>
            <p:cNvSpPr>
              <a:spLocks noChangeArrowheads="1"/>
            </p:cNvSpPr>
            <p:nvPr/>
          </p:nvSpPr>
          <p:spPr bwMode="auto">
            <a:xfrm>
              <a:off x="1223785" y="4692170"/>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3</a:t>
              </a:r>
            </a:p>
          </p:txBody>
        </p:sp>
        <p:sp>
          <p:nvSpPr>
            <p:cNvPr id="31" name="Rectangle 105"/>
            <p:cNvSpPr>
              <a:spLocks noChangeArrowheads="1"/>
            </p:cNvSpPr>
            <p:nvPr/>
          </p:nvSpPr>
          <p:spPr bwMode="auto">
            <a:xfrm>
              <a:off x="1269289" y="5561284"/>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2</a:t>
              </a:r>
            </a:p>
          </p:txBody>
        </p:sp>
        <p:sp>
          <p:nvSpPr>
            <p:cNvPr id="32" name="Rectangle 31"/>
            <p:cNvSpPr>
              <a:spLocks noChangeArrowheads="1"/>
            </p:cNvSpPr>
            <p:nvPr/>
          </p:nvSpPr>
          <p:spPr bwMode="auto">
            <a:xfrm>
              <a:off x="2671447" y="3766524"/>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1</a:t>
              </a:r>
            </a:p>
          </p:txBody>
        </p:sp>
        <p:sp>
          <p:nvSpPr>
            <p:cNvPr id="33" name="Oval 32"/>
            <p:cNvSpPr>
              <a:spLocks noChangeArrowheads="1"/>
            </p:cNvSpPr>
            <p:nvPr/>
          </p:nvSpPr>
          <p:spPr bwMode="auto">
            <a:xfrm>
              <a:off x="1485894" y="4068996"/>
              <a:ext cx="164592" cy="168088"/>
            </a:xfrm>
            <a:prstGeom prst="ellipse">
              <a:avLst/>
            </a:prstGeom>
            <a:solidFill>
              <a:schemeClr val="tx1"/>
            </a:solidFill>
            <a:ln w="12700">
              <a:solidFill>
                <a:schemeClr val="tx1"/>
              </a:solidFill>
              <a:round/>
              <a:headEnd/>
              <a:tailEnd/>
            </a:ln>
            <a:effectLst/>
          </p:spPr>
          <p:txBody>
            <a:bodyPr wrap="none" anchor="ctr"/>
            <a:lstStyle/>
            <a:p>
              <a:pPr eaLnBrk="1" hangingPunct="1">
                <a:spcBef>
                  <a:spcPct val="45000"/>
                </a:spcBef>
                <a:defRPr/>
              </a:pPr>
              <a:endParaRPr lang="en-US" sz="2400" b="1">
                <a:solidFill>
                  <a:srgbClr val="C00000"/>
                </a:solidFill>
                <a:latin typeface="Verdana" charset="0"/>
              </a:endParaRPr>
            </a:p>
          </p:txBody>
        </p:sp>
        <p:sp>
          <p:nvSpPr>
            <p:cNvPr id="34" name="Oval 33"/>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35" name="Oval 34"/>
            <p:cNvSpPr>
              <a:spLocks noChangeArrowheads="1"/>
            </p:cNvSpPr>
            <p:nvPr/>
          </p:nvSpPr>
          <p:spPr bwMode="auto">
            <a:xfrm>
              <a:off x="2594257" y="4068996"/>
              <a:ext cx="164592" cy="168088"/>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36" name="Oval 35"/>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37" name="Oval 36"/>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38" name="Oval 71"/>
            <p:cNvSpPr>
              <a:spLocks noChangeArrowheads="1"/>
            </p:cNvSpPr>
            <p:nvPr/>
          </p:nvSpPr>
          <p:spPr bwMode="auto">
            <a:xfrm>
              <a:off x="1485894" y="4808584"/>
              <a:ext cx="164592" cy="168088"/>
            </a:xfrm>
            <a:prstGeom prst="ellipse">
              <a:avLst/>
            </a:prstGeom>
            <a:solidFill>
              <a:schemeClr val="tx1"/>
            </a:solidFill>
            <a:ln>
              <a:solidFill>
                <a:srgbClr val="0000FF"/>
              </a:solidFill>
            </a:ln>
            <a:effectLst/>
          </p:spPr>
          <p:txBody>
            <a:bodyPr wrap="none" anchor="ctr"/>
            <a:lstStyle/>
            <a:p>
              <a:pPr>
                <a:defRPr/>
              </a:pPr>
              <a:endParaRPr lang="en-US" sz="1800" b="1">
                <a:solidFill>
                  <a:srgbClr val="C00000"/>
                </a:solidFill>
              </a:endParaRPr>
            </a:p>
          </p:txBody>
        </p:sp>
        <p:sp>
          <p:nvSpPr>
            <p:cNvPr id="39" name="Oval 72"/>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a:defRPr/>
              </a:pPr>
              <a:endParaRPr lang="en-US" sz="1800" b="1">
                <a:solidFill>
                  <a:srgbClr val="C00000"/>
                </a:solidFill>
              </a:endParaRPr>
            </a:p>
          </p:txBody>
        </p:sp>
        <p:sp>
          <p:nvSpPr>
            <p:cNvPr id="40" name="Rectangle 39"/>
            <p:cNvSpPr>
              <a:spLocks noChangeArrowheads="1"/>
            </p:cNvSpPr>
            <p:nvPr/>
          </p:nvSpPr>
          <p:spPr bwMode="auto">
            <a:xfrm>
              <a:off x="1327213" y="3845792"/>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0</a:t>
              </a:r>
            </a:p>
          </p:txBody>
        </p:sp>
        <p:sp>
          <p:nvSpPr>
            <p:cNvPr id="41" name="Rectangle 40"/>
            <p:cNvSpPr>
              <a:spLocks noChangeArrowheads="1"/>
            </p:cNvSpPr>
            <p:nvPr/>
          </p:nvSpPr>
          <p:spPr bwMode="auto">
            <a:xfrm>
              <a:off x="3781321" y="4654363"/>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4</a:t>
              </a:r>
            </a:p>
          </p:txBody>
        </p:sp>
        <p:sp>
          <p:nvSpPr>
            <p:cNvPr id="42" name="Rectangle 41"/>
            <p:cNvSpPr>
              <a:spLocks noChangeArrowheads="1"/>
            </p:cNvSpPr>
            <p:nvPr/>
          </p:nvSpPr>
          <p:spPr bwMode="auto">
            <a:xfrm>
              <a:off x="2457576" y="4531163"/>
              <a:ext cx="233588" cy="2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6</a:t>
              </a:r>
            </a:p>
          </p:txBody>
        </p:sp>
      </p:grpSp>
    </p:spTree>
    <p:extLst>
      <p:ext uri="{BB962C8B-B14F-4D97-AF65-F5344CB8AC3E}">
        <p14:creationId xmlns:p14="http://schemas.microsoft.com/office/powerpoint/2010/main" val="1665271868"/>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48D73-6D27-6141-B3FC-73BB5C86AF7F}"/>
              </a:ext>
            </a:extLst>
          </p:cNvPr>
          <p:cNvSpPr>
            <a:spLocks noGrp="1"/>
          </p:cNvSpPr>
          <p:nvPr>
            <p:ph type="title"/>
          </p:nvPr>
        </p:nvSpPr>
        <p:spPr>
          <a:xfrm>
            <a:off x="166688" y="192088"/>
            <a:ext cx="8237537" cy="889000"/>
          </a:xfrm>
        </p:spPr>
        <p:txBody>
          <a:bodyPr/>
          <a:lstStyle/>
          <a:p>
            <a:r>
              <a:rPr lang="en-US" dirty="0"/>
              <a:t>Solution to exercise 9</a:t>
            </a:r>
          </a:p>
        </p:txBody>
      </p:sp>
      <p:sp>
        <p:nvSpPr>
          <p:cNvPr id="3" name="Content Placeholder 2">
            <a:extLst>
              <a:ext uri="{FF2B5EF4-FFF2-40B4-BE49-F238E27FC236}">
                <a16:creationId xmlns:a16="http://schemas.microsoft.com/office/drawing/2014/main" id="{D0EF4AC2-76CA-5342-8885-9916A5AEF109}"/>
              </a:ext>
            </a:extLst>
          </p:cNvPr>
          <p:cNvSpPr>
            <a:spLocks noGrp="1"/>
          </p:cNvSpPr>
          <p:nvPr>
            <p:ph idx="1"/>
          </p:nvPr>
        </p:nvSpPr>
        <p:spPr>
          <a:xfrm>
            <a:off x="312959" y="724057"/>
            <a:ext cx="8664353" cy="2898182"/>
          </a:xfrm>
        </p:spPr>
        <p:txBody>
          <a:bodyPr/>
          <a:lstStyle/>
          <a:p>
            <a:pPr marL="0" indent="0">
              <a:spcBef>
                <a:spcPts val="0"/>
              </a:spcBef>
              <a:buNone/>
            </a:pPr>
            <a:r>
              <a:rPr lang="en-US" sz="1600" b="1" dirty="0">
                <a:latin typeface="Courier New" panose="02070309020205020404" pitchFamily="49" charset="0"/>
                <a:cs typeface="Courier New" panose="02070309020205020404" pitchFamily="49" charset="0"/>
              </a:rPr>
              <a:t>NODES = 7;</a:t>
            </a:r>
          </a:p>
          <a:p>
            <a:pPr marL="0" indent="0">
              <a:spcBef>
                <a:spcPts val="0"/>
              </a:spcBef>
              <a:buNone/>
            </a:pPr>
            <a:r>
              <a:rPr lang="en-US" sz="1600" b="1" dirty="0">
                <a:solidFill>
                  <a:srgbClr val="C00000"/>
                </a:solidFill>
                <a:latin typeface="Courier New" panose="02070309020205020404" pitchFamily="49" charset="0"/>
                <a:cs typeface="Courier New" panose="02070309020205020404" pitchFamily="49" charset="0"/>
              </a:rPr>
              <a:t>v = </a:t>
            </a:r>
            <a:r>
              <a:rPr lang="en-US" sz="1600" b="1" dirty="0" err="1">
                <a:solidFill>
                  <a:srgbClr val="C00000"/>
                </a:solidFill>
                <a:latin typeface="Courier New" panose="02070309020205020404" pitchFamily="49" charset="0"/>
                <a:cs typeface="Courier New" panose="02070309020205020404" pitchFamily="49" charset="0"/>
              </a:rPr>
              <a:t>grb.Vector.sparse</a:t>
            </a:r>
            <a:r>
              <a:rPr lang="en-US" sz="1600" b="1" dirty="0">
                <a:solidFill>
                  <a:srgbClr val="C00000"/>
                </a:solidFill>
                <a:latin typeface="Courier New" panose="02070309020205020404" pitchFamily="49" charset="0"/>
                <a:cs typeface="Courier New" panose="02070309020205020404" pitchFamily="49" charset="0"/>
              </a:rPr>
              <a:t>(</a:t>
            </a:r>
            <a:r>
              <a:rPr lang="en-US" sz="1600" b="1" dirty="0" err="1">
                <a:solidFill>
                  <a:srgbClr val="C00000"/>
                </a:solidFill>
                <a:latin typeface="Courier New" panose="02070309020205020404" pitchFamily="49" charset="0"/>
                <a:cs typeface="Courier New" panose="02070309020205020404" pitchFamily="49" charset="0"/>
              </a:rPr>
              <a:t>grb.BOOL</a:t>
            </a:r>
            <a:r>
              <a:rPr lang="en-US" sz="1600" b="1" dirty="0">
                <a:solidFill>
                  <a:srgbClr val="C00000"/>
                </a:solidFill>
                <a:latin typeface="Courier New" panose="02070309020205020404" pitchFamily="49" charset="0"/>
                <a:cs typeface="Courier New" panose="02070309020205020404" pitchFamily="49" charset="0"/>
              </a:rPr>
              <a:t>, NODES);</a:t>
            </a:r>
          </a:p>
          <a:p>
            <a:pPr marL="0" indent="0">
              <a:spcBef>
                <a:spcPts val="0"/>
              </a:spcBef>
              <a:buNone/>
            </a:pPr>
            <a:r>
              <a:rPr lang="en-US" sz="1600" b="1" dirty="0">
                <a:latin typeface="Courier New" panose="02070309020205020404" pitchFamily="49" charset="0"/>
                <a:cs typeface="Courier New" panose="02070309020205020404" pitchFamily="49" charset="0"/>
              </a:rPr>
              <a:t>w = </a:t>
            </a:r>
            <a:r>
              <a:rPr lang="en-US" sz="1600" b="1" dirty="0" err="1">
                <a:latin typeface="Courier New" panose="02070309020205020404" pitchFamily="49" charset="0"/>
                <a:cs typeface="Courier New" panose="02070309020205020404" pitchFamily="49" charset="0"/>
              </a:rPr>
              <a:t>grb.Vector.sparse</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grb.BOOL</a:t>
            </a:r>
            <a:r>
              <a:rPr lang="en-US" sz="1600" b="1" dirty="0">
                <a:latin typeface="Courier New" panose="02070309020205020404" pitchFamily="49" charset="0"/>
                <a:cs typeface="Courier New" panose="02070309020205020404" pitchFamily="49" charset="0"/>
              </a:rPr>
              <a:t>, NODES);</a:t>
            </a:r>
          </a:p>
          <a:p>
            <a:pPr marL="0" indent="0">
              <a:spcBef>
                <a:spcPts val="0"/>
              </a:spcBef>
              <a:buNone/>
            </a:pPr>
            <a:r>
              <a:rPr lang="en-US" sz="1600" b="1" dirty="0">
                <a:latin typeface="Courier New" panose="02070309020205020404" pitchFamily="49" charset="0"/>
                <a:cs typeface="Courier New" panose="02070309020205020404" pitchFamily="49" charset="0"/>
              </a:rPr>
              <a:t>w[0] = True  </a:t>
            </a:r>
            <a:r>
              <a:rPr lang="en-US" sz="1600" b="1" dirty="0">
                <a:solidFill>
                  <a:srgbClr val="008000"/>
                </a:solidFill>
                <a:latin typeface="Courier New" panose="02070309020205020404" pitchFamily="49" charset="0"/>
                <a:cs typeface="Courier New" panose="02070309020205020404" pitchFamily="49" charset="0"/>
              </a:rPr>
              <a:t># 1st wavefront has one node set.</a:t>
            </a:r>
          </a:p>
          <a:p>
            <a:pPr marL="0" indent="0">
              <a:spcBef>
                <a:spcPts val="0"/>
              </a:spcBef>
              <a:buNone/>
            </a:pPr>
            <a:endParaRPr lang="en-US" sz="1600" b="1" dirty="0">
              <a:latin typeface="Courier New" panose="02070309020205020404" pitchFamily="49" charset="0"/>
              <a:cs typeface="Courier New" panose="02070309020205020404" pitchFamily="49" charset="0"/>
            </a:endParaRPr>
          </a:p>
          <a:p>
            <a:pPr marL="0" indent="0">
              <a:spcBef>
                <a:spcPts val="0"/>
              </a:spcBef>
              <a:buNone/>
            </a:pPr>
            <a:r>
              <a:rPr lang="en-US" sz="1600" b="1" dirty="0">
                <a:latin typeface="Courier New" panose="02070309020205020404" pitchFamily="49" charset="0"/>
                <a:cs typeface="Courier New" panose="02070309020205020404" pitchFamily="49" charset="0"/>
              </a:rPr>
              <a:t>with </a:t>
            </a:r>
            <a:r>
              <a:rPr lang="en-US" sz="1600" b="1" dirty="0" err="1">
                <a:latin typeface="Courier New" panose="02070309020205020404" pitchFamily="49" charset="0"/>
                <a:cs typeface="Courier New" panose="02070309020205020404" pitchFamily="49" charset="0"/>
              </a:rPr>
              <a:t>grb.BOOL.LOR_LAND</a:t>
            </a:r>
            <a:r>
              <a:rPr lang="en-US" sz="1600" b="1" dirty="0">
                <a:latin typeface="Courier New" panose="02070309020205020404" pitchFamily="49" charset="0"/>
                <a:cs typeface="Courier New" panose="02070309020205020404" pitchFamily="49" charset="0"/>
              </a:rPr>
              <a:t>:</a:t>
            </a:r>
          </a:p>
          <a:p>
            <a:pPr marL="0" indent="0">
              <a:spcBef>
                <a:spcPts val="0"/>
              </a:spcBef>
              <a:buNone/>
            </a:pPr>
            <a:r>
              <a:rPr lang="en-US" sz="1600" b="1" dirty="0">
                <a:solidFill>
                  <a:srgbClr val="C00000"/>
                </a:solidFill>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for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in range(NUM_NODES):</a:t>
            </a:r>
          </a:p>
          <a:p>
            <a:pPr marL="0" indent="0">
              <a:spcBef>
                <a:spcPts val="0"/>
              </a:spcBef>
              <a:buNone/>
            </a:pPr>
            <a:r>
              <a:rPr lang="en-US" sz="1600" b="1" dirty="0">
                <a:latin typeface="Courier New" panose="02070309020205020404" pitchFamily="49" charset="0"/>
                <a:cs typeface="Courier New" panose="02070309020205020404" pitchFamily="49" charset="0"/>
              </a:rPr>
              <a:t>        </a:t>
            </a:r>
            <a:r>
              <a:rPr lang="en-US" sz="1600" b="1" dirty="0" err="1">
                <a:solidFill>
                  <a:srgbClr val="C00000"/>
                </a:solidFill>
                <a:latin typeface="Courier New" panose="02070309020205020404" pitchFamily="49" charset="0"/>
                <a:cs typeface="Courier New" panose="02070309020205020404" pitchFamily="49" charset="0"/>
              </a:rPr>
              <a:t>v.eadd</a:t>
            </a:r>
            <a:r>
              <a:rPr lang="en-US" sz="1600" b="1" dirty="0">
                <a:solidFill>
                  <a:srgbClr val="C00000"/>
                </a:solidFill>
                <a:latin typeface="Courier New" panose="02070309020205020404" pitchFamily="49" charset="0"/>
                <a:cs typeface="Courier New" panose="02070309020205020404" pitchFamily="49" charset="0"/>
              </a:rPr>
              <a:t>(w, out=v, </a:t>
            </a:r>
            <a:r>
              <a:rPr lang="en-US" sz="1600" b="1" dirty="0" err="1">
                <a:solidFill>
                  <a:srgbClr val="C00000"/>
                </a:solidFill>
                <a:latin typeface="Courier New" panose="02070309020205020404" pitchFamily="49" charset="0"/>
                <a:cs typeface="Courier New" panose="02070309020205020404" pitchFamily="49" charset="0"/>
              </a:rPr>
              <a:t>add_op</a:t>
            </a:r>
            <a:r>
              <a:rPr lang="en-US" sz="1600" b="1" dirty="0">
                <a:solidFill>
                  <a:srgbClr val="C00000"/>
                </a:solidFill>
                <a:latin typeface="Courier New" panose="02070309020205020404" pitchFamily="49" charset="0"/>
                <a:cs typeface="Courier New" panose="02070309020205020404" pitchFamily="49" charset="0"/>
              </a:rPr>
              <a:t>=</a:t>
            </a:r>
            <a:r>
              <a:rPr lang="en-US" sz="1600" b="1" dirty="0" err="1">
                <a:solidFill>
                  <a:srgbClr val="C00000"/>
                </a:solidFill>
                <a:latin typeface="Courier New" panose="02070309020205020404" pitchFamily="49" charset="0"/>
                <a:cs typeface="Courier New" panose="02070309020205020404" pitchFamily="49" charset="0"/>
              </a:rPr>
              <a:t>grb.BOOL.LOR</a:t>
            </a:r>
            <a:r>
              <a:rPr lang="en-US" sz="1600" b="1" dirty="0">
                <a:solidFill>
                  <a:srgbClr val="C00000"/>
                </a:solidFill>
                <a:latin typeface="Courier New" panose="02070309020205020404" pitchFamily="49" charset="0"/>
                <a:cs typeface="Courier New" panose="02070309020205020404" pitchFamily="49" charset="0"/>
              </a:rPr>
              <a:t>)       </a:t>
            </a:r>
            <a:r>
              <a:rPr lang="en-US" sz="1600" b="1" dirty="0">
                <a:solidFill>
                  <a:srgbClr val="008000"/>
                </a:solidFill>
                <a:latin typeface="Courier New" panose="02070309020205020404" pitchFamily="49" charset="0"/>
                <a:cs typeface="Courier New" panose="02070309020205020404" pitchFamily="49" charset="0"/>
              </a:rPr>
              <a:t># v += w</a:t>
            </a:r>
          </a:p>
          <a:p>
            <a:pPr marL="0" indent="0">
              <a:spcBef>
                <a:spcPts val="0"/>
              </a:spcBef>
              <a:buNone/>
            </a:pPr>
            <a:r>
              <a:rPr lang="en-US" sz="1600" b="1" dirty="0">
                <a:latin typeface="Courier New" panose="02070309020205020404" pitchFamily="49" charset="0"/>
                <a:cs typeface="Courier New" panose="02070309020205020404" pitchFamily="49" charset="0"/>
              </a:rPr>
              <a:t>        print(v)</a:t>
            </a:r>
          </a:p>
          <a:p>
            <a:pPr marL="0" indent="0">
              <a:spcBef>
                <a:spcPts val="0"/>
              </a:spcBef>
              <a:buNone/>
            </a:pP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graph.mxv</a:t>
            </a:r>
            <a:r>
              <a:rPr lang="en-US" sz="1600" b="1" dirty="0">
                <a:latin typeface="Courier New" panose="02070309020205020404" pitchFamily="49" charset="0"/>
                <a:cs typeface="Courier New" panose="02070309020205020404" pitchFamily="49" charset="0"/>
              </a:rPr>
              <a:t>(w, out=w, desc=grb.descriptor.T0) </a:t>
            </a:r>
            <a:r>
              <a:rPr lang="en-US" sz="1600" b="1" dirty="0">
                <a:solidFill>
                  <a:srgbClr val="008000"/>
                </a:solidFill>
                <a:latin typeface="Courier New" panose="02070309020205020404" pitchFamily="49" charset="0"/>
                <a:cs typeface="Courier New" panose="02070309020205020404" pitchFamily="49" charset="0"/>
              </a:rPr>
              <a:t># w = </a:t>
            </a:r>
            <a:r>
              <a:rPr lang="en-US" sz="1600" b="1" dirty="0" err="1">
                <a:solidFill>
                  <a:srgbClr val="008000"/>
                </a:solidFill>
                <a:latin typeface="Courier New" panose="02070309020205020404" pitchFamily="49" charset="0"/>
                <a:cs typeface="Courier New" panose="02070309020205020404" pitchFamily="49" charset="0"/>
              </a:rPr>
              <a:t>graph.T</a:t>
            </a:r>
            <a:r>
              <a:rPr lang="en-US" sz="1600" b="1" dirty="0">
                <a:solidFill>
                  <a:srgbClr val="008000"/>
                </a:solidFill>
                <a:latin typeface="Courier New" panose="02070309020205020404" pitchFamily="49" charset="0"/>
                <a:cs typeface="Courier New" panose="02070309020205020404" pitchFamily="49" charset="0"/>
              </a:rPr>
              <a:t> @ w</a:t>
            </a:r>
          </a:p>
          <a:p>
            <a:pPr marL="0" indent="0">
              <a:spcBef>
                <a:spcPts val="0"/>
              </a:spcBef>
              <a:buNone/>
            </a:pPr>
            <a:r>
              <a:rPr lang="en-US" sz="1600" b="1" dirty="0">
                <a:latin typeface="Courier New" panose="02070309020205020404" pitchFamily="49" charset="0"/>
                <a:cs typeface="Courier New" panose="02070309020205020404" pitchFamily="49" charset="0"/>
              </a:rPr>
              <a:t>        print(w)</a:t>
            </a:r>
          </a:p>
          <a:p>
            <a:pPr marL="0" indent="0">
              <a:spcBef>
                <a:spcPts val="0"/>
              </a:spcBef>
              <a:buNone/>
            </a:pPr>
            <a:r>
              <a:rPr lang="en-US" sz="1600" b="1" dirty="0">
                <a:latin typeface="Courier New" panose="02070309020205020404" pitchFamily="49" charset="0"/>
                <a:cs typeface="Courier New" panose="02070309020205020404" pitchFamily="49" charset="0"/>
              </a:rPr>
              <a:t> </a:t>
            </a:r>
          </a:p>
        </p:txBody>
      </p:sp>
      <p:sp>
        <p:nvSpPr>
          <p:cNvPr id="4" name="Slide Number Placeholder 3">
            <a:extLst>
              <a:ext uri="{FF2B5EF4-FFF2-40B4-BE49-F238E27FC236}">
                <a16:creationId xmlns:a16="http://schemas.microsoft.com/office/drawing/2014/main" id="{96099601-BE5A-7146-9621-688B65E28564}"/>
              </a:ext>
            </a:extLst>
          </p:cNvPr>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80</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grpSp>
        <p:nvGrpSpPr>
          <p:cNvPr id="11" name="Group 10"/>
          <p:cNvGrpSpPr/>
          <p:nvPr/>
        </p:nvGrpSpPr>
        <p:grpSpPr>
          <a:xfrm>
            <a:off x="6314335" y="83324"/>
            <a:ext cx="2746993" cy="2126272"/>
            <a:chOff x="1223785" y="3766524"/>
            <a:chExt cx="2833253" cy="2193040"/>
          </a:xfrm>
        </p:grpSpPr>
        <p:grpSp>
          <p:nvGrpSpPr>
            <p:cNvPr id="12" name="Group 11"/>
            <p:cNvGrpSpPr/>
            <p:nvPr/>
          </p:nvGrpSpPr>
          <p:grpSpPr>
            <a:xfrm>
              <a:off x="1335803" y="4157242"/>
              <a:ext cx="219364" cy="718577"/>
              <a:chOff x="1335803" y="4157242"/>
              <a:chExt cx="219364" cy="718577"/>
            </a:xfrm>
          </p:grpSpPr>
          <p:sp>
            <p:nvSpPr>
              <p:cNvPr id="58" name="Line 24"/>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9" name="Freeform 25"/>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3" name="Group 12"/>
            <p:cNvGrpSpPr/>
            <p:nvPr/>
          </p:nvGrpSpPr>
          <p:grpSpPr>
            <a:xfrm>
              <a:off x="1589803" y="4157242"/>
              <a:ext cx="219364" cy="718577"/>
              <a:chOff x="1589803" y="4157242"/>
              <a:chExt cx="219364" cy="718577"/>
            </a:xfrm>
          </p:grpSpPr>
          <p:sp>
            <p:nvSpPr>
              <p:cNvPr id="56" name="Line 27"/>
              <p:cNvSpPr>
                <a:spLocks noChangeAspect="1" noChangeShapeType="1"/>
              </p:cNvSpPr>
              <p:nvPr/>
            </p:nvSpPr>
            <p:spPr bwMode="auto">
              <a:xfrm rot="1855532">
                <a:off x="1732678" y="4616683"/>
                <a:ext cx="1443" cy="123265"/>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7" name="Freeform 28"/>
              <p:cNvSpPr>
                <a:spLocks/>
              </p:cNvSpPr>
              <p:nvPr/>
            </p:nvSpPr>
            <p:spPr bwMode="auto">
              <a:xfrm flipH="1" flipV="1">
                <a:off x="1589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4" name="Group 13"/>
            <p:cNvGrpSpPr/>
            <p:nvPr/>
          </p:nvGrpSpPr>
          <p:grpSpPr>
            <a:xfrm>
              <a:off x="1555166" y="3962540"/>
              <a:ext cx="1121352" cy="186298"/>
              <a:chOff x="1555166" y="3962540"/>
              <a:chExt cx="1121352" cy="186298"/>
            </a:xfrm>
          </p:grpSpPr>
          <p:sp>
            <p:nvSpPr>
              <p:cNvPr id="54" name="Line 30"/>
              <p:cNvSpPr>
                <a:spLocks noChangeAspect="1" noChangeShapeType="1"/>
              </p:cNvSpPr>
              <p:nvPr/>
            </p:nvSpPr>
            <p:spPr bwMode="auto">
              <a:xfrm rot="17163330" flipH="1">
                <a:off x="2309971" y="3939661"/>
                <a:ext cx="1401" cy="127000"/>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5" name="Freeform 31"/>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5" name="Group 14"/>
            <p:cNvGrpSpPr/>
            <p:nvPr/>
          </p:nvGrpSpPr>
          <p:grpSpPr>
            <a:xfrm>
              <a:off x="1563825" y="4891227"/>
              <a:ext cx="1121352" cy="732585"/>
              <a:chOff x="1563825" y="4891227"/>
              <a:chExt cx="1121352" cy="732585"/>
            </a:xfrm>
          </p:grpSpPr>
          <p:sp>
            <p:nvSpPr>
              <p:cNvPr id="52" name="Line 34"/>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3" name="Freeform 35"/>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16" name="Line 46"/>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7" name="Freeform 47"/>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18" name="Group 17"/>
            <p:cNvGrpSpPr/>
            <p:nvPr/>
          </p:nvGrpSpPr>
          <p:grpSpPr>
            <a:xfrm>
              <a:off x="1566712" y="5458525"/>
              <a:ext cx="1121352" cy="186298"/>
              <a:chOff x="1566712" y="5458525"/>
              <a:chExt cx="1121352" cy="186298"/>
            </a:xfrm>
          </p:grpSpPr>
          <p:sp>
            <p:nvSpPr>
              <p:cNvPr id="50" name="Line 49"/>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1" name="Freeform 50"/>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9" name="Group 18"/>
            <p:cNvGrpSpPr/>
            <p:nvPr/>
          </p:nvGrpSpPr>
          <p:grpSpPr>
            <a:xfrm>
              <a:off x="1549394" y="5643422"/>
              <a:ext cx="1121352" cy="186298"/>
              <a:chOff x="1549394" y="5643422"/>
              <a:chExt cx="1121352" cy="186298"/>
            </a:xfrm>
          </p:grpSpPr>
          <p:sp>
            <p:nvSpPr>
              <p:cNvPr id="48" name="Line 52"/>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9" name="Freeform 53"/>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20" name="Group 19"/>
            <p:cNvGrpSpPr/>
            <p:nvPr/>
          </p:nvGrpSpPr>
          <p:grpSpPr>
            <a:xfrm>
              <a:off x="1572485" y="4892628"/>
              <a:ext cx="1121352" cy="186298"/>
              <a:chOff x="1572485" y="4892628"/>
              <a:chExt cx="1121352" cy="186298"/>
            </a:xfrm>
          </p:grpSpPr>
          <p:sp>
            <p:nvSpPr>
              <p:cNvPr id="46" name="Line 55"/>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7" name="Freeform 56"/>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21" name="Group 20"/>
            <p:cNvGrpSpPr/>
            <p:nvPr/>
          </p:nvGrpSpPr>
          <p:grpSpPr>
            <a:xfrm>
              <a:off x="1330030" y="4919242"/>
              <a:ext cx="219364" cy="718577"/>
              <a:chOff x="1330030" y="4919242"/>
              <a:chExt cx="219364" cy="718577"/>
            </a:xfrm>
          </p:grpSpPr>
          <p:sp>
            <p:nvSpPr>
              <p:cNvPr id="44" name="Line 58"/>
              <p:cNvSpPr>
                <a:spLocks noChangeAspect="1" noChangeShapeType="1"/>
              </p:cNvSpPr>
              <p:nvPr/>
            </p:nvSpPr>
            <p:spPr bwMode="auto">
              <a:xfrm rot="19744468" flipH="1">
                <a:off x="1410848" y="5404742"/>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5" name="Freeform 59"/>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22" name="Line 61"/>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3" name="Freeform 22"/>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24" name="Group 23"/>
            <p:cNvGrpSpPr/>
            <p:nvPr/>
          </p:nvGrpSpPr>
          <p:grpSpPr>
            <a:xfrm>
              <a:off x="2676519" y="4882823"/>
              <a:ext cx="1102591" cy="760599"/>
              <a:chOff x="2676519" y="4882823"/>
              <a:chExt cx="1102591" cy="760599"/>
            </a:xfrm>
          </p:grpSpPr>
          <p:sp>
            <p:nvSpPr>
              <p:cNvPr id="42" name="Line 64"/>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3" name="Freeform 65"/>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25" name="Group 24"/>
            <p:cNvGrpSpPr/>
            <p:nvPr/>
          </p:nvGrpSpPr>
          <p:grpSpPr>
            <a:xfrm>
              <a:off x="2706826" y="4161444"/>
              <a:ext cx="1102591" cy="760599"/>
              <a:chOff x="2706826" y="4161444"/>
              <a:chExt cx="1102591" cy="760599"/>
            </a:xfrm>
          </p:grpSpPr>
          <p:sp>
            <p:nvSpPr>
              <p:cNvPr id="40" name="Line 67"/>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1" name="Freeform 68"/>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26" name="Rectangle 25"/>
            <p:cNvSpPr>
              <a:spLocks noChangeArrowheads="1"/>
            </p:cNvSpPr>
            <p:nvPr/>
          </p:nvSpPr>
          <p:spPr bwMode="auto">
            <a:xfrm>
              <a:off x="2647633" y="5634101"/>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5</a:t>
              </a:r>
            </a:p>
          </p:txBody>
        </p:sp>
        <p:sp>
          <p:nvSpPr>
            <p:cNvPr id="27" name="Rectangle 104"/>
            <p:cNvSpPr>
              <a:spLocks noChangeArrowheads="1"/>
            </p:cNvSpPr>
            <p:nvPr/>
          </p:nvSpPr>
          <p:spPr bwMode="auto">
            <a:xfrm>
              <a:off x="1223785" y="4692170"/>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3</a:t>
              </a:r>
            </a:p>
          </p:txBody>
        </p:sp>
        <p:sp>
          <p:nvSpPr>
            <p:cNvPr id="28" name="Rectangle 105"/>
            <p:cNvSpPr>
              <a:spLocks noChangeArrowheads="1"/>
            </p:cNvSpPr>
            <p:nvPr/>
          </p:nvSpPr>
          <p:spPr bwMode="auto">
            <a:xfrm>
              <a:off x="1269289" y="5561284"/>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29" name="Rectangle 28"/>
            <p:cNvSpPr>
              <a:spLocks noChangeArrowheads="1"/>
            </p:cNvSpPr>
            <p:nvPr/>
          </p:nvSpPr>
          <p:spPr bwMode="auto">
            <a:xfrm>
              <a:off x="2671447" y="3766524"/>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1</a:t>
              </a:r>
            </a:p>
          </p:txBody>
        </p:sp>
        <p:sp>
          <p:nvSpPr>
            <p:cNvPr id="30" name="Oval 29"/>
            <p:cNvSpPr>
              <a:spLocks noChangeArrowheads="1"/>
            </p:cNvSpPr>
            <p:nvPr/>
          </p:nvSpPr>
          <p:spPr bwMode="auto">
            <a:xfrm>
              <a:off x="1485894" y="4068996"/>
              <a:ext cx="164592" cy="168088"/>
            </a:xfrm>
            <a:prstGeom prst="ellipse">
              <a:avLst/>
            </a:prstGeom>
            <a:solidFill>
              <a:srgbClr val="FF0000"/>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erdana" charset="0"/>
                <a:ea typeface="+mn-ea"/>
                <a:cs typeface="Arial" pitchFamily="34" charset="0"/>
              </a:endParaRPr>
            </a:p>
          </p:txBody>
        </p:sp>
        <p:sp>
          <p:nvSpPr>
            <p:cNvPr id="31" name="Oval 30"/>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2" name="Oval 31"/>
            <p:cNvSpPr>
              <a:spLocks noChangeArrowheads="1"/>
            </p:cNvSpPr>
            <p:nvPr/>
          </p:nvSpPr>
          <p:spPr bwMode="auto">
            <a:xfrm>
              <a:off x="2594257" y="4068996"/>
              <a:ext cx="164592" cy="168088"/>
            </a:xfrm>
            <a:prstGeom prst="ellipse">
              <a:avLst/>
            </a:prstGeom>
            <a:solidFill>
              <a:srgbClr val="0000FF"/>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3" name="Oval 32"/>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4" name="Oval 33"/>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5" name="Oval 71"/>
            <p:cNvSpPr>
              <a:spLocks noChangeArrowheads="1"/>
            </p:cNvSpPr>
            <p:nvPr/>
          </p:nvSpPr>
          <p:spPr bwMode="auto">
            <a:xfrm>
              <a:off x="1485894" y="4808584"/>
              <a:ext cx="164592" cy="168088"/>
            </a:xfrm>
            <a:prstGeom prst="ellipse">
              <a:avLst/>
            </a:prstGeom>
            <a:solidFill>
              <a:srgbClr val="0000FF"/>
            </a:solidFill>
            <a:ln>
              <a:solidFill>
                <a:srgbClr val="0000FF"/>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6" name="Oval 72"/>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7" name="Rectangle 36"/>
            <p:cNvSpPr>
              <a:spLocks noChangeArrowheads="1"/>
            </p:cNvSpPr>
            <p:nvPr/>
          </p:nvSpPr>
          <p:spPr bwMode="auto">
            <a:xfrm>
              <a:off x="1299850" y="3774221"/>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0</a:t>
              </a:r>
            </a:p>
          </p:txBody>
        </p:sp>
        <p:sp>
          <p:nvSpPr>
            <p:cNvPr id="38" name="Rectangle 37"/>
            <p:cNvSpPr>
              <a:spLocks noChangeArrowheads="1"/>
            </p:cNvSpPr>
            <p:nvPr/>
          </p:nvSpPr>
          <p:spPr bwMode="auto">
            <a:xfrm>
              <a:off x="3781321" y="4654363"/>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4</a:t>
              </a:r>
            </a:p>
          </p:txBody>
        </p:sp>
        <p:sp>
          <p:nvSpPr>
            <p:cNvPr id="39" name="Rectangle 38"/>
            <p:cNvSpPr>
              <a:spLocks noChangeArrowheads="1"/>
            </p:cNvSpPr>
            <p:nvPr/>
          </p:nvSpPr>
          <p:spPr bwMode="auto">
            <a:xfrm>
              <a:off x="2457576" y="4531163"/>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6</a:t>
              </a:r>
            </a:p>
          </p:txBody>
        </p:sp>
      </p:grpSp>
      <p:sp>
        <p:nvSpPr>
          <p:cNvPr id="60" name="TextBox 59">
            <a:extLst>
              <a:ext uri="{FF2B5EF4-FFF2-40B4-BE49-F238E27FC236}">
                <a16:creationId xmlns:a16="http://schemas.microsoft.com/office/drawing/2014/main" id="{14E9E90C-DA30-46D9-9A39-7EC25DEB0954}"/>
              </a:ext>
            </a:extLst>
          </p:cNvPr>
          <p:cNvSpPr txBox="1"/>
          <p:nvPr/>
        </p:nvSpPr>
        <p:spPr>
          <a:xfrm>
            <a:off x="766426" y="345451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61" name="TextBox 60">
            <a:extLst>
              <a:ext uri="{FF2B5EF4-FFF2-40B4-BE49-F238E27FC236}">
                <a16:creationId xmlns:a16="http://schemas.microsoft.com/office/drawing/2014/main" id="{872DE6E1-BB13-4F7D-8C4E-3EE9C8A26F93}"/>
              </a:ext>
            </a:extLst>
          </p:cNvPr>
          <p:cNvSpPr txBox="1"/>
          <p:nvPr/>
        </p:nvSpPr>
        <p:spPr>
          <a:xfrm>
            <a:off x="1892496" y="345451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62" name="TextBox 61">
            <a:extLst>
              <a:ext uri="{FF2B5EF4-FFF2-40B4-BE49-F238E27FC236}">
                <a16:creationId xmlns:a16="http://schemas.microsoft.com/office/drawing/2014/main" id="{7224F620-430F-4D2C-860B-9F9516F328F2}"/>
              </a:ext>
            </a:extLst>
          </p:cNvPr>
          <p:cNvSpPr txBox="1"/>
          <p:nvPr/>
        </p:nvSpPr>
        <p:spPr>
          <a:xfrm>
            <a:off x="3018566" y="345451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63" name="TextBox 62">
            <a:extLst>
              <a:ext uri="{FF2B5EF4-FFF2-40B4-BE49-F238E27FC236}">
                <a16:creationId xmlns:a16="http://schemas.microsoft.com/office/drawing/2014/main" id="{CC3ABAAD-53BB-4C4C-90ED-01152FD5AB0E}"/>
              </a:ext>
            </a:extLst>
          </p:cNvPr>
          <p:cNvSpPr txBox="1"/>
          <p:nvPr/>
        </p:nvSpPr>
        <p:spPr>
          <a:xfrm>
            <a:off x="4144636" y="345451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64" name="TextBox 63">
            <a:extLst>
              <a:ext uri="{FF2B5EF4-FFF2-40B4-BE49-F238E27FC236}">
                <a16:creationId xmlns:a16="http://schemas.microsoft.com/office/drawing/2014/main" id="{C84AFCEB-D635-4CFA-8281-BFDC612499AC}"/>
              </a:ext>
            </a:extLst>
          </p:cNvPr>
          <p:cNvSpPr txBox="1"/>
          <p:nvPr/>
        </p:nvSpPr>
        <p:spPr>
          <a:xfrm>
            <a:off x="5270706" y="345451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65" name="TextBox 64">
            <a:extLst>
              <a:ext uri="{FF2B5EF4-FFF2-40B4-BE49-F238E27FC236}">
                <a16:creationId xmlns:a16="http://schemas.microsoft.com/office/drawing/2014/main" id="{15B5B2CD-1AF7-4047-B349-1515E45901CE}"/>
              </a:ext>
            </a:extLst>
          </p:cNvPr>
          <p:cNvSpPr txBox="1"/>
          <p:nvPr/>
        </p:nvSpPr>
        <p:spPr>
          <a:xfrm>
            <a:off x="6396776" y="345451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68" name="TextBox 67">
            <a:extLst>
              <a:ext uri="{FF2B5EF4-FFF2-40B4-BE49-F238E27FC236}">
                <a16:creationId xmlns:a16="http://schemas.microsoft.com/office/drawing/2014/main" id="{9AEE6845-CE50-48E5-B04F-893D9765AEED}"/>
              </a:ext>
            </a:extLst>
          </p:cNvPr>
          <p:cNvSpPr txBox="1"/>
          <p:nvPr/>
        </p:nvSpPr>
        <p:spPr>
          <a:xfrm>
            <a:off x="7522843" y="345451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66" name="TextBox 65">
            <a:extLst>
              <a:ext uri="{FF2B5EF4-FFF2-40B4-BE49-F238E27FC236}">
                <a16:creationId xmlns:a16="http://schemas.microsoft.com/office/drawing/2014/main" id="{07956BC9-5BE1-47CB-99EA-E670790D59A5}"/>
              </a:ext>
            </a:extLst>
          </p:cNvPr>
          <p:cNvSpPr txBox="1"/>
          <p:nvPr/>
        </p:nvSpPr>
        <p:spPr>
          <a:xfrm>
            <a:off x="766426" y="531118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67" name="TextBox 66">
            <a:extLst>
              <a:ext uri="{FF2B5EF4-FFF2-40B4-BE49-F238E27FC236}">
                <a16:creationId xmlns:a16="http://schemas.microsoft.com/office/drawing/2014/main" id="{D6F5AB72-C577-45D2-B85D-585ACFE83271}"/>
              </a:ext>
            </a:extLst>
          </p:cNvPr>
          <p:cNvSpPr txBox="1"/>
          <p:nvPr/>
        </p:nvSpPr>
        <p:spPr>
          <a:xfrm>
            <a:off x="1892496" y="531118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70" name="TextBox 69">
            <a:extLst>
              <a:ext uri="{FF2B5EF4-FFF2-40B4-BE49-F238E27FC236}">
                <a16:creationId xmlns:a16="http://schemas.microsoft.com/office/drawing/2014/main" id="{18B3110C-9227-41AA-AFD8-4A76566DD348}"/>
              </a:ext>
            </a:extLst>
          </p:cNvPr>
          <p:cNvSpPr txBox="1"/>
          <p:nvPr/>
        </p:nvSpPr>
        <p:spPr>
          <a:xfrm>
            <a:off x="3018566" y="531118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71" name="TextBox 70">
            <a:extLst>
              <a:ext uri="{FF2B5EF4-FFF2-40B4-BE49-F238E27FC236}">
                <a16:creationId xmlns:a16="http://schemas.microsoft.com/office/drawing/2014/main" id="{68985A88-6EEC-4072-9050-D725365FF889}"/>
              </a:ext>
            </a:extLst>
          </p:cNvPr>
          <p:cNvSpPr txBox="1"/>
          <p:nvPr/>
        </p:nvSpPr>
        <p:spPr>
          <a:xfrm>
            <a:off x="4144636" y="531118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72" name="TextBox 71">
            <a:extLst>
              <a:ext uri="{FF2B5EF4-FFF2-40B4-BE49-F238E27FC236}">
                <a16:creationId xmlns:a16="http://schemas.microsoft.com/office/drawing/2014/main" id="{2EE1C6AB-254A-46B0-8A7E-F740E8C6268A}"/>
              </a:ext>
            </a:extLst>
          </p:cNvPr>
          <p:cNvSpPr txBox="1"/>
          <p:nvPr/>
        </p:nvSpPr>
        <p:spPr>
          <a:xfrm>
            <a:off x="5270706" y="531118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73" name="TextBox 72">
            <a:extLst>
              <a:ext uri="{FF2B5EF4-FFF2-40B4-BE49-F238E27FC236}">
                <a16:creationId xmlns:a16="http://schemas.microsoft.com/office/drawing/2014/main" id="{9C2C99E3-1881-43D2-9A8E-1545EE262479}"/>
              </a:ext>
            </a:extLst>
          </p:cNvPr>
          <p:cNvSpPr txBox="1"/>
          <p:nvPr/>
        </p:nvSpPr>
        <p:spPr>
          <a:xfrm>
            <a:off x="6396776" y="531118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74" name="TextBox 73">
            <a:extLst>
              <a:ext uri="{FF2B5EF4-FFF2-40B4-BE49-F238E27FC236}">
                <a16:creationId xmlns:a16="http://schemas.microsoft.com/office/drawing/2014/main" id="{ED1AF628-9FE8-434C-BDCC-A6B48E53FA17}"/>
              </a:ext>
            </a:extLst>
          </p:cNvPr>
          <p:cNvSpPr txBox="1"/>
          <p:nvPr/>
        </p:nvSpPr>
        <p:spPr>
          <a:xfrm>
            <a:off x="7522843" y="531118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76" name="TextBox 75">
            <a:extLst>
              <a:ext uri="{FF2B5EF4-FFF2-40B4-BE49-F238E27FC236}">
                <a16:creationId xmlns:a16="http://schemas.microsoft.com/office/drawing/2014/main" id="{AEC7A688-9184-4640-98F3-AF11DF4E7447}"/>
              </a:ext>
            </a:extLst>
          </p:cNvPr>
          <p:cNvSpPr txBox="1"/>
          <p:nvPr/>
        </p:nvSpPr>
        <p:spPr>
          <a:xfrm>
            <a:off x="179417" y="4564283"/>
            <a:ext cx="360276"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a:t>
            </a:r>
          </a:p>
        </p:txBody>
      </p:sp>
      <p:sp>
        <p:nvSpPr>
          <p:cNvPr id="77" name="TextBox 76">
            <a:extLst>
              <a:ext uri="{FF2B5EF4-FFF2-40B4-BE49-F238E27FC236}">
                <a16:creationId xmlns:a16="http://schemas.microsoft.com/office/drawing/2014/main" id="{2645AA53-9C85-44D9-8C39-FC700E9E8F81}"/>
              </a:ext>
            </a:extLst>
          </p:cNvPr>
          <p:cNvSpPr txBox="1"/>
          <p:nvPr/>
        </p:nvSpPr>
        <p:spPr>
          <a:xfrm>
            <a:off x="179417" y="5995443"/>
            <a:ext cx="360276"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a:t>
            </a:r>
          </a:p>
        </p:txBody>
      </p:sp>
      <p:cxnSp>
        <p:nvCxnSpPr>
          <p:cNvPr id="6" name="Straight Arrow Connector 5">
            <a:extLst>
              <a:ext uri="{FF2B5EF4-FFF2-40B4-BE49-F238E27FC236}">
                <a16:creationId xmlns:a16="http://schemas.microsoft.com/office/drawing/2014/main" id="{4792497B-C073-4D70-B234-A67AA2B334B0}"/>
              </a:ext>
            </a:extLst>
          </p:cNvPr>
          <p:cNvCxnSpPr>
            <a:cxnSpLocks/>
          </p:cNvCxnSpPr>
          <p:nvPr/>
        </p:nvCxnSpPr>
        <p:spPr bwMode="auto">
          <a:xfrm>
            <a:off x="1307507" y="4674550"/>
            <a:ext cx="521293" cy="0"/>
          </a:xfrm>
          <a:prstGeom prst="straightConnector1">
            <a:avLst/>
          </a:prstGeom>
          <a:noFill/>
          <a:ln w="28575" cap="flat" cmpd="sng" algn="ctr">
            <a:solidFill>
              <a:srgbClr val="C00000"/>
            </a:solidFill>
            <a:prstDash val="solid"/>
            <a:round/>
            <a:headEnd type="none" w="med" len="med"/>
            <a:tailEnd type="arrow" w="med" len="med"/>
          </a:ln>
          <a:effectLst/>
        </p:spPr>
      </p:cxnSp>
      <p:cxnSp>
        <p:nvCxnSpPr>
          <p:cNvPr id="78" name="Straight Arrow Connector 77">
            <a:extLst>
              <a:ext uri="{FF2B5EF4-FFF2-40B4-BE49-F238E27FC236}">
                <a16:creationId xmlns:a16="http://schemas.microsoft.com/office/drawing/2014/main" id="{5E6084F9-B3ED-4403-A0C3-0977B3BCB3A5}"/>
              </a:ext>
            </a:extLst>
          </p:cNvPr>
          <p:cNvCxnSpPr>
            <a:cxnSpLocks/>
          </p:cNvCxnSpPr>
          <p:nvPr/>
        </p:nvCxnSpPr>
        <p:spPr bwMode="auto">
          <a:xfrm flipV="1">
            <a:off x="1248532" y="4841282"/>
            <a:ext cx="580268" cy="1154161"/>
          </a:xfrm>
          <a:prstGeom prst="straightConnector1">
            <a:avLst/>
          </a:prstGeom>
          <a:noFill/>
          <a:ln w="28575" cap="flat" cmpd="sng" algn="ctr">
            <a:solidFill>
              <a:srgbClr val="C00000"/>
            </a:solidFill>
            <a:prstDash val="solid"/>
            <a:round/>
            <a:headEnd type="none" w="med" len="med"/>
            <a:tailEnd type="arrow" w="med" len="med"/>
          </a:ln>
          <a:effectLst/>
        </p:spPr>
      </p:cxnSp>
      <p:cxnSp>
        <p:nvCxnSpPr>
          <p:cNvPr id="79" name="Straight Arrow Connector 78">
            <a:extLst>
              <a:ext uri="{FF2B5EF4-FFF2-40B4-BE49-F238E27FC236}">
                <a16:creationId xmlns:a16="http://schemas.microsoft.com/office/drawing/2014/main" id="{0962C0A4-4A57-466E-AE7D-D9A980B2C6AA}"/>
              </a:ext>
            </a:extLst>
          </p:cNvPr>
          <p:cNvCxnSpPr>
            <a:cxnSpLocks/>
          </p:cNvCxnSpPr>
          <p:nvPr/>
        </p:nvCxnSpPr>
        <p:spPr bwMode="auto">
          <a:xfrm>
            <a:off x="2421156" y="4675660"/>
            <a:ext cx="521293" cy="0"/>
          </a:xfrm>
          <a:prstGeom prst="straightConnector1">
            <a:avLst/>
          </a:prstGeom>
          <a:noFill/>
          <a:ln w="28575" cap="flat" cmpd="sng" algn="ctr">
            <a:solidFill>
              <a:srgbClr val="C00000"/>
            </a:solidFill>
            <a:prstDash val="solid"/>
            <a:round/>
            <a:headEnd type="none" w="med" len="med"/>
            <a:tailEnd type="arrow" w="med" len="med"/>
          </a:ln>
          <a:effectLst/>
        </p:spPr>
      </p:cxnSp>
      <p:cxnSp>
        <p:nvCxnSpPr>
          <p:cNvPr id="80" name="Straight Arrow Connector 79">
            <a:extLst>
              <a:ext uri="{FF2B5EF4-FFF2-40B4-BE49-F238E27FC236}">
                <a16:creationId xmlns:a16="http://schemas.microsoft.com/office/drawing/2014/main" id="{1CE561B4-121C-43A4-8527-394E5661C16B}"/>
              </a:ext>
            </a:extLst>
          </p:cNvPr>
          <p:cNvCxnSpPr>
            <a:cxnSpLocks/>
          </p:cNvCxnSpPr>
          <p:nvPr/>
        </p:nvCxnSpPr>
        <p:spPr bwMode="auto">
          <a:xfrm flipV="1">
            <a:off x="2362181" y="4842392"/>
            <a:ext cx="580268" cy="1154161"/>
          </a:xfrm>
          <a:prstGeom prst="straightConnector1">
            <a:avLst/>
          </a:prstGeom>
          <a:noFill/>
          <a:ln w="28575" cap="flat" cmpd="sng" algn="ctr">
            <a:solidFill>
              <a:srgbClr val="C00000"/>
            </a:solidFill>
            <a:prstDash val="solid"/>
            <a:round/>
            <a:headEnd type="none" w="med" len="med"/>
            <a:tailEnd type="arrow" w="med" len="med"/>
          </a:ln>
          <a:effectLst/>
        </p:spPr>
      </p:cxnSp>
    </p:spTree>
    <p:extLst>
      <p:ext uri="{BB962C8B-B14F-4D97-AF65-F5344CB8AC3E}">
        <p14:creationId xmlns:p14="http://schemas.microsoft.com/office/powerpoint/2010/main" val="3432099407"/>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ontent Placeholder 2">
            <a:extLst>
              <a:ext uri="{FF2B5EF4-FFF2-40B4-BE49-F238E27FC236}">
                <a16:creationId xmlns:a16="http://schemas.microsoft.com/office/drawing/2014/main" id="{E665DE4E-8DE0-4F05-BB35-82B59773856D}"/>
              </a:ext>
            </a:extLst>
          </p:cNvPr>
          <p:cNvSpPr txBox="1">
            <a:spLocks/>
          </p:cNvSpPr>
          <p:nvPr/>
        </p:nvSpPr>
        <p:spPr bwMode="auto">
          <a:xfrm>
            <a:off x="312959" y="724057"/>
            <a:ext cx="8664353" cy="289818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indent="0">
              <a:spcBef>
                <a:spcPts val="0"/>
              </a:spcBef>
              <a:buFontTx/>
              <a:buNone/>
            </a:pPr>
            <a:r>
              <a:rPr lang="en-US" sz="1600" b="1" kern="0" dirty="0">
                <a:latin typeface="Courier New" panose="02070309020205020404" pitchFamily="49" charset="0"/>
                <a:cs typeface="Courier New" panose="02070309020205020404" pitchFamily="49" charset="0"/>
              </a:rPr>
              <a:t>NODES = 7;</a:t>
            </a:r>
          </a:p>
          <a:p>
            <a:pPr marL="0" indent="0">
              <a:spcBef>
                <a:spcPts val="0"/>
              </a:spcBef>
              <a:buFontTx/>
              <a:buNone/>
            </a:pPr>
            <a:r>
              <a:rPr lang="en-US" sz="1600" b="1" kern="0" dirty="0">
                <a:solidFill>
                  <a:srgbClr val="C00000"/>
                </a:solidFill>
                <a:latin typeface="Courier New" panose="02070309020205020404" pitchFamily="49" charset="0"/>
                <a:cs typeface="Courier New" panose="02070309020205020404" pitchFamily="49" charset="0"/>
              </a:rPr>
              <a:t>v = </a:t>
            </a:r>
            <a:r>
              <a:rPr lang="en-US" sz="1600" b="1" kern="0" dirty="0" err="1">
                <a:solidFill>
                  <a:srgbClr val="C00000"/>
                </a:solidFill>
                <a:latin typeface="Courier New" panose="02070309020205020404" pitchFamily="49" charset="0"/>
                <a:cs typeface="Courier New" panose="02070309020205020404" pitchFamily="49" charset="0"/>
              </a:rPr>
              <a:t>grb.Vector.sparse</a:t>
            </a:r>
            <a:r>
              <a:rPr lang="en-US" sz="1600" b="1" kern="0" dirty="0">
                <a:solidFill>
                  <a:srgbClr val="C00000"/>
                </a:solidFill>
                <a:latin typeface="Courier New" panose="02070309020205020404" pitchFamily="49" charset="0"/>
                <a:cs typeface="Courier New" panose="02070309020205020404" pitchFamily="49" charset="0"/>
              </a:rPr>
              <a:t>(</a:t>
            </a:r>
            <a:r>
              <a:rPr lang="en-US" sz="1600" b="1" kern="0" dirty="0" err="1">
                <a:solidFill>
                  <a:srgbClr val="C00000"/>
                </a:solidFill>
                <a:latin typeface="Courier New" panose="02070309020205020404" pitchFamily="49" charset="0"/>
                <a:cs typeface="Courier New" panose="02070309020205020404" pitchFamily="49" charset="0"/>
              </a:rPr>
              <a:t>grb.BOOL</a:t>
            </a:r>
            <a:r>
              <a:rPr lang="en-US" sz="1600" b="1" kern="0" dirty="0">
                <a:solidFill>
                  <a:srgbClr val="C00000"/>
                </a:solidFill>
                <a:latin typeface="Courier New" panose="02070309020205020404" pitchFamily="49" charset="0"/>
                <a:cs typeface="Courier New" panose="02070309020205020404" pitchFamily="49" charset="0"/>
              </a:rPr>
              <a:t>, NODES);</a:t>
            </a:r>
          </a:p>
          <a:p>
            <a:pPr marL="0" indent="0">
              <a:spcBef>
                <a:spcPts val="0"/>
              </a:spcBef>
              <a:buFontTx/>
              <a:buNone/>
            </a:pPr>
            <a:r>
              <a:rPr lang="en-US" sz="1600" b="1" kern="0" dirty="0">
                <a:latin typeface="Courier New" panose="02070309020205020404" pitchFamily="49" charset="0"/>
                <a:cs typeface="Courier New" panose="02070309020205020404" pitchFamily="49" charset="0"/>
              </a:rPr>
              <a:t>w = </a:t>
            </a:r>
            <a:r>
              <a:rPr lang="en-US" sz="1600" b="1" kern="0" dirty="0" err="1">
                <a:latin typeface="Courier New" panose="02070309020205020404" pitchFamily="49" charset="0"/>
                <a:cs typeface="Courier New" panose="02070309020205020404" pitchFamily="49" charset="0"/>
              </a:rPr>
              <a:t>grb.Vector.sparse</a:t>
            </a:r>
            <a:r>
              <a:rPr lang="en-US" sz="1600" b="1" kern="0" dirty="0">
                <a:latin typeface="Courier New" panose="02070309020205020404" pitchFamily="49" charset="0"/>
                <a:cs typeface="Courier New" panose="02070309020205020404" pitchFamily="49" charset="0"/>
              </a:rPr>
              <a:t>(</a:t>
            </a:r>
            <a:r>
              <a:rPr lang="en-US" sz="1600" b="1" kern="0" dirty="0" err="1">
                <a:latin typeface="Courier New" panose="02070309020205020404" pitchFamily="49" charset="0"/>
                <a:cs typeface="Courier New" panose="02070309020205020404" pitchFamily="49" charset="0"/>
              </a:rPr>
              <a:t>grb.BOOL</a:t>
            </a:r>
            <a:r>
              <a:rPr lang="en-US" sz="1600" b="1" kern="0" dirty="0">
                <a:latin typeface="Courier New" panose="02070309020205020404" pitchFamily="49" charset="0"/>
                <a:cs typeface="Courier New" panose="02070309020205020404" pitchFamily="49" charset="0"/>
              </a:rPr>
              <a:t>, NODES);</a:t>
            </a:r>
          </a:p>
          <a:p>
            <a:pPr marL="0" indent="0">
              <a:spcBef>
                <a:spcPts val="0"/>
              </a:spcBef>
              <a:buFontTx/>
              <a:buNone/>
            </a:pPr>
            <a:r>
              <a:rPr lang="en-US" sz="1600" b="1" kern="0" dirty="0">
                <a:latin typeface="Courier New" panose="02070309020205020404" pitchFamily="49" charset="0"/>
                <a:cs typeface="Courier New" panose="02070309020205020404" pitchFamily="49" charset="0"/>
              </a:rPr>
              <a:t>w[0] = True  </a:t>
            </a:r>
            <a:r>
              <a:rPr lang="en-US" sz="1600" b="1" kern="0" dirty="0">
                <a:solidFill>
                  <a:srgbClr val="008000"/>
                </a:solidFill>
                <a:latin typeface="Courier New" panose="02070309020205020404" pitchFamily="49" charset="0"/>
                <a:cs typeface="Courier New" panose="02070309020205020404" pitchFamily="49" charset="0"/>
              </a:rPr>
              <a:t># 1st wavefront has one node set.</a:t>
            </a:r>
          </a:p>
          <a:p>
            <a:pPr marL="0" indent="0">
              <a:spcBef>
                <a:spcPts val="0"/>
              </a:spcBef>
              <a:buFontTx/>
              <a:buNone/>
            </a:pPr>
            <a:endParaRPr lang="en-US" sz="1600" b="1" kern="0" dirty="0">
              <a:latin typeface="Courier New" panose="02070309020205020404" pitchFamily="49" charset="0"/>
              <a:cs typeface="Courier New" panose="02070309020205020404" pitchFamily="49" charset="0"/>
            </a:endParaRPr>
          </a:p>
          <a:p>
            <a:pPr marL="0" indent="0">
              <a:spcBef>
                <a:spcPts val="0"/>
              </a:spcBef>
              <a:buFontTx/>
              <a:buNone/>
            </a:pPr>
            <a:r>
              <a:rPr lang="en-US" sz="1600" b="1" kern="0" dirty="0">
                <a:latin typeface="Courier New" panose="02070309020205020404" pitchFamily="49" charset="0"/>
                <a:cs typeface="Courier New" panose="02070309020205020404" pitchFamily="49" charset="0"/>
              </a:rPr>
              <a:t>with </a:t>
            </a:r>
            <a:r>
              <a:rPr lang="en-US" sz="1600" b="1" kern="0" dirty="0" err="1">
                <a:latin typeface="Courier New" panose="02070309020205020404" pitchFamily="49" charset="0"/>
                <a:cs typeface="Courier New" panose="02070309020205020404" pitchFamily="49" charset="0"/>
              </a:rPr>
              <a:t>grb.BOOL.LOR_LAND</a:t>
            </a:r>
            <a:r>
              <a:rPr lang="en-US" sz="1600" b="1" kern="0" dirty="0">
                <a:latin typeface="Courier New" panose="02070309020205020404" pitchFamily="49" charset="0"/>
                <a:cs typeface="Courier New" panose="02070309020205020404" pitchFamily="49" charset="0"/>
              </a:rPr>
              <a:t>:</a:t>
            </a:r>
          </a:p>
          <a:p>
            <a:pPr marL="0" indent="0">
              <a:spcBef>
                <a:spcPts val="0"/>
              </a:spcBef>
              <a:buFontTx/>
              <a:buNone/>
            </a:pPr>
            <a:r>
              <a:rPr lang="en-US" sz="1600" b="1" kern="0" dirty="0">
                <a:solidFill>
                  <a:srgbClr val="C00000"/>
                </a:solidFill>
                <a:latin typeface="Courier New" panose="02070309020205020404" pitchFamily="49" charset="0"/>
                <a:cs typeface="Courier New" panose="02070309020205020404" pitchFamily="49" charset="0"/>
              </a:rPr>
              <a:t>    </a:t>
            </a:r>
            <a:r>
              <a:rPr lang="en-US" sz="1600" b="1" kern="0" dirty="0">
                <a:latin typeface="Courier New" panose="02070309020205020404" pitchFamily="49" charset="0"/>
                <a:cs typeface="Courier New" panose="02070309020205020404" pitchFamily="49" charset="0"/>
              </a:rPr>
              <a:t>for </a:t>
            </a:r>
            <a:r>
              <a:rPr lang="en-US" sz="1600" b="1" kern="0" dirty="0" err="1">
                <a:latin typeface="Courier New" panose="02070309020205020404" pitchFamily="49" charset="0"/>
                <a:cs typeface="Courier New" panose="02070309020205020404" pitchFamily="49" charset="0"/>
              </a:rPr>
              <a:t>i</a:t>
            </a:r>
            <a:r>
              <a:rPr lang="en-US" sz="1600" b="1" kern="0" dirty="0">
                <a:latin typeface="Courier New" panose="02070309020205020404" pitchFamily="49" charset="0"/>
                <a:cs typeface="Courier New" panose="02070309020205020404" pitchFamily="49" charset="0"/>
              </a:rPr>
              <a:t> in range(NUM_NODES):</a:t>
            </a:r>
          </a:p>
          <a:p>
            <a:pPr marL="0" indent="0">
              <a:spcBef>
                <a:spcPts val="0"/>
              </a:spcBef>
              <a:buFontTx/>
              <a:buNone/>
            </a:pPr>
            <a:r>
              <a:rPr lang="en-US" sz="1600" b="1" kern="0" dirty="0">
                <a:latin typeface="Courier New" panose="02070309020205020404" pitchFamily="49" charset="0"/>
                <a:cs typeface="Courier New" panose="02070309020205020404" pitchFamily="49" charset="0"/>
              </a:rPr>
              <a:t>        </a:t>
            </a:r>
            <a:r>
              <a:rPr lang="en-US" sz="1600" b="1" kern="0" dirty="0" err="1">
                <a:solidFill>
                  <a:srgbClr val="C00000"/>
                </a:solidFill>
                <a:latin typeface="Courier New" panose="02070309020205020404" pitchFamily="49" charset="0"/>
                <a:cs typeface="Courier New" panose="02070309020205020404" pitchFamily="49" charset="0"/>
              </a:rPr>
              <a:t>v.eadd</a:t>
            </a:r>
            <a:r>
              <a:rPr lang="en-US" sz="1600" b="1" kern="0" dirty="0">
                <a:solidFill>
                  <a:srgbClr val="C00000"/>
                </a:solidFill>
                <a:latin typeface="Courier New" panose="02070309020205020404" pitchFamily="49" charset="0"/>
                <a:cs typeface="Courier New" panose="02070309020205020404" pitchFamily="49" charset="0"/>
              </a:rPr>
              <a:t>(w, out=v, </a:t>
            </a:r>
            <a:r>
              <a:rPr lang="en-US" sz="1600" b="1" kern="0" dirty="0" err="1">
                <a:solidFill>
                  <a:srgbClr val="C00000"/>
                </a:solidFill>
                <a:latin typeface="Courier New" panose="02070309020205020404" pitchFamily="49" charset="0"/>
                <a:cs typeface="Courier New" panose="02070309020205020404" pitchFamily="49" charset="0"/>
              </a:rPr>
              <a:t>add_op</a:t>
            </a:r>
            <a:r>
              <a:rPr lang="en-US" sz="1600" b="1" kern="0" dirty="0">
                <a:solidFill>
                  <a:srgbClr val="C00000"/>
                </a:solidFill>
                <a:latin typeface="Courier New" panose="02070309020205020404" pitchFamily="49" charset="0"/>
                <a:cs typeface="Courier New" panose="02070309020205020404" pitchFamily="49" charset="0"/>
              </a:rPr>
              <a:t>=</a:t>
            </a:r>
            <a:r>
              <a:rPr lang="en-US" sz="1600" b="1" kern="0" dirty="0" err="1">
                <a:solidFill>
                  <a:srgbClr val="C00000"/>
                </a:solidFill>
                <a:latin typeface="Courier New" panose="02070309020205020404" pitchFamily="49" charset="0"/>
                <a:cs typeface="Courier New" panose="02070309020205020404" pitchFamily="49" charset="0"/>
              </a:rPr>
              <a:t>grb.BOOL.LOR</a:t>
            </a:r>
            <a:r>
              <a:rPr lang="en-US" sz="1600" b="1" kern="0" dirty="0">
                <a:solidFill>
                  <a:srgbClr val="C00000"/>
                </a:solidFill>
                <a:latin typeface="Courier New" panose="02070309020205020404" pitchFamily="49" charset="0"/>
                <a:cs typeface="Courier New" panose="02070309020205020404" pitchFamily="49" charset="0"/>
              </a:rPr>
              <a:t>)       </a:t>
            </a:r>
            <a:r>
              <a:rPr lang="en-US" sz="1600" b="1" kern="0" dirty="0">
                <a:solidFill>
                  <a:srgbClr val="008000"/>
                </a:solidFill>
                <a:latin typeface="Courier New" panose="02070309020205020404" pitchFamily="49" charset="0"/>
                <a:cs typeface="Courier New" panose="02070309020205020404" pitchFamily="49" charset="0"/>
              </a:rPr>
              <a:t># v += w</a:t>
            </a:r>
          </a:p>
          <a:p>
            <a:pPr marL="0" indent="0">
              <a:spcBef>
                <a:spcPts val="0"/>
              </a:spcBef>
              <a:buFontTx/>
              <a:buNone/>
            </a:pPr>
            <a:r>
              <a:rPr lang="en-US" sz="1600" b="1" kern="0" dirty="0">
                <a:latin typeface="Courier New" panose="02070309020205020404" pitchFamily="49" charset="0"/>
                <a:cs typeface="Courier New" panose="02070309020205020404" pitchFamily="49" charset="0"/>
              </a:rPr>
              <a:t>        print(v)</a:t>
            </a:r>
          </a:p>
          <a:p>
            <a:pPr marL="0" indent="0">
              <a:spcBef>
                <a:spcPts val="0"/>
              </a:spcBef>
              <a:buFontTx/>
              <a:buNone/>
            </a:pPr>
            <a:r>
              <a:rPr lang="en-US" sz="1600" b="1" kern="0" dirty="0">
                <a:latin typeface="Courier New" panose="02070309020205020404" pitchFamily="49" charset="0"/>
                <a:cs typeface="Courier New" panose="02070309020205020404" pitchFamily="49" charset="0"/>
              </a:rPr>
              <a:t>        </a:t>
            </a:r>
            <a:r>
              <a:rPr lang="en-US" sz="1600" b="1" kern="0" dirty="0" err="1">
                <a:latin typeface="Courier New" panose="02070309020205020404" pitchFamily="49" charset="0"/>
                <a:cs typeface="Courier New" panose="02070309020205020404" pitchFamily="49" charset="0"/>
              </a:rPr>
              <a:t>graph.mxv</a:t>
            </a:r>
            <a:r>
              <a:rPr lang="en-US" sz="1600" b="1" kern="0" dirty="0">
                <a:latin typeface="Courier New" panose="02070309020205020404" pitchFamily="49" charset="0"/>
                <a:cs typeface="Courier New" panose="02070309020205020404" pitchFamily="49" charset="0"/>
              </a:rPr>
              <a:t>(w, out=w, desc=grb.descriptor.T0) </a:t>
            </a:r>
            <a:r>
              <a:rPr lang="en-US" sz="1600" b="1" kern="0" dirty="0">
                <a:solidFill>
                  <a:srgbClr val="008000"/>
                </a:solidFill>
                <a:latin typeface="Courier New" panose="02070309020205020404" pitchFamily="49" charset="0"/>
                <a:cs typeface="Courier New" panose="02070309020205020404" pitchFamily="49" charset="0"/>
              </a:rPr>
              <a:t># w = </a:t>
            </a:r>
            <a:r>
              <a:rPr lang="en-US" sz="1600" b="1" kern="0" dirty="0" err="1">
                <a:solidFill>
                  <a:srgbClr val="008000"/>
                </a:solidFill>
                <a:latin typeface="Courier New" panose="02070309020205020404" pitchFamily="49" charset="0"/>
                <a:cs typeface="Courier New" panose="02070309020205020404" pitchFamily="49" charset="0"/>
              </a:rPr>
              <a:t>graph.T</a:t>
            </a:r>
            <a:r>
              <a:rPr lang="en-US" sz="1600" b="1" kern="0" dirty="0">
                <a:solidFill>
                  <a:srgbClr val="008000"/>
                </a:solidFill>
                <a:latin typeface="Courier New" panose="02070309020205020404" pitchFamily="49" charset="0"/>
                <a:cs typeface="Courier New" panose="02070309020205020404" pitchFamily="49" charset="0"/>
              </a:rPr>
              <a:t> @ w</a:t>
            </a:r>
          </a:p>
          <a:p>
            <a:pPr marL="0" indent="0">
              <a:spcBef>
                <a:spcPts val="0"/>
              </a:spcBef>
              <a:buFontTx/>
              <a:buNone/>
            </a:pPr>
            <a:r>
              <a:rPr lang="en-US" sz="1600" b="1" kern="0" dirty="0">
                <a:latin typeface="Courier New" panose="02070309020205020404" pitchFamily="49" charset="0"/>
                <a:cs typeface="Courier New" panose="02070309020205020404" pitchFamily="49" charset="0"/>
              </a:rPr>
              <a:t>        print(w)</a:t>
            </a:r>
          </a:p>
          <a:p>
            <a:pPr marL="0" indent="0">
              <a:spcBef>
                <a:spcPts val="0"/>
              </a:spcBef>
              <a:buFontTx/>
              <a:buNone/>
            </a:pPr>
            <a:r>
              <a:rPr lang="en-US" sz="1600" b="1" kern="0" dirty="0">
                <a:latin typeface="Courier New" panose="02070309020205020404" pitchFamily="49" charset="0"/>
                <a:cs typeface="Courier New" panose="02070309020205020404" pitchFamily="49" charset="0"/>
              </a:rPr>
              <a:t> </a:t>
            </a:r>
          </a:p>
        </p:txBody>
      </p:sp>
      <p:sp>
        <p:nvSpPr>
          <p:cNvPr id="2" name="Title 1">
            <a:extLst>
              <a:ext uri="{FF2B5EF4-FFF2-40B4-BE49-F238E27FC236}">
                <a16:creationId xmlns:a16="http://schemas.microsoft.com/office/drawing/2014/main" id="{D0348D73-6D27-6141-B3FC-73BB5C86AF7F}"/>
              </a:ext>
            </a:extLst>
          </p:cNvPr>
          <p:cNvSpPr>
            <a:spLocks noGrp="1"/>
          </p:cNvSpPr>
          <p:nvPr>
            <p:ph type="title"/>
          </p:nvPr>
        </p:nvSpPr>
        <p:spPr>
          <a:xfrm>
            <a:off x="166688" y="192088"/>
            <a:ext cx="8237537" cy="889000"/>
          </a:xfrm>
        </p:spPr>
        <p:txBody>
          <a:bodyPr/>
          <a:lstStyle/>
          <a:p>
            <a:r>
              <a:rPr lang="en-US" dirty="0"/>
              <a:t>Solution to exercise 9</a:t>
            </a:r>
          </a:p>
        </p:txBody>
      </p:sp>
      <p:sp>
        <p:nvSpPr>
          <p:cNvPr id="4" name="Slide Number Placeholder 3">
            <a:extLst>
              <a:ext uri="{FF2B5EF4-FFF2-40B4-BE49-F238E27FC236}">
                <a16:creationId xmlns:a16="http://schemas.microsoft.com/office/drawing/2014/main" id="{96099601-BE5A-7146-9621-688B65E28564}"/>
              </a:ext>
            </a:extLst>
          </p:cNvPr>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81</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grpSp>
        <p:nvGrpSpPr>
          <p:cNvPr id="11" name="Group 10"/>
          <p:cNvGrpSpPr/>
          <p:nvPr/>
        </p:nvGrpSpPr>
        <p:grpSpPr>
          <a:xfrm>
            <a:off x="6314335" y="83324"/>
            <a:ext cx="2746993" cy="2126272"/>
            <a:chOff x="1223785" y="3766524"/>
            <a:chExt cx="2833253" cy="2193040"/>
          </a:xfrm>
        </p:grpSpPr>
        <p:grpSp>
          <p:nvGrpSpPr>
            <p:cNvPr id="12" name="Group 11"/>
            <p:cNvGrpSpPr/>
            <p:nvPr/>
          </p:nvGrpSpPr>
          <p:grpSpPr>
            <a:xfrm>
              <a:off x="1335803" y="4157242"/>
              <a:ext cx="219364" cy="718577"/>
              <a:chOff x="1335803" y="4157242"/>
              <a:chExt cx="219364" cy="718577"/>
            </a:xfrm>
          </p:grpSpPr>
          <p:sp>
            <p:nvSpPr>
              <p:cNvPr id="58" name="Line 24"/>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9" name="Freeform 25"/>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3" name="Group 12"/>
            <p:cNvGrpSpPr/>
            <p:nvPr/>
          </p:nvGrpSpPr>
          <p:grpSpPr>
            <a:xfrm>
              <a:off x="1589803" y="4157242"/>
              <a:ext cx="219364" cy="718577"/>
              <a:chOff x="1589803" y="4157242"/>
              <a:chExt cx="219364" cy="718577"/>
            </a:xfrm>
          </p:grpSpPr>
          <p:sp>
            <p:nvSpPr>
              <p:cNvPr id="56" name="Line 27"/>
              <p:cNvSpPr>
                <a:spLocks noChangeAspect="1" noChangeShapeType="1"/>
              </p:cNvSpPr>
              <p:nvPr/>
            </p:nvSpPr>
            <p:spPr bwMode="auto">
              <a:xfrm rot="1855532">
                <a:off x="1732678" y="4616683"/>
                <a:ext cx="1443" cy="123265"/>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7" name="Freeform 28"/>
              <p:cNvSpPr>
                <a:spLocks/>
              </p:cNvSpPr>
              <p:nvPr/>
            </p:nvSpPr>
            <p:spPr bwMode="auto">
              <a:xfrm flipH="1" flipV="1">
                <a:off x="1589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4" name="Group 13"/>
            <p:cNvGrpSpPr/>
            <p:nvPr/>
          </p:nvGrpSpPr>
          <p:grpSpPr>
            <a:xfrm>
              <a:off x="1555166" y="3962540"/>
              <a:ext cx="1121352" cy="186298"/>
              <a:chOff x="1555166" y="3962540"/>
              <a:chExt cx="1121352" cy="186298"/>
            </a:xfrm>
          </p:grpSpPr>
          <p:sp>
            <p:nvSpPr>
              <p:cNvPr id="54" name="Line 30"/>
              <p:cNvSpPr>
                <a:spLocks noChangeAspect="1" noChangeShapeType="1"/>
              </p:cNvSpPr>
              <p:nvPr/>
            </p:nvSpPr>
            <p:spPr bwMode="auto">
              <a:xfrm rot="17163330" flipH="1">
                <a:off x="2309971" y="3939661"/>
                <a:ext cx="1401" cy="127000"/>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5" name="Freeform 31"/>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5" name="Group 14"/>
            <p:cNvGrpSpPr/>
            <p:nvPr/>
          </p:nvGrpSpPr>
          <p:grpSpPr>
            <a:xfrm>
              <a:off x="1563825" y="4891227"/>
              <a:ext cx="1121352" cy="732585"/>
              <a:chOff x="1563825" y="4891227"/>
              <a:chExt cx="1121352" cy="732585"/>
            </a:xfrm>
          </p:grpSpPr>
          <p:sp>
            <p:nvSpPr>
              <p:cNvPr id="52" name="Line 34"/>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3" name="Freeform 35"/>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16" name="Line 46"/>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7" name="Freeform 47"/>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18" name="Group 17"/>
            <p:cNvGrpSpPr/>
            <p:nvPr/>
          </p:nvGrpSpPr>
          <p:grpSpPr>
            <a:xfrm>
              <a:off x="1566712" y="5458525"/>
              <a:ext cx="1121352" cy="186298"/>
              <a:chOff x="1566712" y="5458525"/>
              <a:chExt cx="1121352" cy="186298"/>
            </a:xfrm>
          </p:grpSpPr>
          <p:sp>
            <p:nvSpPr>
              <p:cNvPr id="50" name="Line 49"/>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1" name="Freeform 50"/>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9" name="Group 18"/>
            <p:cNvGrpSpPr/>
            <p:nvPr/>
          </p:nvGrpSpPr>
          <p:grpSpPr>
            <a:xfrm>
              <a:off x="1549394" y="5643422"/>
              <a:ext cx="1121352" cy="186298"/>
              <a:chOff x="1549394" y="5643422"/>
              <a:chExt cx="1121352" cy="186298"/>
            </a:xfrm>
          </p:grpSpPr>
          <p:sp>
            <p:nvSpPr>
              <p:cNvPr id="48" name="Line 52"/>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9" name="Freeform 53"/>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20" name="Group 19"/>
            <p:cNvGrpSpPr/>
            <p:nvPr/>
          </p:nvGrpSpPr>
          <p:grpSpPr>
            <a:xfrm>
              <a:off x="1572485" y="4892628"/>
              <a:ext cx="1121352" cy="186298"/>
              <a:chOff x="1572485" y="4892628"/>
              <a:chExt cx="1121352" cy="186298"/>
            </a:xfrm>
          </p:grpSpPr>
          <p:sp>
            <p:nvSpPr>
              <p:cNvPr id="46" name="Line 55"/>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7" name="Freeform 56"/>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21" name="Group 20"/>
            <p:cNvGrpSpPr/>
            <p:nvPr/>
          </p:nvGrpSpPr>
          <p:grpSpPr>
            <a:xfrm>
              <a:off x="1330030" y="4919242"/>
              <a:ext cx="219364" cy="718577"/>
              <a:chOff x="1330030" y="4919242"/>
              <a:chExt cx="219364" cy="718577"/>
            </a:xfrm>
          </p:grpSpPr>
          <p:sp>
            <p:nvSpPr>
              <p:cNvPr id="44" name="Line 58"/>
              <p:cNvSpPr>
                <a:spLocks noChangeAspect="1" noChangeShapeType="1"/>
              </p:cNvSpPr>
              <p:nvPr/>
            </p:nvSpPr>
            <p:spPr bwMode="auto">
              <a:xfrm rot="19744468" flipH="1">
                <a:off x="1410848" y="5404742"/>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5" name="Freeform 59"/>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22" name="Line 61"/>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3" name="Freeform 22"/>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24" name="Group 23"/>
            <p:cNvGrpSpPr/>
            <p:nvPr/>
          </p:nvGrpSpPr>
          <p:grpSpPr>
            <a:xfrm>
              <a:off x="2676519" y="4882823"/>
              <a:ext cx="1102591" cy="760599"/>
              <a:chOff x="2676519" y="4882823"/>
              <a:chExt cx="1102591" cy="760599"/>
            </a:xfrm>
          </p:grpSpPr>
          <p:sp>
            <p:nvSpPr>
              <p:cNvPr id="42" name="Line 64"/>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3" name="Freeform 65"/>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25" name="Group 24"/>
            <p:cNvGrpSpPr/>
            <p:nvPr/>
          </p:nvGrpSpPr>
          <p:grpSpPr>
            <a:xfrm>
              <a:off x="2706826" y="4161444"/>
              <a:ext cx="1102591" cy="760599"/>
              <a:chOff x="2706826" y="4161444"/>
              <a:chExt cx="1102591" cy="760599"/>
            </a:xfrm>
          </p:grpSpPr>
          <p:sp>
            <p:nvSpPr>
              <p:cNvPr id="40" name="Line 67"/>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1" name="Freeform 68"/>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26" name="Rectangle 25"/>
            <p:cNvSpPr>
              <a:spLocks noChangeArrowheads="1"/>
            </p:cNvSpPr>
            <p:nvPr/>
          </p:nvSpPr>
          <p:spPr bwMode="auto">
            <a:xfrm>
              <a:off x="2647633" y="5634101"/>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5</a:t>
              </a:r>
            </a:p>
          </p:txBody>
        </p:sp>
        <p:sp>
          <p:nvSpPr>
            <p:cNvPr id="27" name="Rectangle 104"/>
            <p:cNvSpPr>
              <a:spLocks noChangeArrowheads="1"/>
            </p:cNvSpPr>
            <p:nvPr/>
          </p:nvSpPr>
          <p:spPr bwMode="auto">
            <a:xfrm>
              <a:off x="1223785" y="4692170"/>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3</a:t>
              </a:r>
            </a:p>
          </p:txBody>
        </p:sp>
        <p:sp>
          <p:nvSpPr>
            <p:cNvPr id="28" name="Rectangle 105"/>
            <p:cNvSpPr>
              <a:spLocks noChangeArrowheads="1"/>
            </p:cNvSpPr>
            <p:nvPr/>
          </p:nvSpPr>
          <p:spPr bwMode="auto">
            <a:xfrm>
              <a:off x="1269289" y="5561284"/>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29" name="Rectangle 28"/>
            <p:cNvSpPr>
              <a:spLocks noChangeArrowheads="1"/>
            </p:cNvSpPr>
            <p:nvPr/>
          </p:nvSpPr>
          <p:spPr bwMode="auto">
            <a:xfrm>
              <a:off x="2671447" y="3766524"/>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1</a:t>
              </a:r>
            </a:p>
          </p:txBody>
        </p:sp>
        <p:sp>
          <p:nvSpPr>
            <p:cNvPr id="30" name="Oval 29"/>
            <p:cNvSpPr>
              <a:spLocks noChangeArrowheads="1"/>
            </p:cNvSpPr>
            <p:nvPr/>
          </p:nvSpPr>
          <p:spPr bwMode="auto">
            <a:xfrm>
              <a:off x="1485894" y="4068996"/>
              <a:ext cx="164592" cy="168088"/>
            </a:xfrm>
            <a:prstGeom prst="ellipse">
              <a:avLst/>
            </a:prstGeom>
            <a:solidFill>
              <a:srgbClr val="FF0000"/>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erdana" charset="0"/>
                <a:ea typeface="+mn-ea"/>
                <a:cs typeface="Arial" pitchFamily="34" charset="0"/>
              </a:endParaRPr>
            </a:p>
          </p:txBody>
        </p:sp>
        <p:sp>
          <p:nvSpPr>
            <p:cNvPr id="31" name="Oval 30"/>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2" name="Oval 31"/>
            <p:cNvSpPr>
              <a:spLocks noChangeArrowheads="1"/>
            </p:cNvSpPr>
            <p:nvPr/>
          </p:nvSpPr>
          <p:spPr bwMode="auto">
            <a:xfrm>
              <a:off x="2594257" y="4068996"/>
              <a:ext cx="164592" cy="168088"/>
            </a:xfrm>
            <a:prstGeom prst="ellipse">
              <a:avLst/>
            </a:prstGeom>
            <a:solidFill>
              <a:srgbClr val="0000FF"/>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3" name="Oval 32"/>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4" name="Oval 33"/>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5" name="Oval 71"/>
            <p:cNvSpPr>
              <a:spLocks noChangeArrowheads="1"/>
            </p:cNvSpPr>
            <p:nvPr/>
          </p:nvSpPr>
          <p:spPr bwMode="auto">
            <a:xfrm>
              <a:off x="1485894" y="4808584"/>
              <a:ext cx="164592" cy="168088"/>
            </a:xfrm>
            <a:prstGeom prst="ellipse">
              <a:avLst/>
            </a:prstGeom>
            <a:solidFill>
              <a:srgbClr val="0000FF"/>
            </a:solidFill>
            <a:ln>
              <a:solidFill>
                <a:srgbClr val="0000FF"/>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6" name="Oval 72"/>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7" name="Rectangle 36"/>
            <p:cNvSpPr>
              <a:spLocks noChangeArrowheads="1"/>
            </p:cNvSpPr>
            <p:nvPr/>
          </p:nvSpPr>
          <p:spPr bwMode="auto">
            <a:xfrm>
              <a:off x="1299850" y="3774221"/>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0</a:t>
              </a:r>
            </a:p>
          </p:txBody>
        </p:sp>
        <p:sp>
          <p:nvSpPr>
            <p:cNvPr id="38" name="Rectangle 37"/>
            <p:cNvSpPr>
              <a:spLocks noChangeArrowheads="1"/>
            </p:cNvSpPr>
            <p:nvPr/>
          </p:nvSpPr>
          <p:spPr bwMode="auto">
            <a:xfrm>
              <a:off x="3781321" y="4654363"/>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4</a:t>
              </a:r>
            </a:p>
          </p:txBody>
        </p:sp>
        <p:sp>
          <p:nvSpPr>
            <p:cNvPr id="39" name="Rectangle 38"/>
            <p:cNvSpPr>
              <a:spLocks noChangeArrowheads="1"/>
            </p:cNvSpPr>
            <p:nvPr/>
          </p:nvSpPr>
          <p:spPr bwMode="auto">
            <a:xfrm>
              <a:off x="2457576" y="4531163"/>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6</a:t>
              </a:r>
            </a:p>
          </p:txBody>
        </p:sp>
      </p:grpSp>
      <p:sp>
        <p:nvSpPr>
          <p:cNvPr id="60" name="TextBox 59">
            <a:extLst>
              <a:ext uri="{FF2B5EF4-FFF2-40B4-BE49-F238E27FC236}">
                <a16:creationId xmlns:a16="http://schemas.microsoft.com/office/drawing/2014/main" id="{14E9E90C-DA30-46D9-9A39-7EC25DEB0954}"/>
              </a:ext>
            </a:extLst>
          </p:cNvPr>
          <p:cNvSpPr txBox="1"/>
          <p:nvPr/>
        </p:nvSpPr>
        <p:spPr>
          <a:xfrm>
            <a:off x="766426" y="345451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61" name="TextBox 60">
            <a:extLst>
              <a:ext uri="{FF2B5EF4-FFF2-40B4-BE49-F238E27FC236}">
                <a16:creationId xmlns:a16="http://schemas.microsoft.com/office/drawing/2014/main" id="{872DE6E1-BB13-4F7D-8C4E-3EE9C8A26F93}"/>
              </a:ext>
            </a:extLst>
          </p:cNvPr>
          <p:cNvSpPr txBox="1"/>
          <p:nvPr/>
        </p:nvSpPr>
        <p:spPr>
          <a:xfrm>
            <a:off x="1892496" y="345451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62" name="TextBox 61">
            <a:extLst>
              <a:ext uri="{FF2B5EF4-FFF2-40B4-BE49-F238E27FC236}">
                <a16:creationId xmlns:a16="http://schemas.microsoft.com/office/drawing/2014/main" id="{7224F620-430F-4D2C-860B-9F9516F328F2}"/>
              </a:ext>
            </a:extLst>
          </p:cNvPr>
          <p:cNvSpPr txBox="1"/>
          <p:nvPr/>
        </p:nvSpPr>
        <p:spPr>
          <a:xfrm>
            <a:off x="3018566" y="345451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63" name="TextBox 62">
            <a:extLst>
              <a:ext uri="{FF2B5EF4-FFF2-40B4-BE49-F238E27FC236}">
                <a16:creationId xmlns:a16="http://schemas.microsoft.com/office/drawing/2014/main" id="{CC3ABAAD-53BB-4C4C-90ED-01152FD5AB0E}"/>
              </a:ext>
            </a:extLst>
          </p:cNvPr>
          <p:cNvSpPr txBox="1"/>
          <p:nvPr/>
        </p:nvSpPr>
        <p:spPr>
          <a:xfrm>
            <a:off x="4144636" y="345451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64" name="TextBox 63">
            <a:extLst>
              <a:ext uri="{FF2B5EF4-FFF2-40B4-BE49-F238E27FC236}">
                <a16:creationId xmlns:a16="http://schemas.microsoft.com/office/drawing/2014/main" id="{C84AFCEB-D635-4CFA-8281-BFDC612499AC}"/>
              </a:ext>
            </a:extLst>
          </p:cNvPr>
          <p:cNvSpPr txBox="1"/>
          <p:nvPr/>
        </p:nvSpPr>
        <p:spPr>
          <a:xfrm>
            <a:off x="5270706" y="345451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65" name="TextBox 64">
            <a:extLst>
              <a:ext uri="{FF2B5EF4-FFF2-40B4-BE49-F238E27FC236}">
                <a16:creationId xmlns:a16="http://schemas.microsoft.com/office/drawing/2014/main" id="{15B5B2CD-1AF7-4047-B349-1515E45901CE}"/>
              </a:ext>
            </a:extLst>
          </p:cNvPr>
          <p:cNvSpPr txBox="1"/>
          <p:nvPr/>
        </p:nvSpPr>
        <p:spPr>
          <a:xfrm>
            <a:off x="6396776" y="345451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68" name="TextBox 67">
            <a:extLst>
              <a:ext uri="{FF2B5EF4-FFF2-40B4-BE49-F238E27FC236}">
                <a16:creationId xmlns:a16="http://schemas.microsoft.com/office/drawing/2014/main" id="{9AEE6845-CE50-48E5-B04F-893D9765AEED}"/>
              </a:ext>
            </a:extLst>
          </p:cNvPr>
          <p:cNvSpPr txBox="1"/>
          <p:nvPr/>
        </p:nvSpPr>
        <p:spPr>
          <a:xfrm>
            <a:off x="7522843" y="345451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66" name="TextBox 65">
            <a:extLst>
              <a:ext uri="{FF2B5EF4-FFF2-40B4-BE49-F238E27FC236}">
                <a16:creationId xmlns:a16="http://schemas.microsoft.com/office/drawing/2014/main" id="{07956BC9-5BE1-47CB-99EA-E670790D59A5}"/>
              </a:ext>
            </a:extLst>
          </p:cNvPr>
          <p:cNvSpPr txBox="1"/>
          <p:nvPr/>
        </p:nvSpPr>
        <p:spPr>
          <a:xfrm>
            <a:off x="766426" y="531118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67" name="TextBox 66">
            <a:extLst>
              <a:ext uri="{FF2B5EF4-FFF2-40B4-BE49-F238E27FC236}">
                <a16:creationId xmlns:a16="http://schemas.microsoft.com/office/drawing/2014/main" id="{D6F5AB72-C577-45D2-B85D-585ACFE83271}"/>
              </a:ext>
            </a:extLst>
          </p:cNvPr>
          <p:cNvSpPr txBox="1"/>
          <p:nvPr/>
        </p:nvSpPr>
        <p:spPr>
          <a:xfrm>
            <a:off x="1892496" y="531118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70" name="TextBox 69">
            <a:extLst>
              <a:ext uri="{FF2B5EF4-FFF2-40B4-BE49-F238E27FC236}">
                <a16:creationId xmlns:a16="http://schemas.microsoft.com/office/drawing/2014/main" id="{18B3110C-9227-41AA-AFD8-4A76566DD348}"/>
              </a:ext>
            </a:extLst>
          </p:cNvPr>
          <p:cNvSpPr txBox="1"/>
          <p:nvPr/>
        </p:nvSpPr>
        <p:spPr>
          <a:xfrm>
            <a:off x="3018566" y="531118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71" name="TextBox 70">
            <a:extLst>
              <a:ext uri="{FF2B5EF4-FFF2-40B4-BE49-F238E27FC236}">
                <a16:creationId xmlns:a16="http://schemas.microsoft.com/office/drawing/2014/main" id="{68985A88-6EEC-4072-9050-D725365FF889}"/>
              </a:ext>
            </a:extLst>
          </p:cNvPr>
          <p:cNvSpPr txBox="1"/>
          <p:nvPr/>
        </p:nvSpPr>
        <p:spPr>
          <a:xfrm>
            <a:off x="4144636" y="531118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72" name="TextBox 71">
            <a:extLst>
              <a:ext uri="{FF2B5EF4-FFF2-40B4-BE49-F238E27FC236}">
                <a16:creationId xmlns:a16="http://schemas.microsoft.com/office/drawing/2014/main" id="{2EE1C6AB-254A-46B0-8A7E-F740E8C6268A}"/>
              </a:ext>
            </a:extLst>
          </p:cNvPr>
          <p:cNvSpPr txBox="1"/>
          <p:nvPr/>
        </p:nvSpPr>
        <p:spPr>
          <a:xfrm>
            <a:off x="5270706" y="531118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73" name="TextBox 72">
            <a:extLst>
              <a:ext uri="{FF2B5EF4-FFF2-40B4-BE49-F238E27FC236}">
                <a16:creationId xmlns:a16="http://schemas.microsoft.com/office/drawing/2014/main" id="{9C2C99E3-1881-43D2-9A8E-1545EE262479}"/>
              </a:ext>
            </a:extLst>
          </p:cNvPr>
          <p:cNvSpPr txBox="1"/>
          <p:nvPr/>
        </p:nvSpPr>
        <p:spPr>
          <a:xfrm>
            <a:off x="6396776" y="531118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74" name="TextBox 73">
            <a:extLst>
              <a:ext uri="{FF2B5EF4-FFF2-40B4-BE49-F238E27FC236}">
                <a16:creationId xmlns:a16="http://schemas.microsoft.com/office/drawing/2014/main" id="{ED1AF628-9FE8-434C-BDCC-A6B48E53FA17}"/>
              </a:ext>
            </a:extLst>
          </p:cNvPr>
          <p:cNvSpPr txBox="1"/>
          <p:nvPr/>
        </p:nvSpPr>
        <p:spPr>
          <a:xfrm>
            <a:off x="7522843" y="531118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76" name="TextBox 75">
            <a:extLst>
              <a:ext uri="{FF2B5EF4-FFF2-40B4-BE49-F238E27FC236}">
                <a16:creationId xmlns:a16="http://schemas.microsoft.com/office/drawing/2014/main" id="{AEC7A688-9184-4640-98F3-AF11DF4E7447}"/>
              </a:ext>
            </a:extLst>
          </p:cNvPr>
          <p:cNvSpPr txBox="1"/>
          <p:nvPr/>
        </p:nvSpPr>
        <p:spPr>
          <a:xfrm>
            <a:off x="179417" y="4564283"/>
            <a:ext cx="360276"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a:t>
            </a:r>
          </a:p>
        </p:txBody>
      </p:sp>
      <p:sp>
        <p:nvSpPr>
          <p:cNvPr id="77" name="TextBox 76">
            <a:extLst>
              <a:ext uri="{FF2B5EF4-FFF2-40B4-BE49-F238E27FC236}">
                <a16:creationId xmlns:a16="http://schemas.microsoft.com/office/drawing/2014/main" id="{2645AA53-9C85-44D9-8C39-FC700E9E8F81}"/>
              </a:ext>
            </a:extLst>
          </p:cNvPr>
          <p:cNvSpPr txBox="1"/>
          <p:nvPr/>
        </p:nvSpPr>
        <p:spPr>
          <a:xfrm>
            <a:off x="179417" y="5995443"/>
            <a:ext cx="360276"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a:t>
            </a:r>
          </a:p>
        </p:txBody>
      </p:sp>
      <p:cxnSp>
        <p:nvCxnSpPr>
          <p:cNvPr id="6" name="Straight Arrow Connector 5">
            <a:extLst>
              <a:ext uri="{FF2B5EF4-FFF2-40B4-BE49-F238E27FC236}">
                <a16:creationId xmlns:a16="http://schemas.microsoft.com/office/drawing/2014/main" id="{4792497B-C073-4D70-B234-A67AA2B334B0}"/>
              </a:ext>
            </a:extLst>
          </p:cNvPr>
          <p:cNvCxnSpPr>
            <a:cxnSpLocks/>
          </p:cNvCxnSpPr>
          <p:nvPr/>
        </p:nvCxnSpPr>
        <p:spPr bwMode="auto">
          <a:xfrm>
            <a:off x="1307507" y="4674550"/>
            <a:ext cx="521293" cy="0"/>
          </a:xfrm>
          <a:prstGeom prst="straightConnector1">
            <a:avLst/>
          </a:prstGeom>
          <a:noFill/>
          <a:ln w="28575" cap="flat" cmpd="sng" algn="ctr">
            <a:solidFill>
              <a:srgbClr val="C00000"/>
            </a:solidFill>
            <a:prstDash val="solid"/>
            <a:round/>
            <a:headEnd type="none" w="med" len="med"/>
            <a:tailEnd type="arrow" w="med" len="med"/>
          </a:ln>
          <a:effectLst/>
        </p:spPr>
      </p:cxnSp>
      <p:cxnSp>
        <p:nvCxnSpPr>
          <p:cNvPr id="78" name="Straight Arrow Connector 77">
            <a:extLst>
              <a:ext uri="{FF2B5EF4-FFF2-40B4-BE49-F238E27FC236}">
                <a16:creationId xmlns:a16="http://schemas.microsoft.com/office/drawing/2014/main" id="{5E6084F9-B3ED-4403-A0C3-0977B3BCB3A5}"/>
              </a:ext>
            </a:extLst>
          </p:cNvPr>
          <p:cNvCxnSpPr>
            <a:cxnSpLocks/>
          </p:cNvCxnSpPr>
          <p:nvPr/>
        </p:nvCxnSpPr>
        <p:spPr bwMode="auto">
          <a:xfrm flipV="1">
            <a:off x="1248532" y="4841282"/>
            <a:ext cx="580268" cy="1154161"/>
          </a:xfrm>
          <a:prstGeom prst="straightConnector1">
            <a:avLst/>
          </a:prstGeom>
          <a:noFill/>
          <a:ln w="28575" cap="flat" cmpd="sng" algn="ctr">
            <a:solidFill>
              <a:srgbClr val="C00000"/>
            </a:solidFill>
            <a:prstDash val="solid"/>
            <a:round/>
            <a:headEnd type="none" w="med" len="med"/>
            <a:tailEnd type="arrow" w="med" len="med"/>
          </a:ln>
          <a:effectLst/>
        </p:spPr>
      </p:cxnSp>
      <p:cxnSp>
        <p:nvCxnSpPr>
          <p:cNvPr id="79" name="Straight Arrow Connector 78">
            <a:extLst>
              <a:ext uri="{FF2B5EF4-FFF2-40B4-BE49-F238E27FC236}">
                <a16:creationId xmlns:a16="http://schemas.microsoft.com/office/drawing/2014/main" id="{0962C0A4-4A57-466E-AE7D-D9A980B2C6AA}"/>
              </a:ext>
            </a:extLst>
          </p:cNvPr>
          <p:cNvCxnSpPr>
            <a:cxnSpLocks/>
          </p:cNvCxnSpPr>
          <p:nvPr/>
        </p:nvCxnSpPr>
        <p:spPr bwMode="auto">
          <a:xfrm>
            <a:off x="2421156" y="4675660"/>
            <a:ext cx="521293" cy="0"/>
          </a:xfrm>
          <a:prstGeom prst="straightConnector1">
            <a:avLst/>
          </a:prstGeom>
          <a:noFill/>
          <a:ln w="28575" cap="flat" cmpd="sng" algn="ctr">
            <a:solidFill>
              <a:srgbClr val="C00000"/>
            </a:solidFill>
            <a:prstDash val="solid"/>
            <a:round/>
            <a:headEnd type="none" w="med" len="med"/>
            <a:tailEnd type="arrow" w="med" len="med"/>
          </a:ln>
          <a:effectLst/>
        </p:spPr>
      </p:cxnSp>
      <p:cxnSp>
        <p:nvCxnSpPr>
          <p:cNvPr id="80" name="Straight Arrow Connector 79">
            <a:extLst>
              <a:ext uri="{FF2B5EF4-FFF2-40B4-BE49-F238E27FC236}">
                <a16:creationId xmlns:a16="http://schemas.microsoft.com/office/drawing/2014/main" id="{1CE561B4-121C-43A4-8527-394E5661C16B}"/>
              </a:ext>
            </a:extLst>
          </p:cNvPr>
          <p:cNvCxnSpPr>
            <a:cxnSpLocks/>
          </p:cNvCxnSpPr>
          <p:nvPr/>
        </p:nvCxnSpPr>
        <p:spPr bwMode="auto">
          <a:xfrm flipV="1">
            <a:off x="2362181" y="4842392"/>
            <a:ext cx="580268" cy="1154161"/>
          </a:xfrm>
          <a:prstGeom prst="straightConnector1">
            <a:avLst/>
          </a:prstGeom>
          <a:noFill/>
          <a:ln w="28575" cap="flat" cmpd="sng" algn="ctr">
            <a:solidFill>
              <a:srgbClr val="C00000"/>
            </a:solidFill>
            <a:prstDash val="solid"/>
            <a:round/>
            <a:headEnd type="none" w="med" len="med"/>
            <a:tailEnd type="arrow" w="med" len="med"/>
          </a:ln>
          <a:effectLst/>
        </p:spPr>
      </p:cxnSp>
      <p:sp>
        <p:nvSpPr>
          <p:cNvPr id="75" name="TextBox 74">
            <a:extLst>
              <a:ext uri="{FF2B5EF4-FFF2-40B4-BE49-F238E27FC236}">
                <a16:creationId xmlns:a16="http://schemas.microsoft.com/office/drawing/2014/main" id="{85219D4E-F2C3-41EE-9FF6-035EB66ADD68}"/>
              </a:ext>
            </a:extLst>
          </p:cNvPr>
          <p:cNvSpPr txBox="1"/>
          <p:nvPr/>
        </p:nvSpPr>
        <p:spPr>
          <a:xfrm>
            <a:off x="2869943" y="3355052"/>
            <a:ext cx="3799265" cy="1077218"/>
          </a:xfrm>
          <a:prstGeom prst="rect">
            <a:avLst/>
          </a:prstGeom>
          <a:ln w="28575"/>
        </p:spPr>
        <p:style>
          <a:lnRef idx="2">
            <a:schemeClr val="accent4"/>
          </a:lnRef>
          <a:fillRef idx="1">
            <a:schemeClr val="lt1"/>
          </a:fillRef>
          <a:effectRef idx="0">
            <a:schemeClr val="accent4"/>
          </a:effectRef>
          <a:fontRef idx="minor">
            <a:schemeClr val="dk1"/>
          </a:fontRef>
        </p:style>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mn-lt"/>
                <a:ea typeface="+mn-ea"/>
                <a:cs typeface="+mn-cs"/>
              </a:rPr>
              <a:t>What should the exit condition be?</a:t>
            </a:r>
          </a:p>
        </p:txBody>
      </p:sp>
    </p:spTree>
    <p:extLst>
      <p:ext uri="{BB962C8B-B14F-4D97-AF65-F5344CB8AC3E}">
        <p14:creationId xmlns:p14="http://schemas.microsoft.com/office/powerpoint/2010/main" val="2462243141"/>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0381-5C8A-B646-B2DD-2B6EE4A9B323}"/>
              </a:ext>
            </a:extLst>
          </p:cNvPr>
          <p:cNvSpPr>
            <a:spLocks noGrp="1"/>
          </p:cNvSpPr>
          <p:nvPr>
            <p:ph type="title"/>
          </p:nvPr>
        </p:nvSpPr>
        <p:spPr>
          <a:xfrm>
            <a:off x="166688" y="192088"/>
            <a:ext cx="2961073" cy="889000"/>
          </a:xfrm>
        </p:spPr>
        <p:txBody>
          <a:bodyPr/>
          <a:lstStyle/>
          <a:p>
            <a:r>
              <a:rPr lang="en-US" dirty="0"/>
              <a:t>mxv() revisited</a:t>
            </a:r>
          </a:p>
        </p:txBody>
      </p:sp>
      <p:sp>
        <p:nvSpPr>
          <p:cNvPr id="3" name="Content Placeholder 2">
            <a:extLst>
              <a:ext uri="{FF2B5EF4-FFF2-40B4-BE49-F238E27FC236}">
                <a16:creationId xmlns:a16="http://schemas.microsoft.com/office/drawing/2014/main" id="{E5E9446B-2B19-6441-9D96-7EC8A5C5B3D8}"/>
              </a:ext>
            </a:extLst>
          </p:cNvPr>
          <p:cNvSpPr>
            <a:spLocks noGrp="1"/>
          </p:cNvSpPr>
          <p:nvPr>
            <p:ph idx="1"/>
          </p:nvPr>
        </p:nvSpPr>
        <p:spPr>
          <a:xfrm>
            <a:off x="455613" y="1201738"/>
            <a:ext cx="8237537" cy="1592737"/>
          </a:xfrm>
        </p:spPr>
        <p:txBody>
          <a:bodyPr/>
          <a:lstStyle/>
          <a:p>
            <a:r>
              <a:rPr lang="en-US" sz="2000" dirty="0"/>
              <a:t>We now need to go back and </a:t>
            </a:r>
            <a:r>
              <a:rPr lang="en-US" sz="2000" dirty="0">
                <a:solidFill>
                  <a:srgbClr val="7030A0"/>
                </a:solidFill>
              </a:rPr>
              <a:t>introduce more notation </a:t>
            </a:r>
            <a:r>
              <a:rPr lang="en-US" sz="2000" dirty="0"/>
              <a:t>that will support more efficient graph operations.</a:t>
            </a:r>
          </a:p>
          <a:p>
            <a:r>
              <a:rPr lang="en-US" sz="2000" dirty="0"/>
              <a:t>Every GraphBLAS operation that produces a Vector or Matrix result supports an optional </a:t>
            </a:r>
            <a:r>
              <a:rPr lang="en-US" sz="2000" b="1" i="1" dirty="0">
                <a:solidFill>
                  <a:srgbClr val="0000FF"/>
                </a:solidFill>
              </a:rPr>
              <a:t>write mask</a:t>
            </a:r>
            <a:r>
              <a:rPr lang="en-US" sz="2000" dirty="0"/>
              <a:t>.</a:t>
            </a:r>
          </a:p>
          <a:p>
            <a:r>
              <a:rPr lang="en-US" sz="2000" dirty="0"/>
              <a:t>Three new descriptor flags can be used to affect mask behavior.</a:t>
            </a:r>
          </a:p>
        </p:txBody>
      </p:sp>
      <p:sp>
        <p:nvSpPr>
          <p:cNvPr id="4" name="Slide Number Placeholder 3">
            <a:extLst>
              <a:ext uri="{FF2B5EF4-FFF2-40B4-BE49-F238E27FC236}">
                <a16:creationId xmlns:a16="http://schemas.microsoft.com/office/drawing/2014/main" id="{15F358DF-A254-724A-B63F-B2FB49219412}"/>
              </a:ext>
            </a:extLst>
          </p:cNvPr>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82</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14" name="TextBox 13">
            <a:extLst>
              <a:ext uri="{FF2B5EF4-FFF2-40B4-BE49-F238E27FC236}">
                <a16:creationId xmlns:a16="http://schemas.microsoft.com/office/drawing/2014/main" id="{F1BD9068-1810-0F44-B56E-B5C00994CE9F}"/>
              </a:ext>
            </a:extLst>
          </p:cNvPr>
          <p:cNvSpPr txBox="1"/>
          <p:nvPr/>
        </p:nvSpPr>
        <p:spPr>
          <a:xfrm>
            <a:off x="455613" y="6002637"/>
            <a:ext cx="8272462" cy="369332"/>
          </a:xfrm>
          <a:prstGeom prst="rect">
            <a:avLst/>
          </a:prstGeom>
          <a:noFill/>
          <a:ln w="25400">
            <a:solidFill>
              <a:srgbClr val="7030A0"/>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It’s time to explain masking and REPLACE in GraphBLAS operations.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792B34D-A55A-3B47-8FE1-910796EDEC46}"/>
                  </a:ext>
                </a:extLst>
              </p:cNvPr>
              <p:cNvSpPr txBox="1"/>
              <p:nvPr/>
            </p:nvSpPr>
            <p:spPr>
              <a:xfrm>
                <a:off x="3620553" y="130921"/>
                <a:ext cx="5315484" cy="553998"/>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 xmlns:m="http://schemas.openxmlformats.org/officeDocument/2006/math">
                    <m:r>
                      <m:rPr>
                        <m:nor/>
                      </m:rPr>
                      <a:rPr kumimoji="0" lang="en-US" sz="3600" b="0" i="0" u="none" strike="noStrike" kern="1200" cap="none" spc="0" normalizeH="0" baseline="0" noProof="0" dirty="0" smtClean="0">
                        <a:ln>
                          <a:noFill/>
                        </a:ln>
                        <a:solidFill>
                          <a:srgbClr val="000000"/>
                        </a:solidFill>
                        <a:effectLst/>
                        <a:uLnTx/>
                        <a:uFillTx/>
                        <a:latin typeface="Tahoma" pitchFamily="34" charset="0"/>
                        <a:ea typeface="+mn-ea"/>
                        <a:cs typeface="Arial" pitchFamily="34" charset="0"/>
                      </a:rPr>
                      <m:t>w</m:t>
                    </m:r>
                    <m:r>
                      <m:rPr>
                        <m:nor/>
                      </m:rPr>
                      <a:rPr kumimoji="0" lang="en-US" sz="3600" b="1" i="0" u="none" strike="noStrike" kern="1200" cap="none" spc="0" normalizeH="0" baseline="0" noProof="0" dirty="0" smtClean="0">
                        <a:ln>
                          <a:noFill/>
                        </a:ln>
                        <a:solidFill>
                          <a:srgbClr val="000000"/>
                        </a:solidFill>
                        <a:effectLst/>
                        <a:uLnTx/>
                        <a:uFillTx/>
                        <a:latin typeface="Tahoma" pitchFamily="34" charset="0"/>
                        <a:ea typeface="+mn-ea"/>
                        <a:cs typeface="Arial" pitchFamily="34" charset="0"/>
                        <a:sym typeface="Symbol" panose="05050102010706020507" pitchFamily="18" charset="2"/>
                      </a:rPr>
                      <m:t></m:t>
                    </m:r>
                    <m:r>
                      <m:rPr>
                        <m:nor/>
                      </m:rPr>
                      <a:rPr kumimoji="0" lang="en-US" sz="3600" b="0" i="0" u="none" strike="noStrike" kern="1200" cap="none" spc="0" normalizeH="0" baseline="0" noProof="0" dirty="0" smtClean="0">
                        <a:ln>
                          <a:noFill/>
                        </a:ln>
                        <a:solidFill>
                          <a:srgbClr val="C00000"/>
                        </a:solidFill>
                        <a:effectLst/>
                        <a:uLnTx/>
                        <a:uFillTx/>
                        <a:latin typeface="Arial" panose="020B0604020202020204" pitchFamily="34" charset="0"/>
                        <a:ea typeface="+mn-ea"/>
                        <a:cs typeface="Arial" pitchFamily="34" charset="0"/>
                      </a:rPr>
                      <m:t>¬</m:t>
                    </m:r>
                    <m:r>
                      <m:rPr>
                        <m:nor/>
                      </m:rPr>
                      <a:rPr kumimoji="0" lang="en-US" sz="3600" b="0" i="0" u="none" strike="noStrike" kern="1200" cap="none" spc="0" normalizeH="0" baseline="0" noProof="0" dirty="0" smtClean="0">
                        <a:ln>
                          <a:noFill/>
                        </a:ln>
                        <a:solidFill>
                          <a:srgbClr val="C00000"/>
                        </a:solidFill>
                        <a:effectLst/>
                        <a:uLnTx/>
                        <a:uFillTx/>
                        <a:latin typeface="Arial" panose="020B0604020202020204" pitchFamily="34" charset="0"/>
                        <a:ea typeface="+mn-ea"/>
                        <a:cs typeface="Arial" pitchFamily="34" charset="0"/>
                      </a:rPr>
                      <m:t>s</m:t>
                    </m:r>
                    <m:r>
                      <m:rPr>
                        <m:nor/>
                      </m:rPr>
                      <a:rPr kumimoji="0" lang="en-US" sz="36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itchFamily="34" charset="0"/>
                      </a:rPr>
                      <m:t>(</m:t>
                    </m:r>
                    <m:r>
                      <m:rPr>
                        <m:nor/>
                      </m:rPr>
                      <a:rPr kumimoji="0" lang="en-US" sz="3600" b="1" i="0" u="none" strike="noStrike" kern="1200" cap="none" spc="0" normalizeH="0" baseline="0" noProof="0" dirty="0" smtClean="0">
                        <a:ln>
                          <a:noFill/>
                        </a:ln>
                        <a:solidFill>
                          <a:srgbClr val="0000FF"/>
                        </a:solidFill>
                        <a:effectLst/>
                        <a:uLnTx/>
                        <a:uFillTx/>
                        <a:latin typeface="Arial" panose="020B0604020202020204" pitchFamily="34" charset="0"/>
                        <a:ea typeface="+mn-ea"/>
                        <a:cs typeface="Arial" pitchFamily="34" charset="0"/>
                      </a:rPr>
                      <m:t>m</m:t>
                    </m:r>
                    <m:r>
                      <m:rPr>
                        <m:nor/>
                      </m:rPr>
                      <a:rPr kumimoji="0" lang="en-US" sz="36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itchFamily="34" charset="0"/>
                      </a:rPr>
                      <m:t>)</m:t>
                    </m:r>
                    <m:r>
                      <m:rPr>
                        <m:nor/>
                      </m:rPr>
                      <a:rPr kumimoji="0" lang="en-US" sz="3600" b="1"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itchFamily="34" charset="0"/>
                      </a:rPr>
                      <m:t>, </m:t>
                    </m:r>
                    <m:r>
                      <m:rPr>
                        <m:nor/>
                      </m:rPr>
                      <a:rPr kumimoji="0" lang="en-US" sz="3600" b="0" i="0" u="none" strike="noStrike" kern="1200" cap="none" spc="0" normalizeH="0" baseline="0" noProof="0" dirty="0" smtClean="0">
                        <a:ln>
                          <a:noFill/>
                        </a:ln>
                        <a:solidFill>
                          <a:srgbClr val="C00000"/>
                        </a:solidFill>
                        <a:effectLst/>
                        <a:uLnTx/>
                        <a:uFillTx/>
                        <a:latin typeface="Arial" panose="020B0604020202020204" pitchFamily="34" charset="0"/>
                        <a:ea typeface="+mn-ea"/>
                        <a:cs typeface="Arial" pitchFamily="34" charset="0"/>
                      </a:rPr>
                      <m:t>r</m:t>
                    </m:r>
                    <m:r>
                      <m:rPr>
                        <m:nor/>
                      </m:rPr>
                      <a:rPr kumimoji="0" lang="en-US" sz="3600" b="1" i="0" u="none" strike="noStrike" kern="1200" cap="none" spc="0" normalizeH="0" baseline="0" noProof="0" dirty="0" smtClean="0">
                        <a:ln>
                          <a:noFill/>
                        </a:ln>
                        <a:solidFill>
                          <a:srgbClr val="000000"/>
                        </a:solidFill>
                        <a:effectLst/>
                        <a:uLnTx/>
                        <a:uFillTx/>
                        <a:latin typeface="Tahoma" pitchFamily="34" charset="0"/>
                        <a:ea typeface="+mn-ea"/>
                        <a:cs typeface="Arial" pitchFamily="34" charset="0"/>
                        <a:sym typeface="Symbol" panose="05050102010706020507" pitchFamily="18" charset="2"/>
                      </a:rPr>
                      <m:t></m:t>
                    </m:r>
                    <m:r>
                      <m:rPr>
                        <m:nor/>
                      </m:rPr>
                      <a:rPr kumimoji="0" lang="en-US" sz="3600" b="0" i="0" u="none" strike="noStrike" kern="1200" cap="none" spc="0" normalizeH="0" baseline="0" noProof="0" dirty="0" smtClean="0">
                        <a:ln>
                          <a:noFill/>
                        </a:ln>
                        <a:solidFill>
                          <a:srgbClr val="000000"/>
                        </a:solidFill>
                        <a:effectLst/>
                        <a:uLnTx/>
                        <a:uFillTx/>
                        <a:latin typeface="Tahoma" pitchFamily="34" charset="0"/>
                        <a:ea typeface="+mn-ea"/>
                        <a:cs typeface="Arial" pitchFamily="34" charset="0"/>
                        <a:sym typeface="Symbol" panose="05050102010706020507" pitchFamily="18" charset="2"/>
                      </a:rPr>
                      <m:t> </m:t>
                    </m:r>
                    <m:r>
                      <a:rPr kumimoji="0" lang="en-US" sz="3600" b="0" i="1" u="none" strike="noStrike" kern="1200" cap="none" spc="0" normalizeH="0" baseline="0" noProof="0" smtClean="0">
                        <a:ln>
                          <a:noFill/>
                        </a:ln>
                        <a:solidFill>
                          <a:srgbClr val="000000"/>
                        </a:solidFill>
                        <a:effectLst/>
                        <a:uLnTx/>
                        <a:uFillTx/>
                        <a:latin typeface="Cambria Math" panose="02040503050406030204" pitchFamily="18" charset="0"/>
                        <a:ea typeface="+mn-ea"/>
                      </a:rPr>
                      <m:t>⨀</m:t>
                    </m:r>
                  </m:oMath>
                </a14:m>
                <a:r>
                  <a:rPr kumimoji="0" lang="en-US" sz="36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 A ⊕.⊗ u</a:t>
                </a:r>
              </a:p>
            </p:txBody>
          </p:sp>
        </mc:Choice>
        <mc:Fallback xmlns="">
          <p:sp>
            <p:nvSpPr>
              <p:cNvPr id="9" name="TextBox 8">
                <a:extLst>
                  <a:ext uri="{FF2B5EF4-FFF2-40B4-BE49-F238E27FC236}">
                    <a16:creationId xmlns:a16="http://schemas.microsoft.com/office/drawing/2014/main" id="{3792B34D-A55A-3B47-8FE1-910796EDEC46}"/>
                  </a:ext>
                </a:extLst>
              </p:cNvPr>
              <p:cNvSpPr txBox="1">
                <a:spLocks noRot="1" noChangeAspect="1" noMove="1" noResize="1" noEditPoints="1" noAdjustHandles="1" noChangeArrowheads="1" noChangeShapeType="1" noTextEdit="1"/>
              </p:cNvSpPr>
              <p:nvPr/>
            </p:nvSpPr>
            <p:spPr>
              <a:xfrm>
                <a:off x="3620553" y="130921"/>
                <a:ext cx="5315484" cy="553998"/>
              </a:xfrm>
              <a:prstGeom prst="rect">
                <a:avLst/>
              </a:prstGeom>
              <a:blipFill>
                <a:blip r:embed="rId3"/>
                <a:stretch>
                  <a:fillRect t="-27473" r="-1835" b="-49451"/>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F3C894F4-B8CC-F94F-9387-3C95CDF25457}"/>
              </a:ext>
            </a:extLst>
          </p:cNvPr>
          <p:cNvCxnSpPr>
            <a:cxnSpLocks/>
          </p:cNvCxnSpPr>
          <p:nvPr/>
        </p:nvCxnSpPr>
        <p:spPr bwMode="auto">
          <a:xfrm>
            <a:off x="6003256" y="239084"/>
            <a:ext cx="407526" cy="464655"/>
          </a:xfrm>
          <a:prstGeom prst="line">
            <a:avLst/>
          </a:prstGeom>
          <a:ln w="412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2E3F85C-499C-1A4B-BCC8-D4CBFB25D544}"/>
              </a:ext>
            </a:extLst>
          </p:cNvPr>
          <p:cNvCxnSpPr>
            <a:cxnSpLocks/>
          </p:cNvCxnSpPr>
          <p:nvPr/>
        </p:nvCxnSpPr>
        <p:spPr bwMode="auto">
          <a:xfrm flipV="1">
            <a:off x="5943251" y="233080"/>
            <a:ext cx="467531" cy="472060"/>
          </a:xfrm>
          <a:prstGeom prst="line">
            <a:avLst/>
          </a:prstGeom>
          <a:ln w="412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55E6AD59-DA00-49C0-A77A-604095C62E69}"/>
                  </a:ext>
                </a:extLst>
              </p:cNvPr>
              <p:cNvSpPr txBox="1">
                <a:spLocks/>
              </p:cNvSpPr>
              <p:nvPr/>
            </p:nvSpPr>
            <p:spPr bwMode="auto">
              <a:xfrm>
                <a:off x="1135627" y="3429000"/>
                <a:ext cx="7557523" cy="176684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import pygraphblas as grb</a:t>
                </a:r>
              </a:p>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grb.descriptor.R</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6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 REPLACE flag,    </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r</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grb.descriptor.S</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6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 mask STRUCTURE,  </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s</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grb.descriptor.C</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6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 mask COMPLEMENT, </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14:m>
                  <m:oMath xmlns:m="http://schemas.openxmlformats.org/officeDocument/2006/math">
                    <m:r>
                      <m:rPr>
                        <m:nor/>
                      </m:rPr>
                      <a:rPr kumimoji="0" lang="en-US" sz="1600" b="1" i="0" u="none" strike="noStrike" kern="1200" cap="none" spc="0" normalizeH="0" baseline="0" noProof="0" dirty="0">
                        <a:ln>
                          <a:noFill/>
                        </a:ln>
                        <a:solidFill>
                          <a:srgbClr val="C00000"/>
                        </a:solidFill>
                        <a:effectLst/>
                        <a:uLnTx/>
                        <a:uFillTx/>
                        <a:latin typeface="Arial" pitchFamily="34" charset="0"/>
                        <a:ea typeface="+mn-ea"/>
                        <a:cs typeface="+mn-cs"/>
                      </a:rPr>
                      <m:t>¬</m:t>
                    </m:r>
                  </m:oMath>
                </a14:m>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A.mxv</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(u, out=w, </a:t>
                </a:r>
                <a:r>
                  <a:rPr kumimoji="0" lang="en-US" sz="16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mask=m</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desc=</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grb.descriptor</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R</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S</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C</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p:txBody>
          </p:sp>
        </mc:Choice>
        <mc:Fallback xmlns="">
          <p:sp>
            <p:nvSpPr>
              <p:cNvPr id="17" name="Content Placeholder 2">
                <a:extLst>
                  <a:ext uri="{FF2B5EF4-FFF2-40B4-BE49-F238E27FC236}">
                    <a16:creationId xmlns:a16="http://schemas.microsoft.com/office/drawing/2014/main" id="{55E6AD59-DA00-49C0-A77A-604095C62E69}"/>
                  </a:ext>
                </a:extLst>
              </p:cNvPr>
              <p:cNvSpPr txBox="1">
                <a:spLocks noRot="1" noChangeAspect="1" noMove="1" noResize="1" noEditPoints="1" noAdjustHandles="1" noChangeArrowheads="1" noChangeShapeType="1" noTextEdit="1"/>
              </p:cNvSpPr>
              <p:nvPr/>
            </p:nvSpPr>
            <p:spPr bwMode="auto">
              <a:xfrm>
                <a:off x="1135627" y="3429000"/>
                <a:ext cx="7557523" cy="1766842"/>
              </a:xfrm>
              <a:prstGeom prst="rect">
                <a:avLst/>
              </a:prstGeom>
              <a:blipFill>
                <a:blip r:embed="rId4"/>
                <a:stretch>
                  <a:fillRect l="-1613" t="-3806" b="-3806"/>
                </a:stretch>
              </a:blipFill>
              <a:ln w="9525">
                <a:noFill/>
                <a:miter lim="800000"/>
                <a:headEnd/>
                <a:tailEnd/>
              </a:ln>
            </p:spPr>
            <p:txBody>
              <a:bodyPr/>
              <a:lstStyle/>
              <a:p>
                <a:r>
                  <a:rPr lang="en-US">
                    <a:noFill/>
                  </a:rPr>
                  <a:t> </a:t>
                </a:r>
              </a:p>
            </p:txBody>
          </p:sp>
        </mc:Fallback>
      </mc:AlternateContent>
      <p:sp>
        <p:nvSpPr>
          <p:cNvPr id="5" name="Right Brace 4">
            <a:extLst>
              <a:ext uri="{FF2B5EF4-FFF2-40B4-BE49-F238E27FC236}">
                <a16:creationId xmlns:a16="http://schemas.microsoft.com/office/drawing/2014/main" id="{FFADEB50-722D-4695-A3B0-EF027A49EA7B}"/>
              </a:ext>
            </a:extLst>
          </p:cNvPr>
          <p:cNvSpPr/>
          <p:nvPr/>
        </p:nvSpPr>
        <p:spPr bwMode="auto">
          <a:xfrm rot="5400000">
            <a:off x="4771338" y="-86076"/>
            <a:ext cx="310625" cy="1905715"/>
          </a:xfrm>
          <a:prstGeom prst="rightBrace">
            <a:avLst/>
          </a:prstGeom>
          <a:noFill/>
          <a:ln w="38100"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Verdana" pitchFamily="96" charset="0"/>
              <a:ea typeface="+mn-ea"/>
              <a:cs typeface="Arial" pitchFamily="34" charset="0"/>
            </a:endParaRPr>
          </a:p>
        </p:txBody>
      </p:sp>
    </p:spTree>
    <p:extLst>
      <p:ext uri="{BB962C8B-B14F-4D97-AF65-F5344CB8AC3E}">
        <p14:creationId xmlns:p14="http://schemas.microsoft.com/office/powerpoint/2010/main" val="1558829129"/>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Masking</a:t>
            </a:r>
          </a:p>
        </p:txBody>
      </p:sp>
      <p:sp>
        <p:nvSpPr>
          <p:cNvPr id="3" name="Content Placeholder 2"/>
          <p:cNvSpPr>
            <a:spLocks noGrp="1"/>
          </p:cNvSpPr>
          <p:nvPr>
            <p:ph idx="1"/>
          </p:nvPr>
        </p:nvSpPr>
        <p:spPr>
          <a:xfrm>
            <a:off x="455613" y="769265"/>
            <a:ext cx="8237537" cy="2950817"/>
          </a:xfrm>
        </p:spPr>
        <p:txBody>
          <a:bodyPr/>
          <a:lstStyle/>
          <a:p>
            <a:pPr marL="0" indent="0">
              <a:buNone/>
            </a:pPr>
            <a:r>
              <a:rPr lang="en-US" dirty="0"/>
              <a:t>A mask, </a:t>
            </a:r>
            <a:r>
              <a:rPr lang="en-US" b="1" dirty="0"/>
              <a:t>m</a:t>
            </a:r>
            <a:r>
              <a:rPr lang="en-US" dirty="0"/>
              <a:t>, is interpreted as a logical ‘stencil’ that controls which elements of the result can be written to the output</a:t>
            </a:r>
          </a:p>
          <a:p>
            <a:pPr lvl="1"/>
            <a:r>
              <a:rPr lang="en-US" dirty="0"/>
              <a:t>Any location in the mask that evaluates to ‘true’ can be written</a:t>
            </a:r>
          </a:p>
          <a:p>
            <a:pPr lvl="1"/>
            <a:r>
              <a:rPr lang="en-US" dirty="0"/>
              <a:t>Same size as output object (mask Vectors or mask Matrices)</a:t>
            </a:r>
          </a:p>
          <a:p>
            <a:pPr lvl="1"/>
            <a:r>
              <a:rPr lang="en-US" dirty="0"/>
              <a:t>Any location in the mask that evaluates to ‘true’ can be written in the output object</a:t>
            </a:r>
          </a:p>
        </p:txBody>
      </p:sp>
      <p:sp>
        <p:nvSpPr>
          <p:cNvPr id="4" name="Slide Number Placeholder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83</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5" name="TextBox 4">
            <a:extLst>
              <a:ext uri="{FF2B5EF4-FFF2-40B4-BE49-F238E27FC236}">
                <a16:creationId xmlns:a16="http://schemas.microsoft.com/office/drawing/2014/main" id="{85441B47-3341-514F-899D-7CE1FB853085}"/>
              </a:ext>
            </a:extLst>
          </p:cNvPr>
          <p:cNvSpPr txBox="1"/>
          <p:nvPr/>
        </p:nvSpPr>
        <p:spPr>
          <a:xfrm>
            <a:off x="2795223" y="2852232"/>
            <a:ext cx="4910342" cy="553998"/>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err="1">
                <a:ln>
                  <a:noFill/>
                </a:ln>
                <a:solidFill>
                  <a:srgbClr val="000000"/>
                </a:solidFill>
                <a:effectLst/>
                <a:uLnTx/>
                <a:uFillTx/>
                <a:latin typeface="Arial" panose="020B0604020202020204" pitchFamily="34" charset="0"/>
                <a:ea typeface="Cambria Math" panose="02040503050406030204" pitchFamily="18" charset="0"/>
                <a:cs typeface="Arial" pitchFamily="34" charset="0"/>
              </a:rPr>
              <a:t>w</a:t>
            </a:r>
            <a:r>
              <a:rPr kumimoji="0" lang="en-US" sz="36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sym typeface="Symbol" panose="05050102010706020507" pitchFamily="18" charset="2"/>
              </a:rPr>
              <a:t></a:t>
            </a:r>
            <a:r>
              <a:rPr kumimoji="0" lang="en-US" sz="3600" b="1" i="0" u="none" strike="noStrike" kern="1200" cap="none" spc="0" normalizeH="0" baseline="0" noProof="0" dirty="0" err="1">
                <a:ln>
                  <a:noFill/>
                </a:ln>
                <a:solidFill>
                  <a:srgbClr val="0000FF"/>
                </a:solidFill>
                <a:effectLst/>
                <a:uLnTx/>
                <a:uFillTx/>
                <a:latin typeface="Arial" panose="020B0604020202020204" pitchFamily="34" charset="0"/>
                <a:ea typeface="+mn-ea"/>
                <a:cs typeface="Arial" pitchFamily="34" charset="0"/>
              </a:rPr>
              <a:t>m</a:t>
            </a:r>
            <a:r>
              <a:rPr kumimoji="0" lang="en-US" sz="3600" b="1" i="0" u="none" strike="noStrike" kern="1200" cap="none" spc="0" normalizeH="0" baseline="0" noProof="0" dirty="0">
                <a:ln>
                  <a:noFill/>
                </a:ln>
                <a:solidFill>
                  <a:srgbClr val="000000"/>
                </a:solidFill>
                <a:effectLst/>
                <a:uLnTx/>
                <a:uFillTx/>
                <a:latin typeface="Tahoma" pitchFamily="34" charset="0"/>
                <a:ea typeface="+mn-ea"/>
                <a:cs typeface="Arial" pitchFamily="34" charset="0"/>
                <a:sym typeface="Symbol" panose="05050102010706020507" pitchFamily="18" charset="2"/>
              </a:rPr>
              <a:t> </a:t>
            </a:r>
            <a:r>
              <a:rPr kumimoji="0" lang="en-US" sz="3600" b="0" i="0" u="none" strike="noStrike" kern="1200" cap="none" spc="0" normalizeH="0" baseline="0" noProof="0" dirty="0">
                <a:ln>
                  <a:noFill/>
                </a:ln>
                <a:solidFill>
                  <a:srgbClr val="000000"/>
                </a:solidFill>
                <a:effectLst/>
                <a:uLnTx/>
                <a:uFillTx/>
                <a:latin typeface="Tahoma" pitchFamily="34" charset="0"/>
                <a:ea typeface="Cambria Math" panose="02040503050406030204" pitchFamily="18" charset="0"/>
                <a:cs typeface="Arial" pitchFamily="34" charset="0"/>
              </a:rPr>
              <a:t>= </a:t>
            </a:r>
            <a:r>
              <a:rPr kumimoji="0" lang="en-US" sz="3600" b="1" i="0" u="none" strike="noStrike" kern="1200" cap="none" spc="0" normalizeH="0" baseline="0" noProof="0" dirty="0">
                <a:ln>
                  <a:noFill/>
                </a:ln>
                <a:solidFill>
                  <a:srgbClr val="00B050"/>
                </a:solidFill>
                <a:effectLst/>
                <a:uLnTx/>
                <a:uFillTx/>
                <a:latin typeface="Arial" panose="020B0604020202020204" pitchFamily="34" charset="0"/>
                <a:ea typeface="+mn-ea"/>
                <a:cs typeface="Arial" pitchFamily="34" charset="0"/>
              </a:rPr>
              <a:t>A</a:t>
            </a:r>
            <a:r>
              <a:rPr kumimoji="0" lang="en-US" sz="3600" b="1" i="0" u="none" strike="noStrike" kern="1200" cap="none" spc="0" normalizeH="0" baseline="0" noProof="0" dirty="0">
                <a:ln>
                  <a:noFill/>
                </a:ln>
                <a:solidFill>
                  <a:srgbClr val="00B050"/>
                </a:solidFill>
                <a:effectLst/>
                <a:uLnTx/>
                <a:uFillTx/>
                <a:latin typeface="Tahoma" pitchFamily="34" charset="0"/>
                <a:ea typeface="+mn-ea"/>
                <a:cs typeface="Arial" pitchFamily="34" charset="0"/>
              </a:rPr>
              <a:t> </a:t>
            </a:r>
            <a:r>
              <a:rPr kumimoji="0" lang="en-US" sz="3600" b="0" i="0" u="none" strike="noStrike" kern="1200" cap="none" spc="0" normalizeH="0" baseline="0" noProof="0" dirty="0">
                <a:ln>
                  <a:noFill/>
                </a:ln>
                <a:solidFill>
                  <a:srgbClr val="00B050"/>
                </a:solidFill>
                <a:effectLst/>
                <a:uLnTx/>
                <a:uFillTx/>
                <a:latin typeface="Tahoma" pitchFamily="34" charset="0"/>
                <a:ea typeface="+mn-ea"/>
                <a:cs typeface="Arial" pitchFamily="34" charset="0"/>
              </a:rPr>
              <a:t>⊕.⊗ </a:t>
            </a:r>
            <a:r>
              <a:rPr kumimoji="0" lang="en-US" sz="3600" b="1" i="0" u="none" strike="noStrike" kern="1200" cap="none" spc="0" normalizeH="0" baseline="0" noProof="0" dirty="0">
                <a:ln>
                  <a:noFill/>
                </a:ln>
                <a:solidFill>
                  <a:srgbClr val="00B050"/>
                </a:solidFill>
                <a:effectLst/>
                <a:uLnTx/>
                <a:uFillTx/>
                <a:latin typeface="Arial" panose="020B0604020202020204" pitchFamily="34" charset="0"/>
                <a:ea typeface="+mn-ea"/>
                <a:cs typeface="Arial" pitchFamily="34" charset="0"/>
              </a:rPr>
              <a:t>u</a:t>
            </a:r>
            <a:endParaRPr kumimoji="0" lang="en-US" sz="36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itchFamily="34" charset="0"/>
            </a:endParaRPr>
          </a:p>
        </p:txBody>
      </p:sp>
      <p:sp>
        <p:nvSpPr>
          <p:cNvPr id="6" name="Rectangle 5"/>
          <p:cNvSpPr/>
          <p:nvPr/>
        </p:nvSpPr>
        <p:spPr>
          <a:xfrm>
            <a:off x="5245024" y="4610810"/>
            <a:ext cx="764953"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Helvetica"/>
                <a:ea typeface="+mn-ea"/>
                <a:cs typeface="Helvetica"/>
                <a:sym typeface="Wingdings" panose="05000000000000000000" pitchFamily="2" charset="2"/>
              </a:rPr>
              <a:t></a:t>
            </a:r>
            <a:r>
              <a:rPr kumimoji="0" lang="en-US" sz="3600" b="0" i="0" u="none" strike="noStrike" kern="1200" cap="none" spc="0" normalizeH="0" baseline="0" noProof="0" dirty="0">
                <a:ln>
                  <a:noFill/>
                </a:ln>
                <a:solidFill>
                  <a:srgbClr val="000000"/>
                </a:solidFill>
                <a:effectLst/>
                <a:uLnTx/>
                <a:uFillTx/>
                <a:latin typeface="Helvetica"/>
                <a:ea typeface="+mn-ea"/>
                <a:cs typeface="Helvetica"/>
              </a:rPr>
              <a:t> </a:t>
            </a:r>
          </a:p>
        </p:txBody>
      </p:sp>
      <p:grpSp>
        <p:nvGrpSpPr>
          <p:cNvPr id="14" name="Group 13"/>
          <p:cNvGrpSpPr/>
          <p:nvPr/>
        </p:nvGrpSpPr>
        <p:grpSpPr>
          <a:xfrm>
            <a:off x="3385728" y="4003891"/>
            <a:ext cx="240114" cy="2011680"/>
            <a:chOff x="1778195" y="1758199"/>
            <a:chExt cx="240114" cy="2011680"/>
          </a:xfrm>
        </p:grpSpPr>
        <p:sp>
          <p:nvSpPr>
            <p:cNvPr id="15" name="Rectangle 14"/>
            <p:cNvSpPr>
              <a:spLocks noChangeAspect="1" noChangeArrowheads="1"/>
            </p:cNvSpPr>
            <p:nvPr/>
          </p:nvSpPr>
          <p:spPr bwMode="auto">
            <a:xfrm>
              <a:off x="1778195" y="1758199"/>
              <a:ext cx="240114" cy="2011680"/>
            </a:xfrm>
            <a:prstGeom prst="rect">
              <a:avLst/>
            </a:prstGeom>
            <a:noFill/>
            <a:ln w="28575" cmpd="sng">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6" name="Oval 15"/>
            <p:cNvSpPr>
              <a:spLocks noChangeArrowheads="1"/>
            </p:cNvSpPr>
            <p:nvPr/>
          </p:nvSpPr>
          <p:spPr bwMode="auto">
            <a:xfrm rot="10800000" flipH="1" flipV="1">
              <a:off x="1838815" y="1886599"/>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7" name="Oval 16"/>
            <p:cNvSpPr>
              <a:spLocks noChangeArrowheads="1"/>
            </p:cNvSpPr>
            <p:nvPr/>
          </p:nvSpPr>
          <p:spPr bwMode="auto">
            <a:xfrm rot="10800000" flipH="1" flipV="1">
              <a:off x="1838815" y="2901058"/>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8" name="TextBox 17"/>
            <p:cNvSpPr txBox="1"/>
            <p:nvPr/>
          </p:nvSpPr>
          <p:spPr>
            <a:xfrm>
              <a:off x="1850962"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19" name="TextBox 18"/>
            <p:cNvSpPr txBox="1"/>
            <p:nvPr/>
          </p:nvSpPr>
          <p:spPr>
            <a:xfrm>
              <a:off x="1850962" y="224972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20" name="Rectangle 19"/>
          <p:cNvSpPr/>
          <p:nvPr/>
        </p:nvSpPr>
        <p:spPr>
          <a:xfrm>
            <a:off x="3832034" y="4695458"/>
            <a:ext cx="570990" cy="46166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Helvetica"/>
                <a:ea typeface="+mn-ea"/>
                <a:cs typeface="Helvetica"/>
                <a:sym typeface="Wingdings" panose="05000000000000000000" pitchFamily="2" charset="2"/>
              </a:rPr>
              <a:t></a:t>
            </a:r>
            <a:r>
              <a:rPr kumimoji="0" lang="en-US" sz="2400" b="0" i="0" u="none" strike="noStrike" kern="1200" cap="none" spc="0" normalizeH="0" baseline="0" noProof="0" dirty="0">
                <a:ln>
                  <a:noFill/>
                </a:ln>
                <a:solidFill>
                  <a:srgbClr val="000000"/>
                </a:solidFill>
                <a:effectLst/>
                <a:uLnTx/>
                <a:uFillTx/>
                <a:latin typeface="Helvetica"/>
                <a:ea typeface="+mn-ea"/>
                <a:cs typeface="Helvetica"/>
              </a:rPr>
              <a:t> </a:t>
            </a:r>
          </a:p>
        </p:txBody>
      </p:sp>
      <p:grpSp>
        <p:nvGrpSpPr>
          <p:cNvPr id="28" name="Group 27"/>
          <p:cNvGrpSpPr/>
          <p:nvPr/>
        </p:nvGrpSpPr>
        <p:grpSpPr>
          <a:xfrm>
            <a:off x="6503617" y="4007156"/>
            <a:ext cx="240114" cy="2011680"/>
            <a:chOff x="5556827" y="4544203"/>
            <a:chExt cx="240114" cy="2011680"/>
          </a:xfrm>
        </p:grpSpPr>
        <p:grpSp>
          <p:nvGrpSpPr>
            <p:cNvPr id="21" name="Group 20"/>
            <p:cNvGrpSpPr/>
            <p:nvPr/>
          </p:nvGrpSpPr>
          <p:grpSpPr>
            <a:xfrm>
              <a:off x="5556827" y="4544203"/>
              <a:ext cx="240114" cy="2011680"/>
              <a:chOff x="1080198" y="1765700"/>
              <a:chExt cx="240114" cy="2011680"/>
            </a:xfrm>
          </p:grpSpPr>
          <p:sp>
            <p:nvSpPr>
              <p:cNvPr id="22" name="Rectangle 21"/>
              <p:cNvSpPr>
                <a:spLocks noChangeAspect="1" noChangeArrowheads="1"/>
              </p:cNvSpPr>
              <p:nvPr/>
            </p:nvSpPr>
            <p:spPr bwMode="auto">
              <a:xfrm>
                <a:off x="1080198" y="1765700"/>
                <a:ext cx="240114" cy="2011680"/>
              </a:xfrm>
              <a:prstGeom prst="rect">
                <a:avLst/>
              </a:prstGeom>
              <a:noFill/>
              <a:ln w="28575" cmpd="sng">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3" name="Oval 22"/>
              <p:cNvSpPr>
                <a:spLocks noChangeArrowheads="1"/>
              </p:cNvSpPr>
              <p:nvPr/>
            </p:nvSpPr>
            <p:spPr bwMode="auto">
              <a:xfrm rot="10800000" flipH="1" flipV="1">
                <a:off x="1145662" y="1888966"/>
                <a:ext cx="118872" cy="12046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5" name="TextBox 24"/>
              <p:cNvSpPr txBox="1"/>
              <p:nvPr/>
            </p:nvSpPr>
            <p:spPr>
              <a:xfrm>
                <a:off x="1156183" y="2764299"/>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26" name="TextBox 25"/>
              <p:cNvSpPr txBox="1"/>
              <p:nvPr/>
            </p:nvSpPr>
            <p:spPr>
              <a:xfrm>
                <a:off x="1152966"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27" name="TextBox 26"/>
            <p:cNvSpPr txBox="1"/>
            <p:nvPr/>
          </p:nvSpPr>
          <p:spPr>
            <a:xfrm>
              <a:off x="5628848" y="504565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grpSp>
        <p:nvGrpSpPr>
          <p:cNvPr id="7" name="Group 6">
            <a:extLst>
              <a:ext uri="{FF2B5EF4-FFF2-40B4-BE49-F238E27FC236}">
                <a16:creationId xmlns:a16="http://schemas.microsoft.com/office/drawing/2014/main" id="{E392F73E-2776-074B-852F-F1631010CF0C}"/>
              </a:ext>
            </a:extLst>
          </p:cNvPr>
          <p:cNvGrpSpPr/>
          <p:nvPr/>
        </p:nvGrpSpPr>
        <p:grpSpPr>
          <a:xfrm>
            <a:off x="2613510" y="3993604"/>
            <a:ext cx="240114" cy="2026162"/>
            <a:chOff x="1271894" y="4527456"/>
            <a:chExt cx="240114" cy="2026162"/>
          </a:xfrm>
        </p:grpSpPr>
        <p:sp>
          <p:nvSpPr>
            <p:cNvPr id="34" name="Rectangle 33">
              <a:extLst>
                <a:ext uri="{FF2B5EF4-FFF2-40B4-BE49-F238E27FC236}">
                  <a16:creationId xmlns:a16="http://schemas.microsoft.com/office/drawing/2014/main" id="{6DA47C4E-7881-DE46-8953-2410DC68DBCC}"/>
                </a:ext>
              </a:extLst>
            </p:cNvPr>
            <p:cNvSpPr>
              <a:spLocks noChangeAspect="1" noChangeArrowheads="1"/>
            </p:cNvSpPr>
            <p:nvPr/>
          </p:nvSpPr>
          <p:spPr bwMode="auto">
            <a:xfrm>
              <a:off x="1271894" y="4541938"/>
              <a:ext cx="240114" cy="2011680"/>
            </a:xfrm>
            <a:prstGeom prst="rect">
              <a:avLst/>
            </a:prstGeom>
            <a:noFill/>
            <a:ln w="28575" cmpd="sng">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6" name="TextBox 35">
              <a:extLst>
                <a:ext uri="{FF2B5EF4-FFF2-40B4-BE49-F238E27FC236}">
                  <a16:creationId xmlns:a16="http://schemas.microsoft.com/office/drawing/2014/main" id="{1998E9DA-C33B-6540-8AE3-C3B28F6B0C9C}"/>
                </a:ext>
              </a:extLst>
            </p:cNvPr>
            <p:cNvSpPr txBox="1"/>
            <p:nvPr/>
          </p:nvSpPr>
          <p:spPr>
            <a:xfrm>
              <a:off x="1347879" y="5540537"/>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37" name="TextBox 36">
              <a:extLst>
                <a:ext uri="{FF2B5EF4-FFF2-40B4-BE49-F238E27FC236}">
                  <a16:creationId xmlns:a16="http://schemas.microsoft.com/office/drawing/2014/main" id="{1DD7AF38-E6C2-EB49-93C4-C2DABD8F0DDE}"/>
                </a:ext>
              </a:extLst>
            </p:cNvPr>
            <p:cNvSpPr txBox="1"/>
            <p:nvPr/>
          </p:nvSpPr>
          <p:spPr>
            <a:xfrm>
              <a:off x="1344662" y="6052118"/>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33" name="TextBox 32">
              <a:extLst>
                <a:ext uri="{FF2B5EF4-FFF2-40B4-BE49-F238E27FC236}">
                  <a16:creationId xmlns:a16="http://schemas.microsoft.com/office/drawing/2014/main" id="{389A5FCC-91C6-204F-9BA0-FB8F8C5D9F9E}"/>
                </a:ext>
              </a:extLst>
            </p:cNvPr>
            <p:cNvSpPr txBox="1"/>
            <p:nvPr/>
          </p:nvSpPr>
          <p:spPr>
            <a:xfrm>
              <a:off x="1343915" y="5043391"/>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49" name="TextBox 48">
              <a:extLst>
                <a:ext uri="{FF2B5EF4-FFF2-40B4-BE49-F238E27FC236}">
                  <a16:creationId xmlns:a16="http://schemas.microsoft.com/office/drawing/2014/main" id="{516246C6-34FA-2C4A-8944-79D318777311}"/>
                </a:ext>
              </a:extLst>
            </p:cNvPr>
            <p:cNvSpPr txBox="1"/>
            <p:nvPr/>
          </p:nvSpPr>
          <p:spPr>
            <a:xfrm>
              <a:off x="1336211" y="452745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50" name="TextBox 49">
            <a:extLst>
              <a:ext uri="{FF2B5EF4-FFF2-40B4-BE49-F238E27FC236}">
                <a16:creationId xmlns:a16="http://schemas.microsoft.com/office/drawing/2014/main" id="{90BBAC96-74D7-1B4C-996D-98DE2C40810F}"/>
              </a:ext>
            </a:extLst>
          </p:cNvPr>
          <p:cNvSpPr txBox="1"/>
          <p:nvPr/>
        </p:nvSpPr>
        <p:spPr>
          <a:xfrm>
            <a:off x="6317394" y="3523380"/>
            <a:ext cx="611065"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w</a:t>
            </a:r>
            <a:r>
              <a:rPr kumimoji="0" lang="en-US" sz="1800" b="0" i="0" u="none" strike="noStrike" kern="1200" cap="none" spc="0" normalizeH="0" baseline="-25000" noProof="0" dirty="0" err="1">
                <a:ln>
                  <a:noFill/>
                </a:ln>
                <a:solidFill>
                  <a:srgbClr val="000000"/>
                </a:solidFill>
                <a:effectLst/>
                <a:uLnTx/>
                <a:uFillTx/>
                <a:latin typeface="Tahoma" pitchFamily="34" charset="0"/>
                <a:ea typeface="+mn-ea"/>
                <a:cs typeface="Arial" pitchFamily="34" charset="0"/>
              </a:rPr>
              <a:t>out</a:t>
            </a:r>
            <a:endPar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
        <p:nvSpPr>
          <p:cNvPr id="51" name="TextBox 50">
            <a:extLst>
              <a:ext uri="{FF2B5EF4-FFF2-40B4-BE49-F238E27FC236}">
                <a16:creationId xmlns:a16="http://schemas.microsoft.com/office/drawing/2014/main" id="{E675E32B-A494-554B-B75E-5AD7E373E35E}"/>
              </a:ext>
            </a:extLst>
          </p:cNvPr>
          <p:cNvSpPr txBox="1"/>
          <p:nvPr/>
        </p:nvSpPr>
        <p:spPr>
          <a:xfrm>
            <a:off x="4436775" y="3528684"/>
            <a:ext cx="404278"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m</a:t>
            </a:r>
            <a:endParaRPr kumimoji="0" lang="en-US" sz="1800" b="1"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
        <p:nvSpPr>
          <p:cNvPr id="52" name="TextBox 51">
            <a:extLst>
              <a:ext uri="{FF2B5EF4-FFF2-40B4-BE49-F238E27FC236}">
                <a16:creationId xmlns:a16="http://schemas.microsoft.com/office/drawing/2014/main" id="{F741C473-292F-CF4C-82D4-A8D94C7ECF9C}"/>
              </a:ext>
            </a:extLst>
          </p:cNvPr>
          <p:cNvSpPr txBox="1"/>
          <p:nvPr/>
        </p:nvSpPr>
        <p:spPr>
          <a:xfrm>
            <a:off x="2476980" y="3494816"/>
            <a:ext cx="511679"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w</a:t>
            </a:r>
            <a:r>
              <a:rPr kumimoji="0" lang="en-US" sz="1800" b="0" i="0" u="none" strike="noStrike" kern="1200" cap="none" spc="0" normalizeH="0" baseline="-25000" noProof="0" dirty="0">
                <a:ln>
                  <a:noFill/>
                </a:ln>
                <a:solidFill>
                  <a:srgbClr val="000000"/>
                </a:solidFill>
                <a:effectLst/>
                <a:uLnTx/>
                <a:uFillTx/>
                <a:latin typeface="Tahoma" pitchFamily="34" charset="0"/>
                <a:ea typeface="+mn-ea"/>
                <a:cs typeface="Arial" pitchFamily="34" charset="0"/>
              </a:rPr>
              <a:t>in</a:t>
            </a:r>
            <a:endParaRPr kumimoji="0" lang="en-US" sz="1800" b="0" i="0" u="none" strike="noStrike" kern="1200" cap="none" spc="0" normalizeH="0" baseline="-25000" noProof="0" dirty="0">
              <a:ln>
                <a:noFill/>
              </a:ln>
              <a:solidFill>
                <a:srgbClr val="C00000"/>
              </a:solidFill>
              <a:effectLst/>
              <a:uLnTx/>
              <a:uFillTx/>
              <a:latin typeface="Tahoma" pitchFamily="34" charset="0"/>
              <a:ea typeface="+mn-ea"/>
              <a:cs typeface="Arial" pitchFamily="34" charset="0"/>
            </a:endParaRPr>
          </a:p>
        </p:txBody>
      </p:sp>
      <p:sp>
        <p:nvSpPr>
          <p:cNvPr id="53" name="TextBox 52">
            <a:extLst>
              <a:ext uri="{FF2B5EF4-FFF2-40B4-BE49-F238E27FC236}">
                <a16:creationId xmlns:a16="http://schemas.microsoft.com/office/drawing/2014/main" id="{A3677A11-26EA-B842-9E2B-47E82669780C}"/>
              </a:ext>
            </a:extLst>
          </p:cNvPr>
          <p:cNvSpPr txBox="1"/>
          <p:nvPr/>
        </p:nvSpPr>
        <p:spPr>
          <a:xfrm>
            <a:off x="3169794" y="3513221"/>
            <a:ext cx="700833"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A</a:t>
            </a:r>
            <a:r>
              <a:rPr kumimoji="0" lang="en-US" sz="1800" b="0"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a:t>
            </a: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u</a:t>
            </a:r>
            <a:endParaRPr kumimoji="0" lang="en-US" sz="1800" b="1"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
        <p:nvSpPr>
          <p:cNvPr id="38" name="Content Placeholder 2">
            <a:extLst>
              <a:ext uri="{FF2B5EF4-FFF2-40B4-BE49-F238E27FC236}">
                <a16:creationId xmlns:a16="http://schemas.microsoft.com/office/drawing/2014/main" id="{DD56D1E6-086A-45FC-8D2F-21DABBCDCFFE}"/>
              </a:ext>
            </a:extLst>
          </p:cNvPr>
          <p:cNvSpPr txBox="1">
            <a:spLocks/>
          </p:cNvSpPr>
          <p:nvPr/>
        </p:nvSpPr>
        <p:spPr bwMode="auto">
          <a:xfrm>
            <a:off x="3194495" y="6373105"/>
            <a:ext cx="5498655" cy="29938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1" i="0" u="none" strike="noStrike" kern="0" cap="none" spc="0" normalizeH="0" baseline="0" noProof="0" dirty="0" err="1">
                <a:ln>
                  <a:noFill/>
                </a:ln>
                <a:solidFill>
                  <a:srgbClr val="008000"/>
                </a:solidFill>
                <a:effectLst/>
                <a:uLnTx/>
                <a:uFillTx/>
                <a:latin typeface="Courier New" panose="02070309020205020404" pitchFamily="49" charset="0"/>
                <a:ea typeface="+mn-ea"/>
                <a:cs typeface="Courier New" panose="02070309020205020404" pitchFamily="49" charset="0"/>
              </a:rPr>
              <a:t>A</a:t>
            </a:r>
            <a:r>
              <a:rPr kumimoji="0" lang="en-US" sz="18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.mxv</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8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u</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out=w, </a:t>
            </a:r>
            <a:r>
              <a:rPr kumimoji="0" lang="en-US" sz="18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mask=m</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p:txBody>
      </p:sp>
      <p:grpSp>
        <p:nvGrpSpPr>
          <p:cNvPr id="24" name="Group 23">
            <a:extLst>
              <a:ext uri="{FF2B5EF4-FFF2-40B4-BE49-F238E27FC236}">
                <a16:creationId xmlns:a16="http://schemas.microsoft.com/office/drawing/2014/main" id="{8CE3D147-92AD-490A-B0B6-F37205093FC8}"/>
              </a:ext>
            </a:extLst>
          </p:cNvPr>
          <p:cNvGrpSpPr/>
          <p:nvPr/>
        </p:nvGrpSpPr>
        <p:grpSpPr>
          <a:xfrm>
            <a:off x="4513223" y="4003891"/>
            <a:ext cx="240114" cy="2011680"/>
            <a:chOff x="4513223" y="4003891"/>
            <a:chExt cx="240114" cy="2011680"/>
          </a:xfrm>
        </p:grpSpPr>
        <p:sp>
          <p:nvSpPr>
            <p:cNvPr id="9" name="Rectangle 8"/>
            <p:cNvSpPr>
              <a:spLocks noChangeAspect="1" noChangeArrowheads="1"/>
            </p:cNvSpPr>
            <p:nvPr/>
          </p:nvSpPr>
          <p:spPr bwMode="auto">
            <a:xfrm>
              <a:off x="4513223" y="4003891"/>
              <a:ext cx="240114" cy="2011680"/>
            </a:xfrm>
            <a:prstGeom prst="rect">
              <a:avLst/>
            </a:prstGeom>
            <a:noFill/>
            <a:ln w="28575" cmpd="sng">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2" name="TextBox 11"/>
            <p:cNvSpPr txBox="1"/>
            <p:nvPr/>
          </p:nvSpPr>
          <p:spPr>
            <a:xfrm>
              <a:off x="4589208" y="500249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13" name="TextBox 12"/>
            <p:cNvSpPr txBox="1"/>
            <p:nvPr/>
          </p:nvSpPr>
          <p:spPr>
            <a:xfrm>
              <a:off x="4585991" y="5514071"/>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39" name="TextBox 38">
              <a:extLst>
                <a:ext uri="{FF2B5EF4-FFF2-40B4-BE49-F238E27FC236}">
                  <a16:creationId xmlns:a16="http://schemas.microsoft.com/office/drawing/2014/main" id="{08210511-5E3A-4FFE-A427-2E27AB43FEE3}"/>
                </a:ext>
              </a:extLst>
            </p:cNvPr>
            <p:cNvSpPr txBox="1"/>
            <p:nvPr/>
          </p:nvSpPr>
          <p:spPr>
            <a:xfrm>
              <a:off x="4546847" y="4018111"/>
              <a:ext cx="173124"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0000FF"/>
                  </a:solidFill>
                  <a:effectLst/>
                  <a:uLnTx/>
                  <a:uFillTx/>
                  <a:latin typeface="Arial"/>
                  <a:ea typeface="+mn-ea"/>
                  <a:cs typeface="Arial"/>
                </a:rPr>
                <a:t>T</a:t>
              </a:r>
            </a:p>
          </p:txBody>
        </p:sp>
        <p:sp>
          <p:nvSpPr>
            <p:cNvPr id="40" name="TextBox 39">
              <a:extLst>
                <a:ext uri="{FF2B5EF4-FFF2-40B4-BE49-F238E27FC236}">
                  <a16:creationId xmlns:a16="http://schemas.microsoft.com/office/drawing/2014/main" id="{CFCED0BE-C479-49C6-8B56-A0E375DC944E}"/>
                </a:ext>
              </a:extLst>
            </p:cNvPr>
            <p:cNvSpPr txBox="1"/>
            <p:nvPr/>
          </p:nvSpPr>
          <p:spPr>
            <a:xfrm>
              <a:off x="4546361" y="4522194"/>
              <a:ext cx="173124"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0000FF"/>
                  </a:solidFill>
                  <a:effectLst/>
                  <a:uLnTx/>
                  <a:uFillTx/>
                  <a:latin typeface="Arial"/>
                  <a:ea typeface="+mn-ea"/>
                  <a:cs typeface="Arial"/>
                </a:rPr>
                <a:t>T</a:t>
              </a:r>
            </a:p>
          </p:txBody>
        </p:sp>
      </p:grpSp>
    </p:spTree>
    <p:extLst>
      <p:ext uri="{BB962C8B-B14F-4D97-AF65-F5344CB8AC3E}">
        <p14:creationId xmlns:p14="http://schemas.microsoft.com/office/powerpoint/2010/main" val="1306018999"/>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REPLACE vs. “MERGE”</a:t>
            </a:r>
          </a:p>
        </p:txBody>
      </p:sp>
      <p:sp>
        <p:nvSpPr>
          <p:cNvPr id="3" name="Content Placeholder 2"/>
          <p:cNvSpPr>
            <a:spLocks noGrp="1"/>
          </p:cNvSpPr>
          <p:nvPr>
            <p:ph idx="1"/>
          </p:nvPr>
        </p:nvSpPr>
        <p:spPr>
          <a:xfrm>
            <a:off x="455613" y="777668"/>
            <a:ext cx="8237537" cy="2273688"/>
          </a:xfrm>
        </p:spPr>
        <p:txBody>
          <a:bodyPr/>
          <a:lstStyle/>
          <a:p>
            <a:r>
              <a:rPr lang="en-US" sz="2200" dirty="0"/>
              <a:t>When a mask is used and the output container is not empty when the operation is called…what do you do to the “masked out” elements?</a:t>
            </a:r>
          </a:p>
          <a:p>
            <a:pPr lvl="1"/>
            <a:r>
              <a:rPr lang="en-US" dirty="0"/>
              <a:t>REPLACE (r): all unwritten locations are cleared (zeroed out).</a:t>
            </a:r>
          </a:p>
          <a:p>
            <a:pPr lvl="1"/>
            <a:r>
              <a:rPr lang="en-US" dirty="0"/>
              <a:t>MERGE: all unwritten locations are left unchanged.</a:t>
            </a:r>
          </a:p>
          <a:p>
            <a:pPr>
              <a:spcBef>
                <a:spcPts val="1200"/>
              </a:spcBef>
            </a:pPr>
            <a:endParaRPr lang="en-US" sz="2200" dirty="0"/>
          </a:p>
          <a:p>
            <a:pPr>
              <a:spcBef>
                <a:spcPts val="1200"/>
              </a:spcBef>
            </a:pPr>
            <a:endParaRPr lang="en-US" sz="2200" dirty="0"/>
          </a:p>
          <a:p>
            <a:pPr>
              <a:spcBef>
                <a:spcPts val="1200"/>
              </a:spcBef>
            </a:pPr>
            <a:endParaRPr lang="en-US" sz="2200" dirty="0"/>
          </a:p>
          <a:p>
            <a:pPr>
              <a:spcBef>
                <a:spcPts val="1200"/>
              </a:spcBef>
            </a:pPr>
            <a:endParaRPr lang="en-US" sz="2200" dirty="0"/>
          </a:p>
          <a:p>
            <a:pPr>
              <a:spcBef>
                <a:spcPts val="1200"/>
              </a:spcBef>
            </a:pPr>
            <a:endParaRPr lang="en-US" sz="2200" dirty="0"/>
          </a:p>
          <a:p>
            <a:pPr>
              <a:spcBef>
                <a:spcPts val="1200"/>
              </a:spcBef>
            </a:pPr>
            <a:endParaRPr lang="en-US" sz="2200" dirty="0"/>
          </a:p>
          <a:p>
            <a:pPr marL="0" indent="0">
              <a:spcBef>
                <a:spcPts val="1200"/>
              </a:spcBef>
              <a:buNone/>
            </a:pPr>
            <a:endParaRPr lang="en-US" sz="1200" dirty="0"/>
          </a:p>
          <a:p>
            <a:pPr>
              <a:spcBef>
                <a:spcPts val="1200"/>
              </a:spcBef>
            </a:pPr>
            <a:r>
              <a:rPr lang="en-US" sz="2200" dirty="0"/>
              <a:t>Behavior defaults to MERGE; otherwise, use a </a:t>
            </a:r>
            <a:r>
              <a:rPr lang="en-US" sz="2200" b="1" dirty="0" err="1">
                <a:latin typeface="Courier New" panose="02070309020205020404" pitchFamily="49" charset="0"/>
                <a:cs typeface="Courier New" panose="02070309020205020404" pitchFamily="49" charset="0"/>
              </a:rPr>
              <a:t>descriptor.R</a:t>
            </a:r>
            <a:r>
              <a:rPr lang="en-US" sz="2200" dirty="0"/>
              <a:t>:</a:t>
            </a:r>
          </a:p>
        </p:txBody>
      </p:sp>
      <p:sp>
        <p:nvSpPr>
          <p:cNvPr id="4" name="Slide Number Placeholder 3"/>
          <p:cNvSpPr>
            <a:spLocks noGrp="1"/>
          </p:cNvSpPr>
          <p:nvPr>
            <p:ph type="sldNum" sz="quarter" idx="10"/>
          </p:nvPr>
        </p:nvSpPr>
        <p:spPr>
          <a:xfrm>
            <a:off x="8728075" y="6548344"/>
            <a:ext cx="415925" cy="3048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84</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5" name="TextBox 4">
            <a:extLst>
              <a:ext uri="{FF2B5EF4-FFF2-40B4-BE49-F238E27FC236}">
                <a16:creationId xmlns:a16="http://schemas.microsoft.com/office/drawing/2014/main" id="{85441B47-3341-514F-899D-7CE1FB853085}"/>
              </a:ext>
            </a:extLst>
          </p:cNvPr>
          <p:cNvSpPr txBox="1"/>
          <p:nvPr/>
        </p:nvSpPr>
        <p:spPr>
          <a:xfrm>
            <a:off x="2429157" y="2618999"/>
            <a:ext cx="4110100" cy="553998"/>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err="1">
                <a:ln>
                  <a:noFill/>
                </a:ln>
                <a:solidFill>
                  <a:srgbClr val="000000"/>
                </a:solidFill>
                <a:effectLst/>
                <a:uLnTx/>
                <a:uFillTx/>
                <a:latin typeface="Arial" panose="020B0604020202020204" pitchFamily="34" charset="0"/>
                <a:ea typeface="Cambria Math" panose="02040503050406030204" pitchFamily="18" charset="0"/>
                <a:cs typeface="Arial" pitchFamily="34" charset="0"/>
              </a:rPr>
              <a:t>w</a:t>
            </a:r>
            <a:r>
              <a:rPr kumimoji="0" lang="en-US" sz="36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sym typeface="Symbol" panose="05050102010706020507" pitchFamily="18" charset="2"/>
              </a:rPr>
              <a:t></a:t>
            </a:r>
            <a:r>
              <a:rPr kumimoji="0" lang="en-US" sz="3600" b="1" i="0" u="none" strike="noStrike" kern="1200" cap="none" spc="0" normalizeH="0" baseline="0" noProof="0" dirty="0" err="1">
                <a:ln>
                  <a:noFill/>
                </a:ln>
                <a:solidFill>
                  <a:srgbClr val="0000FF"/>
                </a:solidFill>
                <a:effectLst/>
                <a:uLnTx/>
                <a:uFillTx/>
                <a:latin typeface="Arial" panose="020B0604020202020204" pitchFamily="34" charset="0"/>
                <a:ea typeface="+mn-ea"/>
                <a:cs typeface="Arial" pitchFamily="34" charset="0"/>
              </a:rPr>
              <a:t>m</a:t>
            </a:r>
            <a:r>
              <a:rPr kumimoji="0" lang="en-US" sz="3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itchFamily="34" charset="0"/>
              </a:rPr>
              <a:t>, </a:t>
            </a:r>
            <a:r>
              <a:rPr kumimoji="0" lang="en-US" sz="3600" b="0" i="0" u="none" strike="noStrike" kern="1200" cap="none" spc="0" normalizeH="0" baseline="0" noProof="0" dirty="0">
                <a:ln>
                  <a:noFill/>
                </a:ln>
                <a:solidFill>
                  <a:srgbClr val="C00000"/>
                </a:solidFill>
                <a:effectLst/>
                <a:uLnTx/>
                <a:uFillTx/>
                <a:latin typeface="Arial" panose="020B0604020202020204" pitchFamily="34" charset="0"/>
                <a:ea typeface="+mn-ea"/>
                <a:cs typeface="Arial" pitchFamily="34" charset="0"/>
              </a:rPr>
              <a:t>r</a:t>
            </a:r>
            <a:r>
              <a:rPr kumimoji="0" lang="en-US" sz="3600" b="1" i="0" u="none" strike="noStrike" kern="1200" cap="none" spc="0" normalizeH="0" baseline="0" noProof="0" dirty="0">
                <a:ln>
                  <a:noFill/>
                </a:ln>
                <a:solidFill>
                  <a:srgbClr val="000000"/>
                </a:solidFill>
                <a:effectLst/>
                <a:uLnTx/>
                <a:uFillTx/>
                <a:latin typeface="Tahoma" pitchFamily="34" charset="0"/>
                <a:ea typeface="+mn-ea"/>
                <a:cs typeface="Arial" pitchFamily="34" charset="0"/>
                <a:sym typeface="Symbol" panose="05050102010706020507" pitchFamily="18" charset="2"/>
              </a:rPr>
              <a:t> </a:t>
            </a:r>
            <a:r>
              <a:rPr kumimoji="0" lang="en-US" sz="3600" b="0" i="0" u="none" strike="noStrike" kern="1200" cap="none" spc="0" normalizeH="0" baseline="0" noProof="0" dirty="0">
                <a:ln>
                  <a:noFill/>
                </a:ln>
                <a:solidFill>
                  <a:srgbClr val="000000"/>
                </a:solidFill>
                <a:effectLst/>
                <a:uLnTx/>
                <a:uFillTx/>
                <a:latin typeface="Tahoma" pitchFamily="34" charset="0"/>
                <a:ea typeface="Cambria Math" panose="02040503050406030204" pitchFamily="18" charset="0"/>
                <a:cs typeface="Arial" pitchFamily="34" charset="0"/>
              </a:rPr>
              <a:t>= </a:t>
            </a:r>
            <a:r>
              <a:rPr kumimoji="0" lang="en-US" sz="3600" b="1" i="0" u="none" strike="noStrike" kern="1200" cap="none" spc="0" normalizeH="0" baseline="0" noProof="0" dirty="0">
                <a:ln>
                  <a:noFill/>
                </a:ln>
                <a:solidFill>
                  <a:srgbClr val="00B050"/>
                </a:solidFill>
                <a:effectLst/>
                <a:uLnTx/>
                <a:uFillTx/>
                <a:latin typeface="Arial" panose="020B0604020202020204" pitchFamily="34" charset="0"/>
                <a:ea typeface="+mn-ea"/>
                <a:cs typeface="Arial" pitchFamily="34" charset="0"/>
              </a:rPr>
              <a:t>A</a:t>
            </a:r>
            <a:r>
              <a:rPr kumimoji="0" lang="en-US" sz="3600" b="0" i="0" u="none" strike="noStrike" kern="1200" cap="none" spc="0" normalizeH="0" baseline="0" noProof="0" dirty="0">
                <a:ln>
                  <a:noFill/>
                </a:ln>
                <a:solidFill>
                  <a:srgbClr val="00B050"/>
                </a:solidFill>
                <a:effectLst/>
                <a:uLnTx/>
                <a:uFillTx/>
                <a:latin typeface="Tahoma" pitchFamily="34" charset="0"/>
                <a:ea typeface="+mn-ea"/>
                <a:cs typeface="Arial" pitchFamily="34" charset="0"/>
              </a:rPr>
              <a:t> ⊕.⊗ </a:t>
            </a:r>
            <a:r>
              <a:rPr kumimoji="0" lang="en-US" sz="3600" b="1" i="0" u="none" strike="noStrike" kern="1200" cap="none" spc="0" normalizeH="0" baseline="0" noProof="0" dirty="0">
                <a:ln>
                  <a:noFill/>
                </a:ln>
                <a:solidFill>
                  <a:srgbClr val="00B050"/>
                </a:solidFill>
                <a:effectLst/>
                <a:uLnTx/>
                <a:uFillTx/>
                <a:latin typeface="Arial" panose="020B0604020202020204" pitchFamily="34" charset="0"/>
                <a:ea typeface="+mn-ea"/>
                <a:cs typeface="Arial" pitchFamily="34" charset="0"/>
              </a:rPr>
              <a:t>u</a:t>
            </a:r>
          </a:p>
        </p:txBody>
      </p:sp>
      <p:sp>
        <p:nvSpPr>
          <p:cNvPr id="28" name="Rectangle 27"/>
          <p:cNvSpPr/>
          <p:nvPr/>
        </p:nvSpPr>
        <p:spPr>
          <a:xfrm>
            <a:off x="4248922" y="4356442"/>
            <a:ext cx="764953"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Helvetica"/>
                <a:ea typeface="+mn-ea"/>
                <a:cs typeface="Helvetica"/>
                <a:sym typeface="Wingdings" panose="05000000000000000000" pitchFamily="2" charset="2"/>
              </a:rPr>
              <a:t></a:t>
            </a:r>
            <a:r>
              <a:rPr kumimoji="0" lang="en-US" sz="3600" b="0" i="0" u="none" strike="noStrike" kern="1200" cap="none" spc="0" normalizeH="0" baseline="0" noProof="0" dirty="0">
                <a:ln>
                  <a:noFill/>
                </a:ln>
                <a:solidFill>
                  <a:srgbClr val="000000"/>
                </a:solidFill>
                <a:effectLst/>
                <a:uLnTx/>
                <a:uFillTx/>
                <a:latin typeface="Helvetica"/>
                <a:ea typeface="+mn-ea"/>
                <a:cs typeface="Helvetica"/>
              </a:rPr>
              <a:t> </a:t>
            </a:r>
          </a:p>
        </p:txBody>
      </p:sp>
      <p:grpSp>
        <p:nvGrpSpPr>
          <p:cNvPr id="35" name="Group 34"/>
          <p:cNvGrpSpPr/>
          <p:nvPr/>
        </p:nvGrpSpPr>
        <p:grpSpPr>
          <a:xfrm>
            <a:off x="1976118" y="3673768"/>
            <a:ext cx="240114" cy="2011680"/>
            <a:chOff x="1778195" y="1758199"/>
            <a:chExt cx="240114" cy="2011680"/>
          </a:xfrm>
        </p:grpSpPr>
        <p:sp>
          <p:nvSpPr>
            <p:cNvPr id="36" name="Rectangle 35"/>
            <p:cNvSpPr>
              <a:spLocks noChangeAspect="1" noChangeArrowheads="1"/>
            </p:cNvSpPr>
            <p:nvPr/>
          </p:nvSpPr>
          <p:spPr bwMode="auto">
            <a:xfrm>
              <a:off x="1778195" y="1758199"/>
              <a:ext cx="240114" cy="2011680"/>
            </a:xfrm>
            <a:prstGeom prst="rect">
              <a:avLst/>
            </a:prstGeom>
            <a:noFill/>
            <a:ln w="28575" cmpd="sng">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7" name="Oval 36"/>
            <p:cNvSpPr>
              <a:spLocks noChangeArrowheads="1"/>
            </p:cNvSpPr>
            <p:nvPr/>
          </p:nvSpPr>
          <p:spPr bwMode="auto">
            <a:xfrm rot="10800000" flipH="1" flipV="1">
              <a:off x="1838815" y="1886599"/>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8" name="Oval 37"/>
            <p:cNvSpPr>
              <a:spLocks noChangeArrowheads="1"/>
            </p:cNvSpPr>
            <p:nvPr/>
          </p:nvSpPr>
          <p:spPr bwMode="auto">
            <a:xfrm rot="10800000" flipH="1" flipV="1">
              <a:off x="1838815" y="2901058"/>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9" name="TextBox 38"/>
            <p:cNvSpPr txBox="1"/>
            <p:nvPr/>
          </p:nvSpPr>
          <p:spPr>
            <a:xfrm>
              <a:off x="1850962"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40" name="TextBox 39"/>
            <p:cNvSpPr txBox="1"/>
            <p:nvPr/>
          </p:nvSpPr>
          <p:spPr>
            <a:xfrm>
              <a:off x="1850962" y="224972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grpSp>
        <p:nvGrpSpPr>
          <p:cNvPr id="42" name="Group 41"/>
          <p:cNvGrpSpPr/>
          <p:nvPr/>
        </p:nvGrpSpPr>
        <p:grpSpPr>
          <a:xfrm>
            <a:off x="5060170" y="3673768"/>
            <a:ext cx="240114" cy="2011680"/>
            <a:chOff x="5556827" y="4544203"/>
            <a:chExt cx="240114" cy="2011680"/>
          </a:xfrm>
        </p:grpSpPr>
        <p:grpSp>
          <p:nvGrpSpPr>
            <p:cNvPr id="43" name="Group 42"/>
            <p:cNvGrpSpPr/>
            <p:nvPr/>
          </p:nvGrpSpPr>
          <p:grpSpPr>
            <a:xfrm>
              <a:off x="5556827" y="4544203"/>
              <a:ext cx="240114" cy="2011680"/>
              <a:chOff x="1080198" y="1765700"/>
              <a:chExt cx="240114" cy="2011680"/>
            </a:xfrm>
          </p:grpSpPr>
          <p:sp>
            <p:nvSpPr>
              <p:cNvPr id="45" name="Rectangle 44"/>
              <p:cNvSpPr>
                <a:spLocks noChangeAspect="1" noChangeArrowheads="1"/>
              </p:cNvSpPr>
              <p:nvPr/>
            </p:nvSpPr>
            <p:spPr bwMode="auto">
              <a:xfrm>
                <a:off x="1080198" y="1765700"/>
                <a:ext cx="240114" cy="2011680"/>
              </a:xfrm>
              <a:prstGeom prst="rect">
                <a:avLst/>
              </a:prstGeom>
              <a:noFill/>
              <a:ln w="28575" cmpd="sng">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6" name="Oval 45"/>
              <p:cNvSpPr>
                <a:spLocks noChangeArrowheads="1"/>
              </p:cNvSpPr>
              <p:nvPr/>
            </p:nvSpPr>
            <p:spPr bwMode="auto">
              <a:xfrm rot="10800000" flipH="1" flipV="1">
                <a:off x="1133630" y="1888966"/>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7" name="TextBox 46"/>
              <p:cNvSpPr txBox="1"/>
              <p:nvPr/>
            </p:nvSpPr>
            <p:spPr>
              <a:xfrm>
                <a:off x="1156183" y="2764299"/>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48" name="TextBox 47"/>
              <p:cNvSpPr txBox="1"/>
              <p:nvPr/>
            </p:nvSpPr>
            <p:spPr>
              <a:xfrm>
                <a:off x="1152966"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44" name="TextBox 43"/>
            <p:cNvSpPr txBox="1"/>
            <p:nvPr/>
          </p:nvSpPr>
          <p:spPr>
            <a:xfrm>
              <a:off x="5628848" y="504565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56" name="TextBox 55"/>
          <p:cNvSpPr txBox="1"/>
          <p:nvPr/>
        </p:nvSpPr>
        <p:spPr>
          <a:xfrm>
            <a:off x="3541899" y="4025768"/>
            <a:ext cx="1451231"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REPLACE (</a:t>
            </a:r>
            <a:r>
              <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rPr>
              <a:t>r</a:t>
            </a: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a:t>
            </a:r>
          </a:p>
        </p:txBody>
      </p:sp>
      <p:grpSp>
        <p:nvGrpSpPr>
          <p:cNvPr id="58" name="Group 57"/>
          <p:cNvGrpSpPr/>
          <p:nvPr/>
        </p:nvGrpSpPr>
        <p:grpSpPr>
          <a:xfrm>
            <a:off x="1372210" y="3673768"/>
            <a:ext cx="240114" cy="2011680"/>
            <a:chOff x="1212646" y="4563769"/>
            <a:chExt cx="240114" cy="2011680"/>
          </a:xfrm>
        </p:grpSpPr>
        <p:grpSp>
          <p:nvGrpSpPr>
            <p:cNvPr id="49" name="Group 48"/>
            <p:cNvGrpSpPr/>
            <p:nvPr/>
          </p:nvGrpSpPr>
          <p:grpSpPr>
            <a:xfrm>
              <a:off x="1212646" y="4563769"/>
              <a:ext cx="240114" cy="2011680"/>
              <a:chOff x="5556827" y="4544203"/>
              <a:chExt cx="240114" cy="2011680"/>
            </a:xfrm>
          </p:grpSpPr>
          <p:grpSp>
            <p:nvGrpSpPr>
              <p:cNvPr id="50" name="Group 49"/>
              <p:cNvGrpSpPr/>
              <p:nvPr/>
            </p:nvGrpSpPr>
            <p:grpSpPr>
              <a:xfrm>
                <a:off x="5556827" y="4544203"/>
                <a:ext cx="240114" cy="2011680"/>
                <a:chOff x="1080198" y="1765700"/>
                <a:chExt cx="240114" cy="2011680"/>
              </a:xfrm>
            </p:grpSpPr>
            <p:sp>
              <p:nvSpPr>
                <p:cNvPr id="52" name="Rectangle 51"/>
                <p:cNvSpPr>
                  <a:spLocks noChangeAspect="1" noChangeArrowheads="1"/>
                </p:cNvSpPr>
                <p:nvPr/>
              </p:nvSpPr>
              <p:spPr bwMode="auto">
                <a:xfrm>
                  <a:off x="1080198" y="1765700"/>
                  <a:ext cx="240114" cy="2011680"/>
                </a:xfrm>
                <a:prstGeom prst="rect">
                  <a:avLst/>
                </a:prstGeom>
                <a:noFill/>
                <a:ln w="28575" cmpd="sng">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3" name="Oval 52"/>
                <p:cNvSpPr>
                  <a:spLocks noChangeArrowheads="1"/>
                </p:cNvSpPr>
                <p:nvPr/>
              </p:nvSpPr>
              <p:spPr bwMode="auto">
                <a:xfrm rot="10800000" flipH="1" flipV="1">
                  <a:off x="1133630" y="1888966"/>
                  <a:ext cx="118872" cy="12046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4" name="TextBox 53"/>
                <p:cNvSpPr txBox="1"/>
                <p:nvPr/>
              </p:nvSpPr>
              <p:spPr>
                <a:xfrm>
                  <a:off x="1156183" y="2764299"/>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55" name="TextBox 54"/>
                <p:cNvSpPr txBox="1"/>
                <p:nvPr/>
              </p:nvSpPr>
              <p:spPr>
                <a:xfrm>
                  <a:off x="1152966"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51" name="TextBox 50"/>
              <p:cNvSpPr txBox="1"/>
              <p:nvPr/>
            </p:nvSpPr>
            <p:spPr>
              <a:xfrm>
                <a:off x="5628848" y="504565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57" name="Oval 56"/>
            <p:cNvSpPr>
              <a:spLocks noChangeArrowheads="1"/>
            </p:cNvSpPr>
            <p:nvPr/>
          </p:nvSpPr>
          <p:spPr bwMode="auto">
            <a:xfrm rot="10800000" flipH="1" flipV="1">
              <a:off x="1260581" y="5731645"/>
              <a:ext cx="118872" cy="12046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59" name="Rectangle 58"/>
          <p:cNvSpPr/>
          <p:nvPr/>
        </p:nvSpPr>
        <p:spPr>
          <a:xfrm>
            <a:off x="6786162" y="4349201"/>
            <a:ext cx="764953"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Helvetica"/>
                <a:ea typeface="+mn-ea"/>
                <a:cs typeface="Helvetica"/>
                <a:sym typeface="Wingdings" panose="05000000000000000000" pitchFamily="2" charset="2"/>
              </a:rPr>
              <a:t></a:t>
            </a:r>
            <a:r>
              <a:rPr kumimoji="0" lang="en-US" sz="3600" b="0" i="0" u="none" strike="noStrike" kern="1200" cap="none" spc="0" normalizeH="0" baseline="0" noProof="0" dirty="0">
                <a:ln>
                  <a:noFill/>
                </a:ln>
                <a:solidFill>
                  <a:srgbClr val="000000"/>
                </a:solidFill>
                <a:effectLst/>
                <a:uLnTx/>
                <a:uFillTx/>
                <a:latin typeface="Helvetica"/>
                <a:ea typeface="+mn-ea"/>
                <a:cs typeface="Helvetica"/>
              </a:rPr>
              <a:t> </a:t>
            </a:r>
          </a:p>
        </p:txBody>
      </p:sp>
      <p:sp>
        <p:nvSpPr>
          <p:cNvPr id="67" name="TextBox 66"/>
          <p:cNvSpPr txBox="1"/>
          <p:nvPr/>
        </p:nvSpPr>
        <p:spPr>
          <a:xfrm>
            <a:off x="6463983" y="4025768"/>
            <a:ext cx="918841"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MERGE</a:t>
            </a:r>
            <a:endPar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grpSp>
        <p:nvGrpSpPr>
          <p:cNvPr id="69" name="Group 68"/>
          <p:cNvGrpSpPr/>
          <p:nvPr/>
        </p:nvGrpSpPr>
        <p:grpSpPr>
          <a:xfrm>
            <a:off x="7579413" y="3675801"/>
            <a:ext cx="240114" cy="2011680"/>
            <a:chOff x="7419849" y="4565802"/>
            <a:chExt cx="240114" cy="2011680"/>
          </a:xfrm>
        </p:grpSpPr>
        <p:grpSp>
          <p:nvGrpSpPr>
            <p:cNvPr id="60" name="Group 59"/>
            <p:cNvGrpSpPr/>
            <p:nvPr/>
          </p:nvGrpSpPr>
          <p:grpSpPr>
            <a:xfrm>
              <a:off x="7419849" y="4565802"/>
              <a:ext cx="240114" cy="2011680"/>
              <a:chOff x="5556827" y="4544203"/>
              <a:chExt cx="240114" cy="2011680"/>
            </a:xfrm>
          </p:grpSpPr>
          <p:grpSp>
            <p:nvGrpSpPr>
              <p:cNvPr id="61" name="Group 60"/>
              <p:cNvGrpSpPr/>
              <p:nvPr/>
            </p:nvGrpSpPr>
            <p:grpSpPr>
              <a:xfrm>
                <a:off x="5556827" y="4544203"/>
                <a:ext cx="240114" cy="2011680"/>
                <a:chOff x="1080198" y="1765700"/>
                <a:chExt cx="240114" cy="2011680"/>
              </a:xfrm>
            </p:grpSpPr>
            <p:sp>
              <p:nvSpPr>
                <p:cNvPr id="63" name="Rectangle 62"/>
                <p:cNvSpPr>
                  <a:spLocks noChangeAspect="1" noChangeArrowheads="1"/>
                </p:cNvSpPr>
                <p:nvPr/>
              </p:nvSpPr>
              <p:spPr bwMode="auto">
                <a:xfrm>
                  <a:off x="1080198" y="1765700"/>
                  <a:ext cx="240114" cy="2011680"/>
                </a:xfrm>
                <a:prstGeom prst="rect">
                  <a:avLst/>
                </a:prstGeom>
                <a:noFill/>
                <a:ln w="28575" cmpd="sng">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4" name="Oval 63"/>
                <p:cNvSpPr>
                  <a:spLocks noChangeArrowheads="1"/>
                </p:cNvSpPr>
                <p:nvPr/>
              </p:nvSpPr>
              <p:spPr bwMode="auto">
                <a:xfrm rot="10800000" flipH="1" flipV="1">
                  <a:off x="1136794" y="1888966"/>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5" name="TextBox 64"/>
                <p:cNvSpPr txBox="1"/>
                <p:nvPr/>
              </p:nvSpPr>
              <p:spPr>
                <a:xfrm>
                  <a:off x="1156183" y="2764299"/>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66" name="TextBox 65"/>
                <p:cNvSpPr txBox="1"/>
                <p:nvPr/>
              </p:nvSpPr>
              <p:spPr>
                <a:xfrm>
                  <a:off x="1152966"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62" name="TextBox 61"/>
              <p:cNvSpPr txBox="1"/>
              <p:nvPr/>
            </p:nvSpPr>
            <p:spPr>
              <a:xfrm>
                <a:off x="5628848" y="504565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68" name="Oval 67"/>
            <p:cNvSpPr>
              <a:spLocks noChangeArrowheads="1"/>
            </p:cNvSpPr>
            <p:nvPr/>
          </p:nvSpPr>
          <p:spPr bwMode="auto">
            <a:xfrm rot="10800000" flipH="1" flipV="1">
              <a:off x="7476445" y="5706754"/>
              <a:ext cx="118872" cy="12046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73" name="TextBox 72"/>
          <p:cNvSpPr txBox="1"/>
          <p:nvPr/>
        </p:nvSpPr>
        <p:spPr>
          <a:xfrm>
            <a:off x="1757255" y="3253407"/>
            <a:ext cx="700833"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A</a:t>
            </a:r>
            <a:r>
              <a:rPr kumimoji="0" lang="en-US" sz="1800" b="0"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a:t>
            </a: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u</a:t>
            </a:r>
            <a:endParaRPr kumimoji="0" lang="en-US" sz="1800" b="1"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
        <p:nvSpPr>
          <p:cNvPr id="74" name="TextBox 73"/>
          <p:cNvSpPr txBox="1"/>
          <p:nvPr/>
        </p:nvSpPr>
        <p:spPr>
          <a:xfrm>
            <a:off x="2528856" y="3254675"/>
            <a:ext cx="404278"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m</a:t>
            </a:r>
            <a:endParaRPr kumimoji="0" lang="en-US" sz="1800" b="1"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
        <p:nvSpPr>
          <p:cNvPr id="75" name="Content Placeholder 2">
            <a:extLst>
              <a:ext uri="{FF2B5EF4-FFF2-40B4-BE49-F238E27FC236}">
                <a16:creationId xmlns:a16="http://schemas.microsoft.com/office/drawing/2014/main" id="{C99C58CB-D41C-4994-A34E-EAD1164FD5D9}"/>
              </a:ext>
            </a:extLst>
          </p:cNvPr>
          <p:cNvSpPr txBox="1">
            <a:spLocks/>
          </p:cNvSpPr>
          <p:nvPr/>
        </p:nvSpPr>
        <p:spPr bwMode="auto">
          <a:xfrm>
            <a:off x="1479581" y="6321222"/>
            <a:ext cx="6753591" cy="29938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1" i="0" u="none" strike="noStrike" kern="0" cap="none" spc="0" normalizeH="0" baseline="0" noProof="0" dirty="0" err="1">
                <a:ln>
                  <a:noFill/>
                </a:ln>
                <a:solidFill>
                  <a:srgbClr val="008000"/>
                </a:solidFill>
                <a:effectLst/>
                <a:uLnTx/>
                <a:uFillTx/>
                <a:latin typeface="Courier New" panose="02070309020205020404" pitchFamily="49" charset="0"/>
                <a:ea typeface="+mn-ea"/>
                <a:cs typeface="Courier New" panose="02070309020205020404" pitchFamily="49" charset="0"/>
              </a:rPr>
              <a:t>A</a:t>
            </a:r>
            <a:r>
              <a:rPr kumimoji="0" lang="en-US" sz="18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.mxv</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8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u</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out=w, </a:t>
            </a:r>
            <a:r>
              <a:rPr kumimoji="0" lang="en-US" sz="18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mask=m</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800" b="1" i="0" u="none" strike="noStrike" kern="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desc=</a:t>
            </a:r>
            <a:r>
              <a:rPr kumimoji="0" lang="en-US" sz="1800" b="1" i="0" u="none" strike="noStrike" kern="0" cap="none" spc="0" normalizeH="0" baseline="0" noProof="0" dirty="0" err="1">
                <a:ln>
                  <a:noFill/>
                </a:ln>
                <a:solidFill>
                  <a:srgbClr val="C00000"/>
                </a:solidFill>
                <a:effectLst/>
                <a:uLnTx/>
                <a:uFillTx/>
                <a:latin typeface="Courier New" panose="02070309020205020404" pitchFamily="49" charset="0"/>
                <a:ea typeface="+mn-ea"/>
                <a:cs typeface="Courier New" panose="02070309020205020404" pitchFamily="49" charset="0"/>
              </a:rPr>
              <a:t>grb.descriptor.R</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p>
        </p:txBody>
      </p:sp>
      <p:sp>
        <p:nvSpPr>
          <p:cNvPr id="76" name="TextBox 75">
            <a:extLst>
              <a:ext uri="{FF2B5EF4-FFF2-40B4-BE49-F238E27FC236}">
                <a16:creationId xmlns:a16="http://schemas.microsoft.com/office/drawing/2014/main" id="{C2DEBB9B-BC8F-4F09-8DEB-0C74520E16F8}"/>
              </a:ext>
            </a:extLst>
          </p:cNvPr>
          <p:cNvSpPr txBox="1"/>
          <p:nvPr/>
        </p:nvSpPr>
        <p:spPr>
          <a:xfrm>
            <a:off x="7389911" y="3202391"/>
            <a:ext cx="611065"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w</a:t>
            </a:r>
            <a:r>
              <a:rPr kumimoji="0" lang="en-US" sz="1800" b="0" i="0" u="none" strike="noStrike" kern="1200" cap="none" spc="0" normalizeH="0" baseline="-25000" noProof="0" dirty="0" err="1">
                <a:ln>
                  <a:noFill/>
                </a:ln>
                <a:solidFill>
                  <a:srgbClr val="000000"/>
                </a:solidFill>
                <a:effectLst/>
                <a:uLnTx/>
                <a:uFillTx/>
                <a:latin typeface="Tahoma" pitchFamily="34" charset="0"/>
                <a:ea typeface="+mn-ea"/>
                <a:cs typeface="Arial" pitchFamily="34" charset="0"/>
              </a:rPr>
              <a:t>out</a:t>
            </a:r>
            <a:endPar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
        <p:nvSpPr>
          <p:cNvPr id="77" name="TextBox 76">
            <a:extLst>
              <a:ext uri="{FF2B5EF4-FFF2-40B4-BE49-F238E27FC236}">
                <a16:creationId xmlns:a16="http://schemas.microsoft.com/office/drawing/2014/main" id="{8570042B-3D98-4DC6-82D7-9E2189BA8563}"/>
              </a:ext>
            </a:extLst>
          </p:cNvPr>
          <p:cNvSpPr txBox="1"/>
          <p:nvPr/>
        </p:nvSpPr>
        <p:spPr>
          <a:xfrm>
            <a:off x="1245576" y="3240754"/>
            <a:ext cx="511679"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w</a:t>
            </a:r>
            <a:r>
              <a:rPr kumimoji="0" lang="en-US" sz="1800" b="0" i="0" u="none" strike="noStrike" kern="1200" cap="none" spc="0" normalizeH="0" baseline="-25000" noProof="0" dirty="0">
                <a:ln>
                  <a:noFill/>
                </a:ln>
                <a:solidFill>
                  <a:srgbClr val="000000"/>
                </a:solidFill>
                <a:effectLst/>
                <a:uLnTx/>
                <a:uFillTx/>
                <a:latin typeface="Tahoma" pitchFamily="34" charset="0"/>
                <a:ea typeface="+mn-ea"/>
                <a:cs typeface="Arial" pitchFamily="34" charset="0"/>
              </a:rPr>
              <a:t>in</a:t>
            </a:r>
            <a:endParaRPr kumimoji="0" lang="en-US" sz="1800" b="0" i="0" u="none" strike="noStrike" kern="1200" cap="none" spc="0" normalizeH="0" baseline="-25000" noProof="0" dirty="0">
              <a:ln>
                <a:noFill/>
              </a:ln>
              <a:solidFill>
                <a:srgbClr val="C00000"/>
              </a:solidFill>
              <a:effectLst/>
              <a:uLnTx/>
              <a:uFillTx/>
              <a:latin typeface="Tahoma" pitchFamily="34" charset="0"/>
              <a:ea typeface="+mn-ea"/>
              <a:cs typeface="Arial" pitchFamily="34" charset="0"/>
            </a:endParaRPr>
          </a:p>
        </p:txBody>
      </p:sp>
      <p:sp>
        <p:nvSpPr>
          <p:cNvPr id="78" name="TextBox 77">
            <a:extLst>
              <a:ext uri="{FF2B5EF4-FFF2-40B4-BE49-F238E27FC236}">
                <a16:creationId xmlns:a16="http://schemas.microsoft.com/office/drawing/2014/main" id="{BA2BD375-A147-4189-8497-8AAE8E698065}"/>
              </a:ext>
            </a:extLst>
          </p:cNvPr>
          <p:cNvSpPr txBox="1"/>
          <p:nvPr/>
        </p:nvSpPr>
        <p:spPr>
          <a:xfrm>
            <a:off x="4873947" y="3201643"/>
            <a:ext cx="611065"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w</a:t>
            </a:r>
            <a:r>
              <a:rPr kumimoji="0" lang="en-US" sz="1800" b="0" i="0" u="none" strike="noStrike" kern="1200" cap="none" spc="0" normalizeH="0" baseline="-25000" noProof="0" dirty="0" err="1">
                <a:ln>
                  <a:noFill/>
                </a:ln>
                <a:solidFill>
                  <a:srgbClr val="000000"/>
                </a:solidFill>
                <a:effectLst/>
                <a:uLnTx/>
                <a:uFillTx/>
                <a:latin typeface="Tahoma" pitchFamily="34" charset="0"/>
                <a:ea typeface="+mn-ea"/>
                <a:cs typeface="Arial" pitchFamily="34" charset="0"/>
              </a:rPr>
              <a:t>out</a:t>
            </a:r>
            <a:endPar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grpSp>
        <p:nvGrpSpPr>
          <p:cNvPr id="81" name="Group 80">
            <a:extLst>
              <a:ext uri="{FF2B5EF4-FFF2-40B4-BE49-F238E27FC236}">
                <a16:creationId xmlns:a16="http://schemas.microsoft.com/office/drawing/2014/main" id="{2A0D6CF5-B887-4A0D-B430-1A0CAF5F411A}"/>
              </a:ext>
            </a:extLst>
          </p:cNvPr>
          <p:cNvGrpSpPr/>
          <p:nvPr/>
        </p:nvGrpSpPr>
        <p:grpSpPr>
          <a:xfrm>
            <a:off x="2606312" y="3673767"/>
            <a:ext cx="240114" cy="2011680"/>
            <a:chOff x="4513223" y="4003891"/>
            <a:chExt cx="240114" cy="2011680"/>
          </a:xfrm>
        </p:grpSpPr>
        <p:sp>
          <p:nvSpPr>
            <p:cNvPr id="82" name="Rectangle 81">
              <a:extLst>
                <a:ext uri="{FF2B5EF4-FFF2-40B4-BE49-F238E27FC236}">
                  <a16:creationId xmlns:a16="http://schemas.microsoft.com/office/drawing/2014/main" id="{4D180549-D3A3-4399-8133-8D9057599473}"/>
                </a:ext>
              </a:extLst>
            </p:cNvPr>
            <p:cNvSpPr>
              <a:spLocks noChangeAspect="1" noChangeArrowheads="1"/>
            </p:cNvSpPr>
            <p:nvPr/>
          </p:nvSpPr>
          <p:spPr bwMode="auto">
            <a:xfrm>
              <a:off x="4513223" y="4003891"/>
              <a:ext cx="240114" cy="2011680"/>
            </a:xfrm>
            <a:prstGeom prst="rect">
              <a:avLst/>
            </a:prstGeom>
            <a:noFill/>
            <a:ln w="28575" cmpd="sng">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3" name="TextBox 82">
              <a:extLst>
                <a:ext uri="{FF2B5EF4-FFF2-40B4-BE49-F238E27FC236}">
                  <a16:creationId xmlns:a16="http://schemas.microsoft.com/office/drawing/2014/main" id="{D40035F6-EFA3-42A1-B7B1-301460682A50}"/>
                </a:ext>
              </a:extLst>
            </p:cNvPr>
            <p:cNvSpPr txBox="1"/>
            <p:nvPr/>
          </p:nvSpPr>
          <p:spPr>
            <a:xfrm>
              <a:off x="4589208" y="500249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84" name="TextBox 83">
              <a:extLst>
                <a:ext uri="{FF2B5EF4-FFF2-40B4-BE49-F238E27FC236}">
                  <a16:creationId xmlns:a16="http://schemas.microsoft.com/office/drawing/2014/main" id="{5DDB2945-876C-403A-BE6D-2EB5605A6D22}"/>
                </a:ext>
              </a:extLst>
            </p:cNvPr>
            <p:cNvSpPr txBox="1"/>
            <p:nvPr/>
          </p:nvSpPr>
          <p:spPr>
            <a:xfrm>
              <a:off x="4585991" y="5514071"/>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85" name="TextBox 84">
              <a:extLst>
                <a:ext uri="{FF2B5EF4-FFF2-40B4-BE49-F238E27FC236}">
                  <a16:creationId xmlns:a16="http://schemas.microsoft.com/office/drawing/2014/main" id="{509B9BD6-65AD-4E36-9A4B-C35DAEF87F54}"/>
                </a:ext>
              </a:extLst>
            </p:cNvPr>
            <p:cNvSpPr txBox="1"/>
            <p:nvPr/>
          </p:nvSpPr>
          <p:spPr>
            <a:xfrm>
              <a:off x="4546847" y="4018111"/>
              <a:ext cx="173124"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0000FF"/>
                  </a:solidFill>
                  <a:effectLst/>
                  <a:uLnTx/>
                  <a:uFillTx/>
                  <a:latin typeface="Arial"/>
                  <a:ea typeface="+mn-ea"/>
                  <a:cs typeface="Arial"/>
                </a:rPr>
                <a:t>T</a:t>
              </a:r>
            </a:p>
          </p:txBody>
        </p:sp>
        <p:sp>
          <p:nvSpPr>
            <p:cNvPr id="86" name="TextBox 85">
              <a:extLst>
                <a:ext uri="{FF2B5EF4-FFF2-40B4-BE49-F238E27FC236}">
                  <a16:creationId xmlns:a16="http://schemas.microsoft.com/office/drawing/2014/main" id="{2D3AADD8-1768-4971-99CD-FBB0D3D1F6BE}"/>
                </a:ext>
              </a:extLst>
            </p:cNvPr>
            <p:cNvSpPr txBox="1"/>
            <p:nvPr/>
          </p:nvSpPr>
          <p:spPr>
            <a:xfrm>
              <a:off x="4546361" y="4522194"/>
              <a:ext cx="173124"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0000FF"/>
                  </a:solidFill>
                  <a:effectLst/>
                  <a:uLnTx/>
                  <a:uFillTx/>
                  <a:latin typeface="Arial"/>
                  <a:ea typeface="+mn-ea"/>
                  <a:cs typeface="Arial"/>
                </a:rPr>
                <a:t>T</a:t>
              </a:r>
            </a:p>
          </p:txBody>
        </p:sp>
      </p:grpSp>
    </p:spTree>
    <p:extLst>
      <p:ext uri="{BB962C8B-B14F-4D97-AF65-F5344CB8AC3E}">
        <p14:creationId xmlns:p14="http://schemas.microsoft.com/office/powerpoint/2010/main" val="858681092"/>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Complement (mask)</a:t>
            </a:r>
          </a:p>
        </p:txBody>
      </p:sp>
      <p:sp>
        <p:nvSpPr>
          <p:cNvPr id="3" name="Content Placeholder 2"/>
          <p:cNvSpPr>
            <a:spLocks noGrp="1"/>
          </p:cNvSpPr>
          <p:nvPr>
            <p:ph idx="1"/>
          </p:nvPr>
        </p:nvSpPr>
        <p:spPr>
          <a:xfrm>
            <a:off x="455613" y="872854"/>
            <a:ext cx="8237537" cy="2178501"/>
          </a:xfrm>
        </p:spPr>
        <p:txBody>
          <a:bodyPr/>
          <a:lstStyle/>
          <a:p>
            <a:r>
              <a:rPr lang="en-US" dirty="0"/>
              <a:t>Specified with a descriptor: </a:t>
            </a:r>
            <a:r>
              <a:rPr lang="en-US" b="1" dirty="0" err="1">
                <a:latin typeface="Courier New" panose="02070309020205020404" pitchFamily="49" charset="0"/>
                <a:cs typeface="Courier New" panose="02070309020205020404" pitchFamily="49" charset="0"/>
              </a:rPr>
              <a:t>grb.descriptor.C</a:t>
            </a:r>
            <a:endParaRPr lang="en-US" b="1" dirty="0">
              <a:latin typeface="Courier New" panose="02070309020205020404" pitchFamily="49" charset="0"/>
              <a:cs typeface="Courier New" panose="02070309020205020404" pitchFamily="49" charset="0"/>
            </a:endParaRPr>
          </a:p>
          <a:p>
            <a:r>
              <a:rPr lang="en-US" dirty="0"/>
              <a:t>Inverts the logic of mask (write enabled on false)</a:t>
            </a:r>
          </a:p>
        </p:txBody>
      </p:sp>
      <p:sp>
        <p:nvSpPr>
          <p:cNvPr id="4" name="Slide Number Placeholder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85</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5" name="TextBox 4">
            <a:extLst>
              <a:ext uri="{FF2B5EF4-FFF2-40B4-BE49-F238E27FC236}">
                <a16:creationId xmlns:a16="http://schemas.microsoft.com/office/drawing/2014/main" id="{85441B47-3341-514F-899D-7CE1FB853085}"/>
              </a:ext>
            </a:extLst>
          </p:cNvPr>
          <p:cNvSpPr txBox="1"/>
          <p:nvPr/>
        </p:nvSpPr>
        <p:spPr>
          <a:xfrm>
            <a:off x="2503796" y="2015515"/>
            <a:ext cx="4379404" cy="553998"/>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itchFamily="34" charset="0"/>
              </a:rPr>
              <a:t>w</a:t>
            </a:r>
            <a:r>
              <a:rPr kumimoji="0" lang="en-US" sz="3600" b="1" i="0" u="none" strike="noStrike" kern="1200" cap="none" spc="0" normalizeH="0" baseline="0" noProof="0" dirty="0">
                <a:ln>
                  <a:noFill/>
                </a:ln>
                <a:solidFill>
                  <a:srgbClr val="000000"/>
                </a:solidFill>
                <a:effectLst/>
                <a:uLnTx/>
                <a:uFillTx/>
                <a:latin typeface="Tahoma" pitchFamily="34" charset="0"/>
                <a:ea typeface="+mn-ea"/>
                <a:cs typeface="Arial" pitchFamily="34" charset="0"/>
                <a:sym typeface="Symbol" panose="05050102010706020507" pitchFamily="18" charset="2"/>
              </a:rPr>
              <a:t></a:t>
            </a:r>
            <a:r>
              <a:rPr kumimoji="0" lang="en-US" sz="3600" b="0" i="0" u="none" strike="noStrike" kern="1200" cap="none" spc="0" normalizeH="0" baseline="0" noProof="0" dirty="0">
                <a:ln>
                  <a:noFill/>
                </a:ln>
                <a:solidFill>
                  <a:srgbClr val="C00000"/>
                </a:solidFill>
                <a:effectLst/>
                <a:uLnTx/>
                <a:uFillTx/>
                <a:latin typeface="Arial" panose="020B0604020202020204" pitchFamily="34" charset="0"/>
                <a:ea typeface="+mn-ea"/>
                <a:cs typeface="Arial" pitchFamily="34" charset="0"/>
              </a:rPr>
              <a:t>¬</a:t>
            </a:r>
            <a:r>
              <a:rPr kumimoji="0" lang="en-US" sz="3600" b="1" i="0" u="none" strike="noStrike" kern="1200" cap="none" spc="0" normalizeH="0" baseline="0" noProof="0" dirty="0">
                <a:ln>
                  <a:noFill/>
                </a:ln>
                <a:solidFill>
                  <a:srgbClr val="0000FF"/>
                </a:solidFill>
                <a:effectLst/>
                <a:uLnTx/>
                <a:uFillTx/>
                <a:latin typeface="Arial" panose="020B0604020202020204" pitchFamily="34" charset="0"/>
                <a:ea typeface="+mn-ea"/>
                <a:cs typeface="Arial" pitchFamily="34" charset="0"/>
              </a:rPr>
              <a:t>m</a:t>
            </a:r>
            <a:r>
              <a:rPr kumimoji="0" lang="en-US" sz="3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itchFamily="34" charset="0"/>
              </a:rPr>
              <a:t>, </a:t>
            </a:r>
            <a:r>
              <a:rPr kumimoji="0" lang="en-US" sz="3600" b="0" i="0" u="none" strike="noStrike" kern="1200" cap="none" spc="0" normalizeH="0" baseline="0" noProof="0" dirty="0">
                <a:ln>
                  <a:noFill/>
                </a:ln>
                <a:solidFill>
                  <a:srgbClr val="C00000"/>
                </a:solidFill>
                <a:effectLst/>
                <a:uLnTx/>
                <a:uFillTx/>
                <a:latin typeface="Arial" panose="020B0604020202020204" pitchFamily="34" charset="0"/>
                <a:ea typeface="+mn-ea"/>
                <a:cs typeface="Arial" pitchFamily="34" charset="0"/>
              </a:rPr>
              <a:t>r</a:t>
            </a:r>
            <a:r>
              <a:rPr kumimoji="0" lang="en-US" sz="3600" b="1" i="0" u="none" strike="noStrike" kern="1200" cap="none" spc="0" normalizeH="0" baseline="0" noProof="0" dirty="0">
                <a:ln>
                  <a:noFill/>
                </a:ln>
                <a:solidFill>
                  <a:srgbClr val="000000"/>
                </a:solidFill>
                <a:effectLst/>
                <a:uLnTx/>
                <a:uFillTx/>
                <a:latin typeface="Tahoma" pitchFamily="34" charset="0"/>
                <a:ea typeface="+mn-ea"/>
                <a:cs typeface="Arial" pitchFamily="34" charset="0"/>
                <a:sym typeface="Symbol" panose="05050102010706020507" pitchFamily="18" charset="2"/>
              </a:rPr>
              <a:t> </a:t>
            </a:r>
            <a:r>
              <a:rPr kumimoji="0" lang="en-US" sz="3600" b="0" i="0" u="none" strike="noStrike" kern="1200" cap="none" spc="0" normalizeH="0" baseline="0" noProof="0" dirty="0">
                <a:ln>
                  <a:noFill/>
                </a:ln>
                <a:solidFill>
                  <a:srgbClr val="000000"/>
                </a:solidFill>
                <a:effectLst/>
                <a:uLnTx/>
                <a:uFillTx/>
                <a:latin typeface="Tahoma" pitchFamily="34" charset="0"/>
                <a:ea typeface="Cambria Math" panose="02040503050406030204" pitchFamily="18" charset="0"/>
                <a:cs typeface="Arial" pitchFamily="34" charset="0"/>
              </a:rPr>
              <a:t>= </a:t>
            </a:r>
            <a:r>
              <a:rPr kumimoji="0" lang="en-US" sz="3600" b="1" i="0" u="none" strike="noStrike" kern="1200" cap="none" spc="0" normalizeH="0" baseline="0" noProof="0" dirty="0">
                <a:ln>
                  <a:noFill/>
                </a:ln>
                <a:solidFill>
                  <a:srgbClr val="00B050"/>
                </a:solidFill>
                <a:effectLst/>
                <a:uLnTx/>
                <a:uFillTx/>
                <a:latin typeface="Arial" panose="020B0604020202020204" pitchFamily="34" charset="0"/>
                <a:ea typeface="+mn-ea"/>
                <a:cs typeface="Arial" pitchFamily="34" charset="0"/>
              </a:rPr>
              <a:t>A</a:t>
            </a:r>
            <a:r>
              <a:rPr kumimoji="0" lang="en-US" sz="3600" b="0" i="0" u="none" strike="noStrike" kern="1200" cap="none" spc="0" normalizeH="0" baseline="0" noProof="0" dirty="0">
                <a:ln>
                  <a:noFill/>
                </a:ln>
                <a:solidFill>
                  <a:srgbClr val="00B050"/>
                </a:solidFill>
                <a:effectLst/>
                <a:uLnTx/>
                <a:uFillTx/>
                <a:latin typeface="Tahoma" pitchFamily="34" charset="0"/>
                <a:ea typeface="+mn-ea"/>
                <a:cs typeface="Arial" pitchFamily="34" charset="0"/>
              </a:rPr>
              <a:t> ⊕.⊗ </a:t>
            </a:r>
            <a:r>
              <a:rPr kumimoji="0" lang="en-US" sz="3600" b="1" i="0" u="none" strike="noStrike" kern="1200" cap="none" spc="0" normalizeH="0" baseline="0" noProof="0" dirty="0">
                <a:ln>
                  <a:noFill/>
                </a:ln>
                <a:solidFill>
                  <a:srgbClr val="00B050"/>
                </a:solidFill>
                <a:effectLst/>
                <a:uLnTx/>
                <a:uFillTx/>
                <a:latin typeface="Arial" panose="020B0604020202020204" pitchFamily="34" charset="0"/>
                <a:ea typeface="+mn-ea"/>
                <a:cs typeface="Arial" pitchFamily="34" charset="0"/>
              </a:rPr>
              <a:t>u</a:t>
            </a:r>
          </a:p>
        </p:txBody>
      </p:sp>
      <p:sp>
        <p:nvSpPr>
          <p:cNvPr id="41" name="Rectangle 40"/>
          <p:cNvSpPr/>
          <p:nvPr/>
        </p:nvSpPr>
        <p:spPr>
          <a:xfrm>
            <a:off x="3974836" y="3998035"/>
            <a:ext cx="764953"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Helvetica"/>
                <a:ea typeface="+mn-ea"/>
                <a:cs typeface="Helvetica"/>
                <a:sym typeface="Wingdings" panose="05000000000000000000" pitchFamily="2" charset="2"/>
              </a:rPr>
              <a:t></a:t>
            </a:r>
            <a:r>
              <a:rPr kumimoji="0" lang="en-US" sz="3600" b="0" i="0" u="none" strike="noStrike" kern="1200" cap="none" spc="0" normalizeH="0" baseline="0" noProof="0" dirty="0">
                <a:ln>
                  <a:noFill/>
                </a:ln>
                <a:solidFill>
                  <a:srgbClr val="000000"/>
                </a:solidFill>
                <a:effectLst/>
                <a:uLnTx/>
                <a:uFillTx/>
                <a:latin typeface="Helvetica"/>
                <a:ea typeface="+mn-ea"/>
                <a:cs typeface="Helvetica"/>
              </a:rPr>
              <a:t> </a:t>
            </a:r>
          </a:p>
        </p:txBody>
      </p:sp>
      <p:grpSp>
        <p:nvGrpSpPr>
          <p:cNvPr id="48" name="Group 47"/>
          <p:cNvGrpSpPr/>
          <p:nvPr/>
        </p:nvGrpSpPr>
        <p:grpSpPr>
          <a:xfrm>
            <a:off x="1933388" y="3366124"/>
            <a:ext cx="240114" cy="2011680"/>
            <a:chOff x="1778195" y="1758199"/>
            <a:chExt cx="240114" cy="2011680"/>
          </a:xfrm>
        </p:grpSpPr>
        <p:sp>
          <p:nvSpPr>
            <p:cNvPr id="49" name="Rectangle 48"/>
            <p:cNvSpPr>
              <a:spLocks noChangeAspect="1" noChangeArrowheads="1"/>
            </p:cNvSpPr>
            <p:nvPr/>
          </p:nvSpPr>
          <p:spPr bwMode="auto">
            <a:xfrm>
              <a:off x="1778195" y="1758199"/>
              <a:ext cx="240114" cy="2011680"/>
            </a:xfrm>
            <a:prstGeom prst="rect">
              <a:avLst/>
            </a:prstGeom>
            <a:noFill/>
            <a:ln w="28575" cmpd="sng">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0" name="Oval 49"/>
            <p:cNvSpPr>
              <a:spLocks noChangeArrowheads="1"/>
            </p:cNvSpPr>
            <p:nvPr/>
          </p:nvSpPr>
          <p:spPr bwMode="auto">
            <a:xfrm rot="10800000" flipH="1" flipV="1">
              <a:off x="1838815" y="1886599"/>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1" name="Oval 50"/>
            <p:cNvSpPr>
              <a:spLocks noChangeArrowheads="1"/>
            </p:cNvSpPr>
            <p:nvPr/>
          </p:nvSpPr>
          <p:spPr bwMode="auto">
            <a:xfrm rot="10800000" flipH="1" flipV="1">
              <a:off x="1838815" y="2901058"/>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2" name="TextBox 51"/>
            <p:cNvSpPr txBox="1"/>
            <p:nvPr/>
          </p:nvSpPr>
          <p:spPr>
            <a:xfrm>
              <a:off x="1850962"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53" name="TextBox 52"/>
            <p:cNvSpPr txBox="1"/>
            <p:nvPr/>
          </p:nvSpPr>
          <p:spPr>
            <a:xfrm>
              <a:off x="1850962" y="224972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grpSp>
        <p:nvGrpSpPr>
          <p:cNvPr id="54" name="Group 53"/>
          <p:cNvGrpSpPr/>
          <p:nvPr/>
        </p:nvGrpSpPr>
        <p:grpSpPr>
          <a:xfrm>
            <a:off x="4675842" y="3366124"/>
            <a:ext cx="240114" cy="2011680"/>
            <a:chOff x="5556827" y="4544203"/>
            <a:chExt cx="240114" cy="2011680"/>
          </a:xfrm>
        </p:grpSpPr>
        <p:grpSp>
          <p:nvGrpSpPr>
            <p:cNvPr id="55" name="Group 54"/>
            <p:cNvGrpSpPr/>
            <p:nvPr/>
          </p:nvGrpSpPr>
          <p:grpSpPr>
            <a:xfrm>
              <a:off x="5556827" y="4544203"/>
              <a:ext cx="240114" cy="2011680"/>
              <a:chOff x="1080198" y="1765700"/>
              <a:chExt cx="240114" cy="2011680"/>
            </a:xfrm>
          </p:grpSpPr>
          <p:sp>
            <p:nvSpPr>
              <p:cNvPr id="57" name="Rectangle 56"/>
              <p:cNvSpPr>
                <a:spLocks noChangeAspect="1" noChangeArrowheads="1"/>
              </p:cNvSpPr>
              <p:nvPr/>
            </p:nvSpPr>
            <p:spPr bwMode="auto">
              <a:xfrm>
                <a:off x="1080198" y="1765700"/>
                <a:ext cx="240114" cy="2011680"/>
              </a:xfrm>
              <a:prstGeom prst="rect">
                <a:avLst/>
              </a:prstGeom>
              <a:noFill/>
              <a:ln w="28575" cmpd="sng">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8" name="Oval 57"/>
              <p:cNvSpPr>
                <a:spLocks noChangeArrowheads="1"/>
              </p:cNvSpPr>
              <p:nvPr/>
            </p:nvSpPr>
            <p:spPr bwMode="auto">
              <a:xfrm rot="10800000" flipH="1" flipV="1">
                <a:off x="1145168" y="2880562"/>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9" name="TextBox 58"/>
              <p:cNvSpPr txBox="1"/>
              <p:nvPr/>
            </p:nvSpPr>
            <p:spPr>
              <a:xfrm>
                <a:off x="1152219" y="1816088"/>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60" name="TextBox 59"/>
              <p:cNvSpPr txBox="1"/>
              <p:nvPr/>
            </p:nvSpPr>
            <p:spPr>
              <a:xfrm>
                <a:off x="1152966"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56" name="TextBox 55"/>
            <p:cNvSpPr txBox="1"/>
            <p:nvPr/>
          </p:nvSpPr>
          <p:spPr>
            <a:xfrm>
              <a:off x="5628848" y="504565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61" name="TextBox 60"/>
          <p:cNvSpPr txBox="1"/>
          <p:nvPr/>
        </p:nvSpPr>
        <p:spPr>
          <a:xfrm>
            <a:off x="3283505" y="3731019"/>
            <a:ext cx="1345433"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REPLACE, </a:t>
            </a:r>
            <a:r>
              <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rPr>
              <a:t>r</a:t>
            </a:r>
          </a:p>
        </p:txBody>
      </p:sp>
      <p:grpSp>
        <p:nvGrpSpPr>
          <p:cNvPr id="62" name="Group 61"/>
          <p:cNvGrpSpPr/>
          <p:nvPr/>
        </p:nvGrpSpPr>
        <p:grpSpPr>
          <a:xfrm>
            <a:off x="1329480" y="3366124"/>
            <a:ext cx="240114" cy="2011680"/>
            <a:chOff x="1212646" y="4563769"/>
            <a:chExt cx="240114" cy="2011680"/>
          </a:xfrm>
        </p:grpSpPr>
        <p:grpSp>
          <p:nvGrpSpPr>
            <p:cNvPr id="63" name="Group 62"/>
            <p:cNvGrpSpPr/>
            <p:nvPr/>
          </p:nvGrpSpPr>
          <p:grpSpPr>
            <a:xfrm>
              <a:off x="1212646" y="4563769"/>
              <a:ext cx="240114" cy="2011680"/>
              <a:chOff x="5556827" y="4544203"/>
              <a:chExt cx="240114" cy="2011680"/>
            </a:xfrm>
          </p:grpSpPr>
          <p:grpSp>
            <p:nvGrpSpPr>
              <p:cNvPr id="65" name="Group 64"/>
              <p:cNvGrpSpPr/>
              <p:nvPr/>
            </p:nvGrpSpPr>
            <p:grpSpPr>
              <a:xfrm>
                <a:off x="5556827" y="4544203"/>
                <a:ext cx="240114" cy="2011680"/>
                <a:chOff x="1080198" y="1765700"/>
                <a:chExt cx="240114" cy="2011680"/>
              </a:xfrm>
            </p:grpSpPr>
            <p:sp>
              <p:nvSpPr>
                <p:cNvPr id="67" name="Rectangle 66"/>
                <p:cNvSpPr>
                  <a:spLocks noChangeAspect="1" noChangeArrowheads="1"/>
                </p:cNvSpPr>
                <p:nvPr/>
              </p:nvSpPr>
              <p:spPr bwMode="auto">
                <a:xfrm>
                  <a:off x="1080198" y="1765700"/>
                  <a:ext cx="240114" cy="2011680"/>
                </a:xfrm>
                <a:prstGeom prst="rect">
                  <a:avLst/>
                </a:prstGeom>
                <a:noFill/>
                <a:ln w="28575" cmpd="sng">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8" name="Oval 67"/>
                <p:cNvSpPr>
                  <a:spLocks noChangeArrowheads="1"/>
                </p:cNvSpPr>
                <p:nvPr/>
              </p:nvSpPr>
              <p:spPr bwMode="auto">
                <a:xfrm rot="10800000" flipH="1" flipV="1">
                  <a:off x="1133630" y="1888966"/>
                  <a:ext cx="118872" cy="12046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9" name="TextBox 68"/>
                <p:cNvSpPr txBox="1"/>
                <p:nvPr/>
              </p:nvSpPr>
              <p:spPr>
                <a:xfrm>
                  <a:off x="1156183" y="2764299"/>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70" name="TextBox 69"/>
                <p:cNvSpPr txBox="1"/>
                <p:nvPr/>
              </p:nvSpPr>
              <p:spPr>
                <a:xfrm>
                  <a:off x="1152966"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66" name="TextBox 65"/>
              <p:cNvSpPr txBox="1"/>
              <p:nvPr/>
            </p:nvSpPr>
            <p:spPr>
              <a:xfrm>
                <a:off x="5628848" y="504565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64" name="Oval 63"/>
            <p:cNvSpPr>
              <a:spLocks noChangeArrowheads="1"/>
            </p:cNvSpPr>
            <p:nvPr/>
          </p:nvSpPr>
          <p:spPr bwMode="auto">
            <a:xfrm rot="10800000" flipH="1" flipV="1">
              <a:off x="1260581" y="5731645"/>
              <a:ext cx="118872" cy="12046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71" name="Rectangle 70"/>
          <p:cNvSpPr/>
          <p:nvPr/>
        </p:nvSpPr>
        <p:spPr>
          <a:xfrm>
            <a:off x="6798244" y="4000068"/>
            <a:ext cx="764953"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Helvetica"/>
                <a:ea typeface="+mn-ea"/>
                <a:cs typeface="Helvetica"/>
                <a:sym typeface="Wingdings" panose="05000000000000000000" pitchFamily="2" charset="2"/>
              </a:rPr>
              <a:t></a:t>
            </a:r>
            <a:r>
              <a:rPr kumimoji="0" lang="en-US" sz="3600" b="0" i="0" u="none" strike="noStrike" kern="1200" cap="none" spc="0" normalizeH="0" baseline="0" noProof="0" dirty="0">
                <a:ln>
                  <a:noFill/>
                </a:ln>
                <a:solidFill>
                  <a:srgbClr val="000000"/>
                </a:solidFill>
                <a:effectLst/>
                <a:uLnTx/>
                <a:uFillTx/>
                <a:latin typeface="Helvetica"/>
                <a:ea typeface="+mn-ea"/>
                <a:cs typeface="Helvetica"/>
              </a:rPr>
              <a:t> </a:t>
            </a:r>
          </a:p>
        </p:txBody>
      </p:sp>
      <p:sp>
        <p:nvSpPr>
          <p:cNvPr id="72" name="TextBox 71"/>
          <p:cNvSpPr txBox="1"/>
          <p:nvPr/>
        </p:nvSpPr>
        <p:spPr>
          <a:xfrm>
            <a:off x="6494623" y="3725873"/>
            <a:ext cx="918841"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MERGE</a:t>
            </a:r>
            <a:endPar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grpSp>
        <p:nvGrpSpPr>
          <p:cNvPr id="73" name="Group 72"/>
          <p:cNvGrpSpPr/>
          <p:nvPr/>
        </p:nvGrpSpPr>
        <p:grpSpPr>
          <a:xfrm>
            <a:off x="7494348" y="3368157"/>
            <a:ext cx="240114" cy="2011680"/>
            <a:chOff x="7419849" y="4565802"/>
            <a:chExt cx="240114" cy="2011680"/>
          </a:xfrm>
        </p:grpSpPr>
        <p:grpSp>
          <p:nvGrpSpPr>
            <p:cNvPr id="74" name="Group 73"/>
            <p:cNvGrpSpPr/>
            <p:nvPr/>
          </p:nvGrpSpPr>
          <p:grpSpPr>
            <a:xfrm>
              <a:off x="7419849" y="4565802"/>
              <a:ext cx="240114" cy="2011680"/>
              <a:chOff x="5556827" y="4544203"/>
              <a:chExt cx="240114" cy="2011680"/>
            </a:xfrm>
          </p:grpSpPr>
          <p:grpSp>
            <p:nvGrpSpPr>
              <p:cNvPr id="76" name="Group 75"/>
              <p:cNvGrpSpPr/>
              <p:nvPr/>
            </p:nvGrpSpPr>
            <p:grpSpPr>
              <a:xfrm>
                <a:off x="5556827" y="4544203"/>
                <a:ext cx="240114" cy="2011680"/>
                <a:chOff x="1080198" y="1765700"/>
                <a:chExt cx="240114" cy="2011680"/>
              </a:xfrm>
            </p:grpSpPr>
            <p:sp>
              <p:nvSpPr>
                <p:cNvPr id="78" name="Rectangle 77"/>
                <p:cNvSpPr>
                  <a:spLocks noChangeAspect="1" noChangeArrowheads="1"/>
                </p:cNvSpPr>
                <p:nvPr/>
              </p:nvSpPr>
              <p:spPr bwMode="auto">
                <a:xfrm>
                  <a:off x="1080198" y="1765700"/>
                  <a:ext cx="240114" cy="2011680"/>
                </a:xfrm>
                <a:prstGeom prst="rect">
                  <a:avLst/>
                </a:prstGeom>
                <a:noFill/>
                <a:ln w="28575" cmpd="sng">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9" name="Oval 78"/>
                <p:cNvSpPr>
                  <a:spLocks noChangeArrowheads="1"/>
                </p:cNvSpPr>
                <p:nvPr/>
              </p:nvSpPr>
              <p:spPr bwMode="auto">
                <a:xfrm rot="10800000" flipH="1" flipV="1">
                  <a:off x="1142537" y="2883219"/>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1" name="TextBox 80"/>
                <p:cNvSpPr txBox="1"/>
                <p:nvPr/>
              </p:nvSpPr>
              <p:spPr>
                <a:xfrm>
                  <a:off x="1152966"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77" name="TextBox 76"/>
              <p:cNvSpPr txBox="1"/>
              <p:nvPr/>
            </p:nvSpPr>
            <p:spPr>
              <a:xfrm>
                <a:off x="5628848" y="504565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75" name="Oval 74"/>
            <p:cNvSpPr>
              <a:spLocks noChangeArrowheads="1"/>
            </p:cNvSpPr>
            <p:nvPr/>
          </p:nvSpPr>
          <p:spPr bwMode="auto">
            <a:xfrm rot="10800000" flipH="1" flipV="1">
              <a:off x="7489582" y="4723202"/>
              <a:ext cx="118872" cy="12046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87" name="Rectangle 86"/>
          <p:cNvSpPr/>
          <p:nvPr/>
        </p:nvSpPr>
        <p:spPr>
          <a:xfrm>
            <a:off x="2350882" y="4045994"/>
            <a:ext cx="425406" cy="52322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Arial" panose="020B0604020202020204" pitchFamily="34" charset="0"/>
                <a:ea typeface="+mn-ea"/>
                <a:cs typeface="Arial" pitchFamily="34" charset="0"/>
              </a:rPr>
              <a:t>¬</a:t>
            </a:r>
            <a:r>
              <a:rPr kumimoji="0" lang="en-US" sz="2400" b="0" i="0" u="none" strike="noStrike" kern="1200" cap="none" spc="0" normalizeH="0" baseline="0" noProof="0" dirty="0">
                <a:ln>
                  <a:noFill/>
                </a:ln>
                <a:solidFill>
                  <a:srgbClr val="000000"/>
                </a:solidFill>
                <a:effectLst/>
                <a:uLnTx/>
                <a:uFillTx/>
                <a:latin typeface="Helvetica"/>
                <a:ea typeface="+mn-ea"/>
                <a:cs typeface="Helvetica"/>
              </a:rPr>
              <a:t> </a:t>
            </a:r>
          </a:p>
        </p:txBody>
      </p:sp>
      <p:sp>
        <p:nvSpPr>
          <p:cNvPr id="80" name="Content Placeholder 2">
            <a:extLst>
              <a:ext uri="{FF2B5EF4-FFF2-40B4-BE49-F238E27FC236}">
                <a16:creationId xmlns:a16="http://schemas.microsoft.com/office/drawing/2014/main" id="{9F96EB79-7C27-46F4-B851-5D842A6309B4}"/>
              </a:ext>
            </a:extLst>
          </p:cNvPr>
          <p:cNvSpPr txBox="1">
            <a:spLocks/>
          </p:cNvSpPr>
          <p:nvPr/>
        </p:nvSpPr>
        <p:spPr bwMode="auto">
          <a:xfrm>
            <a:off x="519830" y="5784731"/>
            <a:ext cx="8173320" cy="63234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1" i="0" u="none" strike="noStrike" kern="0" cap="none" spc="0" normalizeH="0" baseline="0" noProof="0" dirty="0" err="1">
                <a:ln>
                  <a:noFill/>
                </a:ln>
                <a:solidFill>
                  <a:srgbClr val="008000"/>
                </a:solidFill>
                <a:effectLst/>
                <a:uLnTx/>
                <a:uFillTx/>
                <a:latin typeface="Courier New" panose="02070309020205020404" pitchFamily="49" charset="0"/>
                <a:ea typeface="+mn-ea"/>
                <a:cs typeface="Courier New" panose="02070309020205020404" pitchFamily="49" charset="0"/>
              </a:rPr>
              <a:t>A</a:t>
            </a:r>
            <a:r>
              <a:rPr kumimoji="0" lang="en-US" sz="18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.mxv</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8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u</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out=w, </a:t>
            </a:r>
            <a:r>
              <a:rPr kumimoji="0" lang="en-US" sz="18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mask=m</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800" b="1" i="0" u="none" strike="noStrike" kern="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desc=</a:t>
            </a:r>
            <a:r>
              <a:rPr kumimoji="0" lang="en-US" sz="1800" b="1" i="0" u="none" strike="noStrike" kern="0" cap="none" spc="0" normalizeH="0" baseline="0" noProof="0" dirty="0" err="1">
                <a:ln>
                  <a:noFill/>
                </a:ln>
                <a:solidFill>
                  <a:srgbClr val="C00000"/>
                </a:solidFill>
                <a:effectLst/>
                <a:uLnTx/>
                <a:uFillTx/>
                <a:latin typeface="Courier New" panose="02070309020205020404" pitchFamily="49" charset="0"/>
                <a:ea typeface="+mn-ea"/>
                <a:cs typeface="Courier New" panose="02070309020205020404" pitchFamily="49" charset="0"/>
              </a:rPr>
              <a:t>grb.descriptor.RC</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8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 REPLACE</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1" i="0" u="none" strike="noStrike" kern="0" cap="none" spc="0" normalizeH="0" baseline="0" noProof="0" dirty="0" err="1">
                <a:ln>
                  <a:noFill/>
                </a:ln>
                <a:solidFill>
                  <a:srgbClr val="008000"/>
                </a:solidFill>
                <a:effectLst/>
                <a:uLnTx/>
                <a:uFillTx/>
                <a:latin typeface="Courier New" panose="02070309020205020404" pitchFamily="49" charset="0"/>
                <a:ea typeface="+mn-ea"/>
                <a:cs typeface="Courier New" panose="02070309020205020404" pitchFamily="49" charset="0"/>
              </a:rPr>
              <a:t>A</a:t>
            </a:r>
            <a:r>
              <a:rPr kumimoji="0" lang="en-US" sz="18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.mxv</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8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u</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out=w, </a:t>
            </a:r>
            <a:r>
              <a:rPr kumimoji="0" lang="en-US" sz="18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mask=m</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800" b="1" i="0" u="none" strike="noStrike" kern="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desc=</a:t>
            </a:r>
            <a:r>
              <a:rPr kumimoji="0" lang="en-US" sz="1800" b="1" i="0" u="none" strike="noStrike" kern="0" cap="none" spc="0" normalizeH="0" baseline="0" noProof="0" dirty="0" err="1">
                <a:ln>
                  <a:noFill/>
                </a:ln>
                <a:solidFill>
                  <a:srgbClr val="C00000"/>
                </a:solidFill>
                <a:effectLst/>
                <a:uLnTx/>
                <a:uFillTx/>
                <a:latin typeface="Courier New" panose="02070309020205020404" pitchFamily="49" charset="0"/>
                <a:ea typeface="+mn-ea"/>
                <a:cs typeface="Courier New" panose="02070309020205020404" pitchFamily="49" charset="0"/>
              </a:rPr>
              <a:t>grb.descriptor.C</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8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 MERGE</a:t>
            </a:r>
          </a:p>
        </p:txBody>
      </p:sp>
      <p:sp>
        <p:nvSpPr>
          <p:cNvPr id="88" name="TextBox 87">
            <a:extLst>
              <a:ext uri="{FF2B5EF4-FFF2-40B4-BE49-F238E27FC236}">
                <a16:creationId xmlns:a16="http://schemas.microsoft.com/office/drawing/2014/main" id="{A243405C-F86A-427D-A42A-701B46F8681F}"/>
              </a:ext>
            </a:extLst>
          </p:cNvPr>
          <p:cNvSpPr txBox="1"/>
          <p:nvPr/>
        </p:nvSpPr>
        <p:spPr>
          <a:xfrm>
            <a:off x="1705979" y="2921384"/>
            <a:ext cx="700833"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A</a:t>
            </a:r>
            <a:r>
              <a:rPr kumimoji="0" lang="en-US" sz="1800" b="0"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a:t>
            </a: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u</a:t>
            </a:r>
            <a:endParaRPr kumimoji="0" lang="en-US" sz="1800" b="1"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
        <p:nvSpPr>
          <p:cNvPr id="89" name="TextBox 88">
            <a:extLst>
              <a:ext uri="{FF2B5EF4-FFF2-40B4-BE49-F238E27FC236}">
                <a16:creationId xmlns:a16="http://schemas.microsoft.com/office/drawing/2014/main" id="{0C6DF30B-D67F-4EC6-9FAF-437BBCDCEC9D}"/>
              </a:ext>
            </a:extLst>
          </p:cNvPr>
          <p:cNvSpPr txBox="1"/>
          <p:nvPr/>
        </p:nvSpPr>
        <p:spPr>
          <a:xfrm>
            <a:off x="2605770" y="2921384"/>
            <a:ext cx="404278"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m</a:t>
            </a:r>
            <a:endParaRPr kumimoji="0" lang="en-US" sz="1800" b="1"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
        <p:nvSpPr>
          <p:cNvPr id="90" name="TextBox 89">
            <a:extLst>
              <a:ext uri="{FF2B5EF4-FFF2-40B4-BE49-F238E27FC236}">
                <a16:creationId xmlns:a16="http://schemas.microsoft.com/office/drawing/2014/main" id="{ED6E160E-5A46-4011-8348-AE42BAA53638}"/>
              </a:ext>
            </a:extLst>
          </p:cNvPr>
          <p:cNvSpPr txBox="1"/>
          <p:nvPr/>
        </p:nvSpPr>
        <p:spPr>
          <a:xfrm>
            <a:off x="7338635" y="2921384"/>
            <a:ext cx="611065"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w</a:t>
            </a:r>
            <a:r>
              <a:rPr kumimoji="0" lang="en-US" sz="1800" b="0" i="0" u="none" strike="noStrike" kern="1200" cap="none" spc="0" normalizeH="0" baseline="-25000" noProof="0" dirty="0" err="1">
                <a:ln>
                  <a:noFill/>
                </a:ln>
                <a:solidFill>
                  <a:srgbClr val="000000"/>
                </a:solidFill>
                <a:effectLst/>
                <a:uLnTx/>
                <a:uFillTx/>
                <a:latin typeface="Tahoma" pitchFamily="34" charset="0"/>
                <a:ea typeface="+mn-ea"/>
                <a:cs typeface="Arial" pitchFamily="34" charset="0"/>
              </a:rPr>
              <a:t>out</a:t>
            </a:r>
            <a:endPar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
        <p:nvSpPr>
          <p:cNvPr id="91" name="TextBox 90">
            <a:extLst>
              <a:ext uri="{FF2B5EF4-FFF2-40B4-BE49-F238E27FC236}">
                <a16:creationId xmlns:a16="http://schemas.microsoft.com/office/drawing/2014/main" id="{90DD7C8D-FDA6-4C75-B7F1-7B4672BF2B5B}"/>
              </a:ext>
            </a:extLst>
          </p:cNvPr>
          <p:cNvSpPr txBox="1"/>
          <p:nvPr/>
        </p:nvSpPr>
        <p:spPr>
          <a:xfrm>
            <a:off x="1194300" y="2921384"/>
            <a:ext cx="511679"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w</a:t>
            </a:r>
            <a:r>
              <a:rPr kumimoji="0" lang="en-US" sz="1800" b="0" i="0" u="none" strike="noStrike" kern="1200" cap="none" spc="0" normalizeH="0" baseline="-25000" noProof="0" dirty="0">
                <a:ln>
                  <a:noFill/>
                </a:ln>
                <a:solidFill>
                  <a:srgbClr val="000000"/>
                </a:solidFill>
                <a:effectLst/>
                <a:uLnTx/>
                <a:uFillTx/>
                <a:latin typeface="Tahoma" pitchFamily="34" charset="0"/>
                <a:ea typeface="+mn-ea"/>
                <a:cs typeface="Arial" pitchFamily="34" charset="0"/>
              </a:rPr>
              <a:t>in</a:t>
            </a:r>
            <a:endParaRPr kumimoji="0" lang="en-US" sz="1800" b="0" i="0" u="none" strike="noStrike" kern="1200" cap="none" spc="0" normalizeH="0" baseline="-25000" noProof="0" dirty="0">
              <a:ln>
                <a:noFill/>
              </a:ln>
              <a:solidFill>
                <a:srgbClr val="C00000"/>
              </a:solidFill>
              <a:effectLst/>
              <a:uLnTx/>
              <a:uFillTx/>
              <a:latin typeface="Tahoma" pitchFamily="34" charset="0"/>
              <a:ea typeface="+mn-ea"/>
              <a:cs typeface="Arial" pitchFamily="34" charset="0"/>
            </a:endParaRPr>
          </a:p>
        </p:txBody>
      </p:sp>
      <p:sp>
        <p:nvSpPr>
          <p:cNvPr id="92" name="TextBox 91">
            <a:extLst>
              <a:ext uri="{FF2B5EF4-FFF2-40B4-BE49-F238E27FC236}">
                <a16:creationId xmlns:a16="http://schemas.microsoft.com/office/drawing/2014/main" id="{14CB74F0-8CAE-4FBE-8CD2-B8427A7230BF}"/>
              </a:ext>
            </a:extLst>
          </p:cNvPr>
          <p:cNvSpPr txBox="1"/>
          <p:nvPr/>
        </p:nvSpPr>
        <p:spPr>
          <a:xfrm>
            <a:off x="4506471" y="2921384"/>
            <a:ext cx="611065"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w</a:t>
            </a:r>
            <a:r>
              <a:rPr kumimoji="0" lang="en-US" sz="1800" b="0" i="0" u="none" strike="noStrike" kern="1200" cap="none" spc="0" normalizeH="0" baseline="-25000" noProof="0" dirty="0" err="1">
                <a:ln>
                  <a:noFill/>
                </a:ln>
                <a:solidFill>
                  <a:srgbClr val="000000"/>
                </a:solidFill>
                <a:effectLst/>
                <a:uLnTx/>
                <a:uFillTx/>
                <a:latin typeface="Tahoma" pitchFamily="34" charset="0"/>
                <a:ea typeface="+mn-ea"/>
                <a:cs typeface="Arial" pitchFamily="34" charset="0"/>
              </a:rPr>
              <a:t>out</a:t>
            </a:r>
            <a:endPar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grpSp>
        <p:nvGrpSpPr>
          <p:cNvPr id="93" name="Group 92">
            <a:extLst>
              <a:ext uri="{FF2B5EF4-FFF2-40B4-BE49-F238E27FC236}">
                <a16:creationId xmlns:a16="http://schemas.microsoft.com/office/drawing/2014/main" id="{31837121-049D-47E7-BA13-807B09AB05D8}"/>
              </a:ext>
            </a:extLst>
          </p:cNvPr>
          <p:cNvGrpSpPr/>
          <p:nvPr/>
        </p:nvGrpSpPr>
        <p:grpSpPr>
          <a:xfrm>
            <a:off x="2691369" y="3366124"/>
            <a:ext cx="240114" cy="2011680"/>
            <a:chOff x="4513223" y="4003891"/>
            <a:chExt cx="240114" cy="2011680"/>
          </a:xfrm>
        </p:grpSpPr>
        <p:sp>
          <p:nvSpPr>
            <p:cNvPr id="94" name="Rectangle 93">
              <a:extLst>
                <a:ext uri="{FF2B5EF4-FFF2-40B4-BE49-F238E27FC236}">
                  <a16:creationId xmlns:a16="http://schemas.microsoft.com/office/drawing/2014/main" id="{336D9AB7-C40B-4CB8-8296-8588F82BFA1E}"/>
                </a:ext>
              </a:extLst>
            </p:cNvPr>
            <p:cNvSpPr>
              <a:spLocks noChangeAspect="1" noChangeArrowheads="1"/>
            </p:cNvSpPr>
            <p:nvPr/>
          </p:nvSpPr>
          <p:spPr bwMode="auto">
            <a:xfrm>
              <a:off x="4513223" y="4003891"/>
              <a:ext cx="240114" cy="2011680"/>
            </a:xfrm>
            <a:prstGeom prst="rect">
              <a:avLst/>
            </a:prstGeom>
            <a:noFill/>
            <a:ln w="28575" cmpd="sng">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5" name="TextBox 94">
              <a:extLst>
                <a:ext uri="{FF2B5EF4-FFF2-40B4-BE49-F238E27FC236}">
                  <a16:creationId xmlns:a16="http://schemas.microsoft.com/office/drawing/2014/main" id="{310F37AF-D5FC-4C42-A511-1C55721DC4C2}"/>
                </a:ext>
              </a:extLst>
            </p:cNvPr>
            <p:cNvSpPr txBox="1"/>
            <p:nvPr/>
          </p:nvSpPr>
          <p:spPr>
            <a:xfrm>
              <a:off x="4589208" y="500249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96" name="TextBox 95">
              <a:extLst>
                <a:ext uri="{FF2B5EF4-FFF2-40B4-BE49-F238E27FC236}">
                  <a16:creationId xmlns:a16="http://schemas.microsoft.com/office/drawing/2014/main" id="{98D571BE-9AC2-4C4E-9E50-DB076F5A815D}"/>
                </a:ext>
              </a:extLst>
            </p:cNvPr>
            <p:cNvSpPr txBox="1"/>
            <p:nvPr/>
          </p:nvSpPr>
          <p:spPr>
            <a:xfrm>
              <a:off x="4585991" y="5514071"/>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97" name="TextBox 96">
              <a:extLst>
                <a:ext uri="{FF2B5EF4-FFF2-40B4-BE49-F238E27FC236}">
                  <a16:creationId xmlns:a16="http://schemas.microsoft.com/office/drawing/2014/main" id="{083C2B7B-2DE9-4301-A88A-0E516323BD85}"/>
                </a:ext>
              </a:extLst>
            </p:cNvPr>
            <p:cNvSpPr txBox="1"/>
            <p:nvPr/>
          </p:nvSpPr>
          <p:spPr>
            <a:xfrm>
              <a:off x="4546847" y="4018111"/>
              <a:ext cx="173124"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0000FF"/>
                  </a:solidFill>
                  <a:effectLst/>
                  <a:uLnTx/>
                  <a:uFillTx/>
                  <a:latin typeface="Arial"/>
                  <a:ea typeface="+mn-ea"/>
                  <a:cs typeface="Arial"/>
                </a:rPr>
                <a:t>T</a:t>
              </a:r>
            </a:p>
          </p:txBody>
        </p:sp>
        <p:sp>
          <p:nvSpPr>
            <p:cNvPr id="98" name="TextBox 97">
              <a:extLst>
                <a:ext uri="{FF2B5EF4-FFF2-40B4-BE49-F238E27FC236}">
                  <a16:creationId xmlns:a16="http://schemas.microsoft.com/office/drawing/2014/main" id="{12C97A3B-D613-4644-A6B4-0020822430BC}"/>
                </a:ext>
              </a:extLst>
            </p:cNvPr>
            <p:cNvSpPr txBox="1"/>
            <p:nvPr/>
          </p:nvSpPr>
          <p:spPr>
            <a:xfrm>
              <a:off x="4546361" y="4522194"/>
              <a:ext cx="173124"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0000FF"/>
                  </a:solidFill>
                  <a:effectLst/>
                  <a:uLnTx/>
                  <a:uFillTx/>
                  <a:latin typeface="Arial"/>
                  <a:ea typeface="+mn-ea"/>
                  <a:cs typeface="Arial"/>
                </a:rPr>
                <a:t>T</a:t>
              </a:r>
            </a:p>
          </p:txBody>
        </p:sp>
      </p:grpSp>
    </p:spTree>
    <p:extLst>
      <p:ext uri="{BB962C8B-B14F-4D97-AF65-F5344CB8AC3E}">
        <p14:creationId xmlns:p14="http://schemas.microsoft.com/office/powerpoint/2010/main" val="4003159489"/>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a:extLst>
              <a:ext uri="{FF2B5EF4-FFF2-40B4-BE49-F238E27FC236}">
                <a16:creationId xmlns:a16="http://schemas.microsoft.com/office/drawing/2014/main" id="{E553CA64-873C-493C-939B-EB00D1B94C65}"/>
              </a:ext>
            </a:extLst>
          </p:cNvPr>
          <p:cNvGrpSpPr/>
          <p:nvPr/>
        </p:nvGrpSpPr>
        <p:grpSpPr>
          <a:xfrm>
            <a:off x="2691369" y="3366124"/>
            <a:ext cx="240114" cy="2011680"/>
            <a:chOff x="4513223" y="4003891"/>
            <a:chExt cx="240114" cy="2011680"/>
          </a:xfrm>
        </p:grpSpPr>
        <p:sp>
          <p:nvSpPr>
            <p:cNvPr id="83" name="Rectangle 82">
              <a:extLst>
                <a:ext uri="{FF2B5EF4-FFF2-40B4-BE49-F238E27FC236}">
                  <a16:creationId xmlns:a16="http://schemas.microsoft.com/office/drawing/2014/main" id="{29D8F119-571D-44C4-96DE-1B48E5A4EA2E}"/>
                </a:ext>
              </a:extLst>
            </p:cNvPr>
            <p:cNvSpPr>
              <a:spLocks noChangeAspect="1" noChangeArrowheads="1"/>
            </p:cNvSpPr>
            <p:nvPr/>
          </p:nvSpPr>
          <p:spPr bwMode="auto">
            <a:xfrm>
              <a:off x="4513223" y="4003891"/>
              <a:ext cx="240114" cy="2011680"/>
            </a:xfrm>
            <a:prstGeom prst="rect">
              <a:avLst/>
            </a:prstGeom>
            <a:noFill/>
            <a:ln w="28575" cmpd="sng">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4" name="TextBox 83">
              <a:extLst>
                <a:ext uri="{FF2B5EF4-FFF2-40B4-BE49-F238E27FC236}">
                  <a16:creationId xmlns:a16="http://schemas.microsoft.com/office/drawing/2014/main" id="{223EDC20-EF6C-4806-B247-3040A76450BD}"/>
                </a:ext>
              </a:extLst>
            </p:cNvPr>
            <p:cNvSpPr txBox="1"/>
            <p:nvPr/>
          </p:nvSpPr>
          <p:spPr>
            <a:xfrm>
              <a:off x="4589208" y="500249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85" name="TextBox 84">
              <a:extLst>
                <a:ext uri="{FF2B5EF4-FFF2-40B4-BE49-F238E27FC236}">
                  <a16:creationId xmlns:a16="http://schemas.microsoft.com/office/drawing/2014/main" id="{6407CB4E-4814-4244-BD94-E410512A8327}"/>
                </a:ext>
              </a:extLst>
            </p:cNvPr>
            <p:cNvSpPr txBox="1"/>
            <p:nvPr/>
          </p:nvSpPr>
          <p:spPr>
            <a:xfrm>
              <a:off x="4585991" y="5514071"/>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86" name="TextBox 85">
              <a:extLst>
                <a:ext uri="{FF2B5EF4-FFF2-40B4-BE49-F238E27FC236}">
                  <a16:creationId xmlns:a16="http://schemas.microsoft.com/office/drawing/2014/main" id="{FE9B1C69-6C9D-4145-827E-F90FCE8C2605}"/>
                </a:ext>
              </a:extLst>
            </p:cNvPr>
            <p:cNvSpPr txBox="1"/>
            <p:nvPr/>
          </p:nvSpPr>
          <p:spPr>
            <a:xfrm>
              <a:off x="4546847" y="4018111"/>
              <a:ext cx="173124"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0000FF"/>
                  </a:solidFill>
                  <a:effectLst/>
                  <a:uLnTx/>
                  <a:uFillTx/>
                  <a:latin typeface="Arial"/>
                  <a:ea typeface="+mn-ea"/>
                  <a:cs typeface="Arial"/>
                </a:rPr>
                <a:t>F</a:t>
              </a:r>
            </a:p>
          </p:txBody>
        </p:sp>
        <p:sp>
          <p:nvSpPr>
            <p:cNvPr id="93" name="TextBox 92">
              <a:extLst>
                <a:ext uri="{FF2B5EF4-FFF2-40B4-BE49-F238E27FC236}">
                  <a16:creationId xmlns:a16="http://schemas.microsoft.com/office/drawing/2014/main" id="{01909600-165B-4D82-BCC6-3FF98934DE66}"/>
                </a:ext>
              </a:extLst>
            </p:cNvPr>
            <p:cNvSpPr txBox="1"/>
            <p:nvPr/>
          </p:nvSpPr>
          <p:spPr>
            <a:xfrm>
              <a:off x="4546361" y="4522194"/>
              <a:ext cx="173124"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0000FF"/>
                  </a:solidFill>
                  <a:effectLst/>
                  <a:uLnTx/>
                  <a:uFillTx/>
                  <a:latin typeface="Arial"/>
                  <a:ea typeface="+mn-ea"/>
                  <a:cs typeface="Arial"/>
                </a:rPr>
                <a:t>T</a:t>
              </a:r>
            </a:p>
          </p:txBody>
        </p:sp>
      </p:grpSp>
      <p:sp>
        <p:nvSpPr>
          <p:cNvPr id="2" name="Title 1"/>
          <p:cNvSpPr>
            <a:spLocks noGrp="1"/>
          </p:cNvSpPr>
          <p:nvPr>
            <p:ph type="title"/>
          </p:nvPr>
        </p:nvSpPr>
        <p:spPr/>
        <p:txBody>
          <a:bodyPr/>
          <a:lstStyle/>
          <a:p>
            <a:r>
              <a:rPr lang="en-US" dirty="0"/>
              <a:t>Structure only (mask)</a:t>
            </a:r>
          </a:p>
        </p:txBody>
      </p:sp>
      <p:sp>
        <p:nvSpPr>
          <p:cNvPr id="3" name="Content Placeholder 2"/>
          <p:cNvSpPr>
            <a:spLocks noGrp="1"/>
          </p:cNvSpPr>
          <p:nvPr>
            <p:ph idx="1"/>
          </p:nvPr>
        </p:nvSpPr>
        <p:spPr>
          <a:xfrm>
            <a:off x="455613" y="872854"/>
            <a:ext cx="8237537" cy="2178501"/>
          </a:xfrm>
        </p:spPr>
        <p:txBody>
          <a:bodyPr/>
          <a:lstStyle/>
          <a:p>
            <a:r>
              <a:rPr lang="en-US" dirty="0"/>
              <a:t>Specified with a descriptor: </a:t>
            </a:r>
            <a:r>
              <a:rPr lang="en-US" b="1" dirty="0" err="1">
                <a:latin typeface="Courier New" panose="02070309020205020404" pitchFamily="49" charset="0"/>
                <a:cs typeface="Courier New" panose="02070309020205020404" pitchFamily="49" charset="0"/>
              </a:rPr>
              <a:t>grb.descriptor.S</a:t>
            </a:r>
            <a:endParaRPr lang="en-US" b="1" dirty="0">
              <a:latin typeface="Courier New" panose="02070309020205020404" pitchFamily="49" charset="0"/>
              <a:cs typeface="Courier New" panose="02070309020205020404" pitchFamily="49" charset="0"/>
            </a:endParaRPr>
          </a:p>
          <a:p>
            <a:r>
              <a:rPr lang="en-US" dirty="0"/>
              <a:t>Writes are enabled by the pattern of stored values (not the values themselves)</a:t>
            </a:r>
          </a:p>
        </p:txBody>
      </p:sp>
      <p:sp>
        <p:nvSpPr>
          <p:cNvPr id="4" name="Slide Number Placeholder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86</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5" name="TextBox 4">
            <a:extLst>
              <a:ext uri="{FF2B5EF4-FFF2-40B4-BE49-F238E27FC236}">
                <a16:creationId xmlns:a16="http://schemas.microsoft.com/office/drawing/2014/main" id="{85441B47-3341-514F-899D-7CE1FB853085}"/>
              </a:ext>
            </a:extLst>
          </p:cNvPr>
          <p:cNvSpPr txBox="1"/>
          <p:nvPr/>
        </p:nvSpPr>
        <p:spPr>
          <a:xfrm>
            <a:off x="2412956" y="2137599"/>
            <a:ext cx="4576574" cy="553998"/>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err="1">
                <a:ln>
                  <a:noFill/>
                </a:ln>
                <a:solidFill>
                  <a:srgbClr val="000000"/>
                </a:solidFill>
                <a:effectLst/>
                <a:uLnTx/>
                <a:uFillTx/>
                <a:latin typeface="Arial" panose="020B0604020202020204" pitchFamily="34" charset="0"/>
                <a:ea typeface="Cambria Math" panose="02040503050406030204" pitchFamily="18" charset="0"/>
                <a:cs typeface="Arial" pitchFamily="34" charset="0"/>
              </a:rPr>
              <a:t>w</a:t>
            </a:r>
            <a:r>
              <a:rPr kumimoji="0" lang="en-US" sz="36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sym typeface="Symbol" panose="05050102010706020507" pitchFamily="18" charset="2"/>
              </a:rPr>
              <a:t></a:t>
            </a:r>
            <a:r>
              <a:rPr kumimoji="0" lang="en-US" sz="3600" b="0" i="0" u="none" strike="noStrike" kern="1200" cap="none" spc="0" normalizeH="0" baseline="0" noProof="0" dirty="0" err="1">
                <a:ln>
                  <a:noFill/>
                </a:ln>
                <a:solidFill>
                  <a:srgbClr val="C00000"/>
                </a:solidFill>
                <a:effectLst/>
                <a:uLnTx/>
                <a:uFillTx/>
                <a:latin typeface="Arial" panose="020B0604020202020204" pitchFamily="34" charset="0"/>
                <a:ea typeface="+mn-ea"/>
                <a:cs typeface="Arial" pitchFamily="34" charset="0"/>
              </a:rPr>
              <a:t>s</a:t>
            </a:r>
            <a:r>
              <a:rPr kumimoji="0" lang="en-US" sz="3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itchFamily="34" charset="0"/>
              </a:rPr>
              <a:t>(</a:t>
            </a:r>
            <a:r>
              <a:rPr kumimoji="0" lang="en-US" sz="3600" b="1" i="0" u="none" strike="noStrike" kern="1200" cap="none" spc="0" normalizeH="0" baseline="0" noProof="0" dirty="0">
                <a:ln>
                  <a:noFill/>
                </a:ln>
                <a:solidFill>
                  <a:srgbClr val="0000FF"/>
                </a:solidFill>
                <a:effectLst/>
                <a:uLnTx/>
                <a:uFillTx/>
                <a:latin typeface="Arial" panose="020B0604020202020204" pitchFamily="34" charset="0"/>
                <a:ea typeface="+mn-ea"/>
                <a:cs typeface="Arial" pitchFamily="34" charset="0"/>
              </a:rPr>
              <a:t>m</a:t>
            </a:r>
            <a:r>
              <a:rPr kumimoji="0" lang="en-US" sz="3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itchFamily="34" charset="0"/>
              </a:rPr>
              <a:t>)</a:t>
            </a:r>
            <a:r>
              <a:rPr kumimoji="0" lang="en-US" sz="3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itchFamily="34" charset="0"/>
              </a:rPr>
              <a:t>, </a:t>
            </a:r>
            <a:r>
              <a:rPr kumimoji="0" lang="en-US" sz="3600" b="0" i="0" u="none" strike="noStrike" kern="1200" cap="none" spc="0" normalizeH="0" baseline="0" noProof="0" dirty="0">
                <a:ln>
                  <a:noFill/>
                </a:ln>
                <a:solidFill>
                  <a:srgbClr val="C00000"/>
                </a:solidFill>
                <a:effectLst/>
                <a:uLnTx/>
                <a:uFillTx/>
                <a:latin typeface="Arial" panose="020B0604020202020204" pitchFamily="34" charset="0"/>
                <a:ea typeface="+mn-ea"/>
                <a:cs typeface="Arial" pitchFamily="34" charset="0"/>
              </a:rPr>
              <a:t>r</a:t>
            </a:r>
            <a:r>
              <a:rPr kumimoji="0" lang="en-US" sz="3600" b="1" i="0" u="none" strike="noStrike" kern="1200" cap="none" spc="0" normalizeH="0" baseline="0" noProof="0" dirty="0">
                <a:ln>
                  <a:noFill/>
                </a:ln>
                <a:solidFill>
                  <a:srgbClr val="000000"/>
                </a:solidFill>
                <a:effectLst/>
                <a:uLnTx/>
                <a:uFillTx/>
                <a:latin typeface="Tahoma" pitchFamily="34" charset="0"/>
                <a:ea typeface="+mn-ea"/>
                <a:cs typeface="Arial" pitchFamily="34" charset="0"/>
                <a:sym typeface="Symbol" panose="05050102010706020507" pitchFamily="18" charset="2"/>
              </a:rPr>
              <a:t> </a:t>
            </a:r>
            <a:r>
              <a:rPr kumimoji="0" lang="en-US" sz="3600" b="0" i="0" u="none" strike="noStrike" kern="1200" cap="none" spc="0" normalizeH="0" baseline="0" noProof="0" dirty="0">
                <a:ln>
                  <a:noFill/>
                </a:ln>
                <a:solidFill>
                  <a:srgbClr val="000000"/>
                </a:solidFill>
                <a:effectLst/>
                <a:uLnTx/>
                <a:uFillTx/>
                <a:latin typeface="Tahoma" pitchFamily="34" charset="0"/>
                <a:ea typeface="Cambria Math" panose="02040503050406030204" pitchFamily="18" charset="0"/>
                <a:cs typeface="Arial" pitchFamily="34" charset="0"/>
              </a:rPr>
              <a:t>= </a:t>
            </a:r>
            <a:r>
              <a:rPr kumimoji="0" lang="en-US" sz="3600" b="1" i="0" u="none" strike="noStrike" kern="1200" cap="none" spc="0" normalizeH="0" baseline="0" noProof="0" dirty="0">
                <a:ln>
                  <a:noFill/>
                </a:ln>
                <a:solidFill>
                  <a:srgbClr val="00B050"/>
                </a:solidFill>
                <a:effectLst/>
                <a:uLnTx/>
                <a:uFillTx/>
                <a:latin typeface="Arial" panose="020B0604020202020204" pitchFamily="34" charset="0"/>
                <a:ea typeface="+mn-ea"/>
                <a:cs typeface="Arial" pitchFamily="34" charset="0"/>
              </a:rPr>
              <a:t>A</a:t>
            </a:r>
            <a:r>
              <a:rPr kumimoji="0" lang="en-US" sz="3600" b="0" i="0" u="none" strike="noStrike" kern="1200" cap="none" spc="0" normalizeH="0" baseline="0" noProof="0" dirty="0">
                <a:ln>
                  <a:noFill/>
                </a:ln>
                <a:solidFill>
                  <a:srgbClr val="00B050"/>
                </a:solidFill>
                <a:effectLst/>
                <a:uLnTx/>
                <a:uFillTx/>
                <a:latin typeface="Tahoma" pitchFamily="34" charset="0"/>
                <a:ea typeface="+mn-ea"/>
                <a:cs typeface="Arial" pitchFamily="34" charset="0"/>
              </a:rPr>
              <a:t> ⊕.⊗ </a:t>
            </a:r>
            <a:r>
              <a:rPr kumimoji="0" lang="en-US" sz="3600" b="1" i="0" u="none" strike="noStrike" kern="1200" cap="none" spc="0" normalizeH="0" baseline="0" noProof="0" dirty="0">
                <a:ln>
                  <a:noFill/>
                </a:ln>
                <a:solidFill>
                  <a:srgbClr val="00B050"/>
                </a:solidFill>
                <a:effectLst/>
                <a:uLnTx/>
                <a:uFillTx/>
                <a:latin typeface="Arial" panose="020B0604020202020204" pitchFamily="34" charset="0"/>
                <a:ea typeface="+mn-ea"/>
                <a:cs typeface="Arial" pitchFamily="34" charset="0"/>
              </a:rPr>
              <a:t>u</a:t>
            </a:r>
          </a:p>
        </p:txBody>
      </p:sp>
      <p:sp>
        <p:nvSpPr>
          <p:cNvPr id="41" name="Rectangle 40"/>
          <p:cNvSpPr/>
          <p:nvPr/>
        </p:nvSpPr>
        <p:spPr>
          <a:xfrm>
            <a:off x="3974836" y="3998035"/>
            <a:ext cx="764953"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Helvetica"/>
                <a:ea typeface="+mn-ea"/>
                <a:cs typeface="Helvetica"/>
                <a:sym typeface="Wingdings" panose="05000000000000000000" pitchFamily="2" charset="2"/>
              </a:rPr>
              <a:t></a:t>
            </a:r>
            <a:r>
              <a:rPr kumimoji="0" lang="en-US" sz="3600" b="0" i="0" u="none" strike="noStrike" kern="1200" cap="none" spc="0" normalizeH="0" baseline="0" noProof="0" dirty="0">
                <a:ln>
                  <a:noFill/>
                </a:ln>
                <a:solidFill>
                  <a:srgbClr val="000000"/>
                </a:solidFill>
                <a:effectLst/>
                <a:uLnTx/>
                <a:uFillTx/>
                <a:latin typeface="Helvetica"/>
                <a:ea typeface="+mn-ea"/>
                <a:cs typeface="Helvetica"/>
              </a:rPr>
              <a:t> </a:t>
            </a:r>
          </a:p>
        </p:txBody>
      </p:sp>
      <p:grpSp>
        <p:nvGrpSpPr>
          <p:cNvPr id="48" name="Group 47"/>
          <p:cNvGrpSpPr/>
          <p:nvPr/>
        </p:nvGrpSpPr>
        <p:grpSpPr>
          <a:xfrm>
            <a:off x="1933388" y="3366124"/>
            <a:ext cx="240114" cy="2011680"/>
            <a:chOff x="1778195" y="1758199"/>
            <a:chExt cx="240114" cy="2011680"/>
          </a:xfrm>
        </p:grpSpPr>
        <p:sp>
          <p:nvSpPr>
            <p:cNvPr id="49" name="Rectangle 48"/>
            <p:cNvSpPr>
              <a:spLocks noChangeAspect="1" noChangeArrowheads="1"/>
            </p:cNvSpPr>
            <p:nvPr/>
          </p:nvSpPr>
          <p:spPr bwMode="auto">
            <a:xfrm>
              <a:off x="1778195" y="1758199"/>
              <a:ext cx="240114" cy="2011680"/>
            </a:xfrm>
            <a:prstGeom prst="rect">
              <a:avLst/>
            </a:prstGeom>
            <a:noFill/>
            <a:ln w="28575" cmpd="sng">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0" name="Oval 49"/>
            <p:cNvSpPr>
              <a:spLocks noChangeArrowheads="1"/>
            </p:cNvSpPr>
            <p:nvPr/>
          </p:nvSpPr>
          <p:spPr bwMode="auto">
            <a:xfrm rot="10800000" flipH="1" flipV="1">
              <a:off x="1838815" y="1886599"/>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1" name="Oval 50"/>
            <p:cNvSpPr>
              <a:spLocks noChangeArrowheads="1"/>
            </p:cNvSpPr>
            <p:nvPr/>
          </p:nvSpPr>
          <p:spPr bwMode="auto">
            <a:xfrm rot="10800000" flipH="1" flipV="1">
              <a:off x="1838815" y="2901058"/>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2" name="TextBox 51"/>
            <p:cNvSpPr txBox="1"/>
            <p:nvPr/>
          </p:nvSpPr>
          <p:spPr>
            <a:xfrm>
              <a:off x="1850962"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53" name="TextBox 52"/>
            <p:cNvSpPr txBox="1"/>
            <p:nvPr/>
          </p:nvSpPr>
          <p:spPr>
            <a:xfrm>
              <a:off x="1850962" y="224972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61" name="TextBox 60"/>
          <p:cNvSpPr txBox="1"/>
          <p:nvPr/>
        </p:nvSpPr>
        <p:spPr>
          <a:xfrm>
            <a:off x="3283505" y="3731019"/>
            <a:ext cx="1345433"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REPLACE, </a:t>
            </a:r>
            <a:r>
              <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rPr>
              <a:t>r</a:t>
            </a:r>
          </a:p>
        </p:txBody>
      </p:sp>
      <p:grpSp>
        <p:nvGrpSpPr>
          <p:cNvPr id="62" name="Group 61"/>
          <p:cNvGrpSpPr/>
          <p:nvPr/>
        </p:nvGrpSpPr>
        <p:grpSpPr>
          <a:xfrm>
            <a:off x="1329480" y="3366124"/>
            <a:ext cx="240114" cy="2011680"/>
            <a:chOff x="1212646" y="4563769"/>
            <a:chExt cx="240114" cy="2011680"/>
          </a:xfrm>
        </p:grpSpPr>
        <p:grpSp>
          <p:nvGrpSpPr>
            <p:cNvPr id="63" name="Group 62"/>
            <p:cNvGrpSpPr/>
            <p:nvPr/>
          </p:nvGrpSpPr>
          <p:grpSpPr>
            <a:xfrm>
              <a:off x="1212646" y="4563769"/>
              <a:ext cx="240114" cy="2011680"/>
              <a:chOff x="5556827" y="4544203"/>
              <a:chExt cx="240114" cy="2011680"/>
            </a:xfrm>
          </p:grpSpPr>
          <p:grpSp>
            <p:nvGrpSpPr>
              <p:cNvPr id="65" name="Group 64"/>
              <p:cNvGrpSpPr/>
              <p:nvPr/>
            </p:nvGrpSpPr>
            <p:grpSpPr>
              <a:xfrm>
                <a:off x="5556827" y="4544203"/>
                <a:ext cx="240114" cy="2011680"/>
                <a:chOff x="1080198" y="1765700"/>
                <a:chExt cx="240114" cy="2011680"/>
              </a:xfrm>
            </p:grpSpPr>
            <p:sp>
              <p:nvSpPr>
                <p:cNvPr id="67" name="Rectangle 66"/>
                <p:cNvSpPr>
                  <a:spLocks noChangeAspect="1" noChangeArrowheads="1"/>
                </p:cNvSpPr>
                <p:nvPr/>
              </p:nvSpPr>
              <p:spPr bwMode="auto">
                <a:xfrm>
                  <a:off x="1080198" y="1765700"/>
                  <a:ext cx="240114" cy="2011680"/>
                </a:xfrm>
                <a:prstGeom prst="rect">
                  <a:avLst/>
                </a:prstGeom>
                <a:noFill/>
                <a:ln w="28575" cmpd="sng">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8" name="Oval 67"/>
                <p:cNvSpPr>
                  <a:spLocks noChangeArrowheads="1"/>
                </p:cNvSpPr>
                <p:nvPr/>
              </p:nvSpPr>
              <p:spPr bwMode="auto">
                <a:xfrm rot="10800000" flipH="1" flipV="1">
                  <a:off x="1133630" y="1888966"/>
                  <a:ext cx="118872" cy="12046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9" name="TextBox 68"/>
                <p:cNvSpPr txBox="1"/>
                <p:nvPr/>
              </p:nvSpPr>
              <p:spPr>
                <a:xfrm>
                  <a:off x="1156183" y="2764299"/>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70" name="TextBox 69"/>
                <p:cNvSpPr txBox="1"/>
                <p:nvPr/>
              </p:nvSpPr>
              <p:spPr>
                <a:xfrm>
                  <a:off x="1152966"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66" name="TextBox 65"/>
              <p:cNvSpPr txBox="1"/>
              <p:nvPr/>
            </p:nvSpPr>
            <p:spPr>
              <a:xfrm>
                <a:off x="5628848" y="504565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64" name="Oval 63"/>
            <p:cNvSpPr>
              <a:spLocks noChangeArrowheads="1"/>
            </p:cNvSpPr>
            <p:nvPr/>
          </p:nvSpPr>
          <p:spPr bwMode="auto">
            <a:xfrm rot="10800000" flipH="1" flipV="1">
              <a:off x="1260581" y="5731645"/>
              <a:ext cx="118872" cy="12046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71" name="Rectangle 70"/>
          <p:cNvSpPr/>
          <p:nvPr/>
        </p:nvSpPr>
        <p:spPr>
          <a:xfrm>
            <a:off x="6798244" y="4000068"/>
            <a:ext cx="764953"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Helvetica"/>
                <a:ea typeface="+mn-ea"/>
                <a:cs typeface="Helvetica"/>
                <a:sym typeface="Wingdings" panose="05000000000000000000" pitchFamily="2" charset="2"/>
              </a:rPr>
              <a:t></a:t>
            </a:r>
            <a:r>
              <a:rPr kumimoji="0" lang="en-US" sz="3600" b="0" i="0" u="none" strike="noStrike" kern="1200" cap="none" spc="0" normalizeH="0" baseline="0" noProof="0" dirty="0">
                <a:ln>
                  <a:noFill/>
                </a:ln>
                <a:solidFill>
                  <a:srgbClr val="000000"/>
                </a:solidFill>
                <a:effectLst/>
                <a:uLnTx/>
                <a:uFillTx/>
                <a:latin typeface="Helvetica"/>
                <a:ea typeface="+mn-ea"/>
                <a:cs typeface="Helvetica"/>
              </a:rPr>
              <a:t> </a:t>
            </a:r>
          </a:p>
        </p:txBody>
      </p:sp>
      <p:sp>
        <p:nvSpPr>
          <p:cNvPr id="72" name="TextBox 71"/>
          <p:cNvSpPr txBox="1"/>
          <p:nvPr/>
        </p:nvSpPr>
        <p:spPr>
          <a:xfrm>
            <a:off x="6494623" y="3725873"/>
            <a:ext cx="918841"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MERGE</a:t>
            </a:r>
            <a:endPar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
        <p:nvSpPr>
          <p:cNvPr id="87" name="Rectangle 86"/>
          <p:cNvSpPr/>
          <p:nvPr/>
        </p:nvSpPr>
        <p:spPr>
          <a:xfrm>
            <a:off x="2325244" y="4045994"/>
            <a:ext cx="425406" cy="52322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Arial" panose="020B0604020202020204" pitchFamily="34" charset="0"/>
                <a:ea typeface="+mn-ea"/>
                <a:cs typeface="Arial" pitchFamily="34" charset="0"/>
              </a:rPr>
              <a:t>¬</a:t>
            </a:r>
            <a:r>
              <a:rPr kumimoji="0" lang="en-US" sz="2400" b="0" i="0" u="none" strike="noStrike" kern="1200" cap="none" spc="0" normalizeH="0" baseline="0" noProof="0" dirty="0">
                <a:ln>
                  <a:noFill/>
                </a:ln>
                <a:solidFill>
                  <a:srgbClr val="000000"/>
                </a:solidFill>
                <a:effectLst/>
                <a:uLnTx/>
                <a:uFillTx/>
                <a:latin typeface="Helvetica"/>
                <a:ea typeface="+mn-ea"/>
                <a:cs typeface="Helvetica"/>
              </a:rPr>
              <a:t> </a:t>
            </a:r>
          </a:p>
        </p:txBody>
      </p:sp>
      <p:sp>
        <p:nvSpPr>
          <p:cNvPr id="80" name="Content Placeholder 2">
            <a:extLst>
              <a:ext uri="{FF2B5EF4-FFF2-40B4-BE49-F238E27FC236}">
                <a16:creationId xmlns:a16="http://schemas.microsoft.com/office/drawing/2014/main" id="{9F96EB79-7C27-46F4-B851-5D842A6309B4}"/>
              </a:ext>
            </a:extLst>
          </p:cNvPr>
          <p:cNvSpPr txBox="1">
            <a:spLocks/>
          </p:cNvSpPr>
          <p:nvPr/>
        </p:nvSpPr>
        <p:spPr bwMode="auto">
          <a:xfrm>
            <a:off x="519830" y="5784731"/>
            <a:ext cx="8173320" cy="63234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1" i="0" u="none" strike="noStrike" kern="0" cap="none" spc="0" normalizeH="0" baseline="0" noProof="0" dirty="0" err="1">
                <a:ln>
                  <a:noFill/>
                </a:ln>
                <a:solidFill>
                  <a:srgbClr val="008000"/>
                </a:solidFill>
                <a:effectLst/>
                <a:uLnTx/>
                <a:uFillTx/>
                <a:latin typeface="Courier New" panose="02070309020205020404" pitchFamily="49" charset="0"/>
                <a:ea typeface="+mn-ea"/>
                <a:cs typeface="Courier New" panose="02070309020205020404" pitchFamily="49" charset="0"/>
              </a:rPr>
              <a:t>A</a:t>
            </a:r>
            <a:r>
              <a:rPr kumimoji="0" lang="en-US" sz="18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.mxv</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8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u</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out=w, </a:t>
            </a:r>
            <a:r>
              <a:rPr kumimoji="0" lang="en-US" sz="18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mask=m</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800" b="1" i="0" u="none" strike="noStrike" kern="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desc=grb.descriptor.RS</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8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 REPLACE</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1" i="0" u="none" strike="noStrike" kern="0" cap="none" spc="0" normalizeH="0" baseline="0" noProof="0" dirty="0" err="1">
                <a:ln>
                  <a:noFill/>
                </a:ln>
                <a:solidFill>
                  <a:srgbClr val="008000"/>
                </a:solidFill>
                <a:effectLst/>
                <a:uLnTx/>
                <a:uFillTx/>
                <a:latin typeface="Courier New" panose="02070309020205020404" pitchFamily="49" charset="0"/>
                <a:ea typeface="+mn-ea"/>
                <a:cs typeface="Courier New" panose="02070309020205020404" pitchFamily="49" charset="0"/>
              </a:rPr>
              <a:t>A</a:t>
            </a:r>
            <a:r>
              <a:rPr kumimoji="0" lang="en-US" sz="18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.mxv</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8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u</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out=w, </a:t>
            </a:r>
            <a:r>
              <a:rPr kumimoji="0" lang="en-US" sz="18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mask=m</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800" b="1" i="0" u="none" strike="noStrike" kern="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desc=</a:t>
            </a:r>
            <a:r>
              <a:rPr kumimoji="0" lang="en-US" sz="1800" b="1" i="0" u="none" strike="noStrike" kern="0" cap="none" spc="0" normalizeH="0" baseline="0" noProof="0" dirty="0" err="1">
                <a:ln>
                  <a:noFill/>
                </a:ln>
                <a:solidFill>
                  <a:srgbClr val="C00000"/>
                </a:solidFill>
                <a:effectLst/>
                <a:uLnTx/>
                <a:uFillTx/>
                <a:latin typeface="Courier New" panose="02070309020205020404" pitchFamily="49" charset="0"/>
                <a:ea typeface="+mn-ea"/>
                <a:cs typeface="Courier New" panose="02070309020205020404" pitchFamily="49" charset="0"/>
              </a:rPr>
              <a:t>grb.descriptor.S</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8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 MERGE</a:t>
            </a:r>
          </a:p>
        </p:txBody>
      </p:sp>
      <p:sp>
        <p:nvSpPr>
          <p:cNvPr id="88" name="TextBox 87">
            <a:extLst>
              <a:ext uri="{FF2B5EF4-FFF2-40B4-BE49-F238E27FC236}">
                <a16:creationId xmlns:a16="http://schemas.microsoft.com/office/drawing/2014/main" id="{A243405C-F86A-427D-A42A-701B46F8681F}"/>
              </a:ext>
            </a:extLst>
          </p:cNvPr>
          <p:cNvSpPr txBox="1"/>
          <p:nvPr/>
        </p:nvSpPr>
        <p:spPr>
          <a:xfrm>
            <a:off x="1705979" y="2921384"/>
            <a:ext cx="700833"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A</a:t>
            </a:r>
            <a:r>
              <a:rPr kumimoji="0" lang="en-US" sz="1800" b="0"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a:t>
            </a: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u</a:t>
            </a:r>
            <a:endParaRPr kumimoji="0" lang="en-US" sz="1800" b="1"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
        <p:nvSpPr>
          <p:cNvPr id="89" name="TextBox 88">
            <a:extLst>
              <a:ext uri="{FF2B5EF4-FFF2-40B4-BE49-F238E27FC236}">
                <a16:creationId xmlns:a16="http://schemas.microsoft.com/office/drawing/2014/main" id="{0C6DF30B-D67F-4EC6-9FAF-437BBCDCEC9D}"/>
              </a:ext>
            </a:extLst>
          </p:cNvPr>
          <p:cNvSpPr txBox="1"/>
          <p:nvPr/>
        </p:nvSpPr>
        <p:spPr>
          <a:xfrm>
            <a:off x="2605770" y="2921384"/>
            <a:ext cx="404278"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m</a:t>
            </a:r>
            <a:endParaRPr kumimoji="0" lang="en-US" sz="1800" b="1"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
        <p:nvSpPr>
          <p:cNvPr id="90" name="TextBox 89">
            <a:extLst>
              <a:ext uri="{FF2B5EF4-FFF2-40B4-BE49-F238E27FC236}">
                <a16:creationId xmlns:a16="http://schemas.microsoft.com/office/drawing/2014/main" id="{ED6E160E-5A46-4011-8348-AE42BAA53638}"/>
              </a:ext>
            </a:extLst>
          </p:cNvPr>
          <p:cNvSpPr txBox="1"/>
          <p:nvPr/>
        </p:nvSpPr>
        <p:spPr>
          <a:xfrm>
            <a:off x="7338635" y="2921384"/>
            <a:ext cx="611065"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w</a:t>
            </a:r>
            <a:r>
              <a:rPr kumimoji="0" lang="en-US" sz="1800" b="0" i="0" u="none" strike="noStrike" kern="1200" cap="none" spc="0" normalizeH="0" baseline="-25000" noProof="0" dirty="0" err="1">
                <a:ln>
                  <a:noFill/>
                </a:ln>
                <a:solidFill>
                  <a:srgbClr val="000000"/>
                </a:solidFill>
                <a:effectLst/>
                <a:uLnTx/>
                <a:uFillTx/>
                <a:latin typeface="Tahoma" pitchFamily="34" charset="0"/>
                <a:ea typeface="+mn-ea"/>
                <a:cs typeface="Arial" pitchFamily="34" charset="0"/>
              </a:rPr>
              <a:t>out</a:t>
            </a:r>
            <a:endPar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
        <p:nvSpPr>
          <p:cNvPr id="91" name="TextBox 90">
            <a:extLst>
              <a:ext uri="{FF2B5EF4-FFF2-40B4-BE49-F238E27FC236}">
                <a16:creationId xmlns:a16="http://schemas.microsoft.com/office/drawing/2014/main" id="{90DD7C8D-FDA6-4C75-B7F1-7B4672BF2B5B}"/>
              </a:ext>
            </a:extLst>
          </p:cNvPr>
          <p:cNvSpPr txBox="1"/>
          <p:nvPr/>
        </p:nvSpPr>
        <p:spPr>
          <a:xfrm>
            <a:off x="1194300" y="2921384"/>
            <a:ext cx="511679"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w</a:t>
            </a:r>
            <a:r>
              <a:rPr kumimoji="0" lang="en-US" sz="1800" b="0" i="0" u="none" strike="noStrike" kern="1200" cap="none" spc="0" normalizeH="0" baseline="-25000" noProof="0" dirty="0">
                <a:ln>
                  <a:noFill/>
                </a:ln>
                <a:solidFill>
                  <a:srgbClr val="000000"/>
                </a:solidFill>
                <a:effectLst/>
                <a:uLnTx/>
                <a:uFillTx/>
                <a:latin typeface="Tahoma" pitchFamily="34" charset="0"/>
                <a:ea typeface="+mn-ea"/>
                <a:cs typeface="Arial" pitchFamily="34" charset="0"/>
              </a:rPr>
              <a:t>in</a:t>
            </a:r>
            <a:endParaRPr kumimoji="0" lang="en-US" sz="1800" b="0" i="0" u="none" strike="noStrike" kern="1200" cap="none" spc="0" normalizeH="0" baseline="-25000" noProof="0" dirty="0">
              <a:ln>
                <a:noFill/>
              </a:ln>
              <a:solidFill>
                <a:srgbClr val="C00000"/>
              </a:solidFill>
              <a:effectLst/>
              <a:uLnTx/>
              <a:uFillTx/>
              <a:latin typeface="Tahoma" pitchFamily="34" charset="0"/>
              <a:ea typeface="+mn-ea"/>
              <a:cs typeface="Arial" pitchFamily="34" charset="0"/>
            </a:endParaRPr>
          </a:p>
        </p:txBody>
      </p:sp>
      <p:sp>
        <p:nvSpPr>
          <p:cNvPr id="92" name="TextBox 91">
            <a:extLst>
              <a:ext uri="{FF2B5EF4-FFF2-40B4-BE49-F238E27FC236}">
                <a16:creationId xmlns:a16="http://schemas.microsoft.com/office/drawing/2014/main" id="{14CB74F0-8CAE-4FBE-8CD2-B8427A7230BF}"/>
              </a:ext>
            </a:extLst>
          </p:cNvPr>
          <p:cNvSpPr txBox="1"/>
          <p:nvPr/>
        </p:nvSpPr>
        <p:spPr>
          <a:xfrm>
            <a:off x="4506471" y="2921384"/>
            <a:ext cx="611065"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w</a:t>
            </a:r>
            <a:r>
              <a:rPr kumimoji="0" lang="en-US" sz="1800" b="0" i="0" u="none" strike="noStrike" kern="1200" cap="none" spc="0" normalizeH="0" baseline="-25000" noProof="0" dirty="0" err="1">
                <a:ln>
                  <a:noFill/>
                </a:ln>
                <a:solidFill>
                  <a:srgbClr val="000000"/>
                </a:solidFill>
                <a:effectLst/>
                <a:uLnTx/>
                <a:uFillTx/>
                <a:latin typeface="Tahoma" pitchFamily="34" charset="0"/>
                <a:ea typeface="+mn-ea"/>
                <a:cs typeface="Arial" pitchFamily="34" charset="0"/>
              </a:rPr>
              <a:t>out</a:t>
            </a:r>
            <a:endPar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grpSp>
        <p:nvGrpSpPr>
          <p:cNvPr id="94" name="Group 93">
            <a:extLst>
              <a:ext uri="{FF2B5EF4-FFF2-40B4-BE49-F238E27FC236}">
                <a16:creationId xmlns:a16="http://schemas.microsoft.com/office/drawing/2014/main" id="{015F99BD-B3BD-4688-ACC8-C22D906BD7C5}"/>
              </a:ext>
            </a:extLst>
          </p:cNvPr>
          <p:cNvGrpSpPr/>
          <p:nvPr/>
        </p:nvGrpSpPr>
        <p:grpSpPr>
          <a:xfrm>
            <a:off x="4673637" y="3370137"/>
            <a:ext cx="240114" cy="2011680"/>
            <a:chOff x="5556827" y="4544203"/>
            <a:chExt cx="240114" cy="2011680"/>
          </a:xfrm>
        </p:grpSpPr>
        <p:grpSp>
          <p:nvGrpSpPr>
            <p:cNvPr id="95" name="Group 94">
              <a:extLst>
                <a:ext uri="{FF2B5EF4-FFF2-40B4-BE49-F238E27FC236}">
                  <a16:creationId xmlns:a16="http://schemas.microsoft.com/office/drawing/2014/main" id="{F3349B13-FA3A-47E3-8CC6-E6C7C0238B75}"/>
                </a:ext>
              </a:extLst>
            </p:cNvPr>
            <p:cNvGrpSpPr/>
            <p:nvPr/>
          </p:nvGrpSpPr>
          <p:grpSpPr>
            <a:xfrm>
              <a:off x="5556827" y="4544203"/>
              <a:ext cx="240114" cy="2011680"/>
              <a:chOff x="1080198" y="1765700"/>
              <a:chExt cx="240114" cy="2011680"/>
            </a:xfrm>
          </p:grpSpPr>
          <p:sp>
            <p:nvSpPr>
              <p:cNvPr id="97" name="Rectangle 96">
                <a:extLst>
                  <a:ext uri="{FF2B5EF4-FFF2-40B4-BE49-F238E27FC236}">
                    <a16:creationId xmlns:a16="http://schemas.microsoft.com/office/drawing/2014/main" id="{5212C1B2-11ED-44B7-AD58-BCC2A243BD5B}"/>
                  </a:ext>
                </a:extLst>
              </p:cNvPr>
              <p:cNvSpPr>
                <a:spLocks noChangeAspect="1" noChangeArrowheads="1"/>
              </p:cNvSpPr>
              <p:nvPr/>
            </p:nvSpPr>
            <p:spPr bwMode="auto">
              <a:xfrm>
                <a:off x="1080198" y="1765700"/>
                <a:ext cx="240114" cy="2011680"/>
              </a:xfrm>
              <a:prstGeom prst="rect">
                <a:avLst/>
              </a:prstGeom>
              <a:noFill/>
              <a:ln w="28575" cmpd="sng">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8" name="Oval 97">
                <a:extLst>
                  <a:ext uri="{FF2B5EF4-FFF2-40B4-BE49-F238E27FC236}">
                    <a16:creationId xmlns:a16="http://schemas.microsoft.com/office/drawing/2014/main" id="{F2BA156E-8116-4B96-AC6E-246EFDA6A0B4}"/>
                  </a:ext>
                </a:extLst>
              </p:cNvPr>
              <p:cNvSpPr>
                <a:spLocks noChangeArrowheads="1"/>
              </p:cNvSpPr>
              <p:nvPr/>
            </p:nvSpPr>
            <p:spPr bwMode="auto">
              <a:xfrm rot="10800000" flipH="1" flipV="1">
                <a:off x="1133630" y="1888966"/>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9" name="TextBox 98">
                <a:extLst>
                  <a:ext uri="{FF2B5EF4-FFF2-40B4-BE49-F238E27FC236}">
                    <a16:creationId xmlns:a16="http://schemas.microsoft.com/office/drawing/2014/main" id="{628AB6C5-84BC-4D0B-AF95-368A4D284E87}"/>
                  </a:ext>
                </a:extLst>
              </p:cNvPr>
              <p:cNvSpPr txBox="1"/>
              <p:nvPr/>
            </p:nvSpPr>
            <p:spPr>
              <a:xfrm>
                <a:off x="1156183" y="2764299"/>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100" name="TextBox 99">
                <a:extLst>
                  <a:ext uri="{FF2B5EF4-FFF2-40B4-BE49-F238E27FC236}">
                    <a16:creationId xmlns:a16="http://schemas.microsoft.com/office/drawing/2014/main" id="{50F88B02-07C0-4D26-AAFC-0D1CA96BD9CD}"/>
                  </a:ext>
                </a:extLst>
              </p:cNvPr>
              <p:cNvSpPr txBox="1"/>
              <p:nvPr/>
            </p:nvSpPr>
            <p:spPr>
              <a:xfrm>
                <a:off x="1152966"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96" name="TextBox 95">
              <a:extLst>
                <a:ext uri="{FF2B5EF4-FFF2-40B4-BE49-F238E27FC236}">
                  <a16:creationId xmlns:a16="http://schemas.microsoft.com/office/drawing/2014/main" id="{E4BE0D1E-3AA8-4D12-AFB5-7403B24E3437}"/>
                </a:ext>
              </a:extLst>
            </p:cNvPr>
            <p:cNvSpPr txBox="1"/>
            <p:nvPr/>
          </p:nvSpPr>
          <p:spPr>
            <a:xfrm>
              <a:off x="5628848" y="504565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grpSp>
        <p:nvGrpSpPr>
          <p:cNvPr id="101" name="Group 100">
            <a:extLst>
              <a:ext uri="{FF2B5EF4-FFF2-40B4-BE49-F238E27FC236}">
                <a16:creationId xmlns:a16="http://schemas.microsoft.com/office/drawing/2014/main" id="{DFEFDD4A-D6D8-4B32-9300-59A650C53E93}"/>
              </a:ext>
            </a:extLst>
          </p:cNvPr>
          <p:cNvGrpSpPr/>
          <p:nvPr/>
        </p:nvGrpSpPr>
        <p:grpSpPr>
          <a:xfrm>
            <a:off x="7500135" y="3372170"/>
            <a:ext cx="240114" cy="2011680"/>
            <a:chOff x="7419849" y="4565802"/>
            <a:chExt cx="240114" cy="2011680"/>
          </a:xfrm>
        </p:grpSpPr>
        <p:grpSp>
          <p:nvGrpSpPr>
            <p:cNvPr id="102" name="Group 101">
              <a:extLst>
                <a:ext uri="{FF2B5EF4-FFF2-40B4-BE49-F238E27FC236}">
                  <a16:creationId xmlns:a16="http://schemas.microsoft.com/office/drawing/2014/main" id="{BE75FDFC-6980-4316-B6F7-949D9907DFD7}"/>
                </a:ext>
              </a:extLst>
            </p:cNvPr>
            <p:cNvGrpSpPr/>
            <p:nvPr/>
          </p:nvGrpSpPr>
          <p:grpSpPr>
            <a:xfrm>
              <a:off x="7419849" y="4565802"/>
              <a:ext cx="240114" cy="2011680"/>
              <a:chOff x="5556827" y="4544203"/>
              <a:chExt cx="240114" cy="2011680"/>
            </a:xfrm>
          </p:grpSpPr>
          <p:grpSp>
            <p:nvGrpSpPr>
              <p:cNvPr id="104" name="Group 103">
                <a:extLst>
                  <a:ext uri="{FF2B5EF4-FFF2-40B4-BE49-F238E27FC236}">
                    <a16:creationId xmlns:a16="http://schemas.microsoft.com/office/drawing/2014/main" id="{77BFB2F7-B065-41BA-8941-F36C12985F77}"/>
                  </a:ext>
                </a:extLst>
              </p:cNvPr>
              <p:cNvGrpSpPr/>
              <p:nvPr/>
            </p:nvGrpSpPr>
            <p:grpSpPr>
              <a:xfrm>
                <a:off x="5556827" y="4544203"/>
                <a:ext cx="240114" cy="2011680"/>
                <a:chOff x="1080198" y="1765700"/>
                <a:chExt cx="240114" cy="2011680"/>
              </a:xfrm>
            </p:grpSpPr>
            <p:sp>
              <p:nvSpPr>
                <p:cNvPr id="106" name="Rectangle 105">
                  <a:extLst>
                    <a:ext uri="{FF2B5EF4-FFF2-40B4-BE49-F238E27FC236}">
                      <a16:creationId xmlns:a16="http://schemas.microsoft.com/office/drawing/2014/main" id="{51D76F09-A5F1-4FD9-AB06-EF90354B0220}"/>
                    </a:ext>
                  </a:extLst>
                </p:cNvPr>
                <p:cNvSpPr>
                  <a:spLocks noChangeAspect="1" noChangeArrowheads="1"/>
                </p:cNvSpPr>
                <p:nvPr/>
              </p:nvSpPr>
              <p:spPr bwMode="auto">
                <a:xfrm>
                  <a:off x="1080198" y="1765700"/>
                  <a:ext cx="240114" cy="2011680"/>
                </a:xfrm>
                <a:prstGeom prst="rect">
                  <a:avLst/>
                </a:prstGeom>
                <a:noFill/>
                <a:ln w="28575" cmpd="sng">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07" name="Oval 106">
                  <a:extLst>
                    <a:ext uri="{FF2B5EF4-FFF2-40B4-BE49-F238E27FC236}">
                      <a16:creationId xmlns:a16="http://schemas.microsoft.com/office/drawing/2014/main" id="{F2D12099-1217-424B-8A7F-DB38148B6415}"/>
                    </a:ext>
                  </a:extLst>
                </p:cNvPr>
                <p:cNvSpPr>
                  <a:spLocks noChangeArrowheads="1"/>
                </p:cNvSpPr>
                <p:nvPr/>
              </p:nvSpPr>
              <p:spPr bwMode="auto">
                <a:xfrm rot="10800000" flipH="1" flipV="1">
                  <a:off x="1136794" y="1888966"/>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08" name="TextBox 107">
                  <a:extLst>
                    <a:ext uri="{FF2B5EF4-FFF2-40B4-BE49-F238E27FC236}">
                      <a16:creationId xmlns:a16="http://schemas.microsoft.com/office/drawing/2014/main" id="{D4DDBB7B-C6CF-4E1D-B73E-215E4D112D9E}"/>
                    </a:ext>
                  </a:extLst>
                </p:cNvPr>
                <p:cNvSpPr txBox="1"/>
                <p:nvPr/>
              </p:nvSpPr>
              <p:spPr>
                <a:xfrm>
                  <a:off x="1156183" y="2764299"/>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109" name="TextBox 108">
                  <a:extLst>
                    <a:ext uri="{FF2B5EF4-FFF2-40B4-BE49-F238E27FC236}">
                      <a16:creationId xmlns:a16="http://schemas.microsoft.com/office/drawing/2014/main" id="{A6CA039D-7723-4841-9918-F264C671D373}"/>
                    </a:ext>
                  </a:extLst>
                </p:cNvPr>
                <p:cNvSpPr txBox="1"/>
                <p:nvPr/>
              </p:nvSpPr>
              <p:spPr>
                <a:xfrm>
                  <a:off x="1152966"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105" name="TextBox 104">
                <a:extLst>
                  <a:ext uri="{FF2B5EF4-FFF2-40B4-BE49-F238E27FC236}">
                    <a16:creationId xmlns:a16="http://schemas.microsoft.com/office/drawing/2014/main" id="{C63C91E6-64D8-4B0E-A96D-477BC0EA315E}"/>
                  </a:ext>
                </a:extLst>
              </p:cNvPr>
              <p:cNvSpPr txBox="1"/>
              <p:nvPr/>
            </p:nvSpPr>
            <p:spPr>
              <a:xfrm>
                <a:off x="5628848" y="504565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103" name="Oval 102">
              <a:extLst>
                <a:ext uri="{FF2B5EF4-FFF2-40B4-BE49-F238E27FC236}">
                  <a16:creationId xmlns:a16="http://schemas.microsoft.com/office/drawing/2014/main" id="{56530A8E-861D-451C-A989-962672A4ED3A}"/>
                </a:ext>
              </a:extLst>
            </p:cNvPr>
            <p:cNvSpPr>
              <a:spLocks noChangeArrowheads="1"/>
            </p:cNvSpPr>
            <p:nvPr/>
          </p:nvSpPr>
          <p:spPr bwMode="auto">
            <a:xfrm rot="10800000" flipH="1" flipV="1">
              <a:off x="7476445" y="5706754"/>
              <a:ext cx="118872" cy="12046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Tree>
    <p:extLst>
      <p:ext uri="{BB962C8B-B14F-4D97-AF65-F5344CB8AC3E}">
        <p14:creationId xmlns:p14="http://schemas.microsoft.com/office/powerpoint/2010/main" val="2910014001"/>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a:extLst>
              <a:ext uri="{FF2B5EF4-FFF2-40B4-BE49-F238E27FC236}">
                <a16:creationId xmlns:a16="http://schemas.microsoft.com/office/drawing/2014/main" id="{E553CA64-873C-493C-939B-EB00D1B94C65}"/>
              </a:ext>
            </a:extLst>
          </p:cNvPr>
          <p:cNvGrpSpPr/>
          <p:nvPr/>
        </p:nvGrpSpPr>
        <p:grpSpPr>
          <a:xfrm>
            <a:off x="2691369" y="3366124"/>
            <a:ext cx="240114" cy="2011680"/>
            <a:chOff x="4513223" y="4003891"/>
            <a:chExt cx="240114" cy="2011680"/>
          </a:xfrm>
        </p:grpSpPr>
        <p:sp>
          <p:nvSpPr>
            <p:cNvPr id="83" name="Rectangle 82">
              <a:extLst>
                <a:ext uri="{FF2B5EF4-FFF2-40B4-BE49-F238E27FC236}">
                  <a16:creationId xmlns:a16="http://schemas.microsoft.com/office/drawing/2014/main" id="{29D8F119-571D-44C4-96DE-1B48E5A4EA2E}"/>
                </a:ext>
              </a:extLst>
            </p:cNvPr>
            <p:cNvSpPr>
              <a:spLocks noChangeAspect="1" noChangeArrowheads="1"/>
            </p:cNvSpPr>
            <p:nvPr/>
          </p:nvSpPr>
          <p:spPr bwMode="auto">
            <a:xfrm>
              <a:off x="4513223" y="4003891"/>
              <a:ext cx="240114" cy="2011680"/>
            </a:xfrm>
            <a:prstGeom prst="rect">
              <a:avLst/>
            </a:prstGeom>
            <a:noFill/>
            <a:ln w="28575" cmpd="sng">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4" name="TextBox 83">
              <a:extLst>
                <a:ext uri="{FF2B5EF4-FFF2-40B4-BE49-F238E27FC236}">
                  <a16:creationId xmlns:a16="http://schemas.microsoft.com/office/drawing/2014/main" id="{223EDC20-EF6C-4806-B247-3040A76450BD}"/>
                </a:ext>
              </a:extLst>
            </p:cNvPr>
            <p:cNvSpPr txBox="1"/>
            <p:nvPr/>
          </p:nvSpPr>
          <p:spPr>
            <a:xfrm>
              <a:off x="4589208" y="500249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85" name="TextBox 84">
              <a:extLst>
                <a:ext uri="{FF2B5EF4-FFF2-40B4-BE49-F238E27FC236}">
                  <a16:creationId xmlns:a16="http://schemas.microsoft.com/office/drawing/2014/main" id="{6407CB4E-4814-4244-BD94-E410512A8327}"/>
                </a:ext>
              </a:extLst>
            </p:cNvPr>
            <p:cNvSpPr txBox="1"/>
            <p:nvPr/>
          </p:nvSpPr>
          <p:spPr>
            <a:xfrm>
              <a:off x="4585991" y="5514071"/>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86" name="TextBox 85">
              <a:extLst>
                <a:ext uri="{FF2B5EF4-FFF2-40B4-BE49-F238E27FC236}">
                  <a16:creationId xmlns:a16="http://schemas.microsoft.com/office/drawing/2014/main" id="{FE9B1C69-6C9D-4145-827E-F90FCE8C2605}"/>
                </a:ext>
              </a:extLst>
            </p:cNvPr>
            <p:cNvSpPr txBox="1"/>
            <p:nvPr/>
          </p:nvSpPr>
          <p:spPr>
            <a:xfrm>
              <a:off x="4546847" y="4018111"/>
              <a:ext cx="173124"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0000FF"/>
                  </a:solidFill>
                  <a:effectLst/>
                  <a:uLnTx/>
                  <a:uFillTx/>
                  <a:latin typeface="Arial"/>
                  <a:ea typeface="+mn-ea"/>
                  <a:cs typeface="Arial"/>
                </a:rPr>
                <a:t>F</a:t>
              </a:r>
            </a:p>
          </p:txBody>
        </p:sp>
        <p:sp>
          <p:nvSpPr>
            <p:cNvPr id="93" name="TextBox 92">
              <a:extLst>
                <a:ext uri="{FF2B5EF4-FFF2-40B4-BE49-F238E27FC236}">
                  <a16:creationId xmlns:a16="http://schemas.microsoft.com/office/drawing/2014/main" id="{01909600-165B-4D82-BCC6-3FF98934DE66}"/>
                </a:ext>
              </a:extLst>
            </p:cNvPr>
            <p:cNvSpPr txBox="1"/>
            <p:nvPr/>
          </p:nvSpPr>
          <p:spPr>
            <a:xfrm>
              <a:off x="4546361" y="4522194"/>
              <a:ext cx="173124"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0000FF"/>
                  </a:solidFill>
                  <a:effectLst/>
                  <a:uLnTx/>
                  <a:uFillTx/>
                  <a:latin typeface="Arial"/>
                  <a:ea typeface="+mn-ea"/>
                  <a:cs typeface="Arial"/>
                </a:rPr>
                <a:t>T</a:t>
              </a:r>
            </a:p>
          </p:txBody>
        </p:sp>
      </p:grpSp>
      <p:sp>
        <p:nvSpPr>
          <p:cNvPr id="2" name="Title 1"/>
          <p:cNvSpPr>
            <a:spLocks noGrp="1"/>
          </p:cNvSpPr>
          <p:nvPr>
            <p:ph type="title"/>
          </p:nvPr>
        </p:nvSpPr>
        <p:spPr/>
        <p:txBody>
          <a:bodyPr/>
          <a:lstStyle/>
          <a:p>
            <a:r>
              <a:rPr lang="en-US" dirty="0"/>
              <a:t>Complement the Structure of a mask</a:t>
            </a:r>
          </a:p>
        </p:txBody>
      </p:sp>
      <p:sp>
        <p:nvSpPr>
          <p:cNvPr id="3" name="Content Placeholder 2"/>
          <p:cNvSpPr>
            <a:spLocks noGrp="1"/>
          </p:cNvSpPr>
          <p:nvPr>
            <p:ph idx="1"/>
          </p:nvPr>
        </p:nvSpPr>
        <p:spPr>
          <a:xfrm>
            <a:off x="455613" y="872854"/>
            <a:ext cx="8237537" cy="2178501"/>
          </a:xfrm>
        </p:spPr>
        <p:txBody>
          <a:bodyPr/>
          <a:lstStyle/>
          <a:p>
            <a:r>
              <a:rPr lang="en-US" dirty="0"/>
              <a:t>Specified with a descriptor: </a:t>
            </a:r>
            <a:r>
              <a:rPr lang="en-US" b="1" dirty="0">
                <a:latin typeface="Courier New" panose="02070309020205020404" pitchFamily="49" charset="0"/>
                <a:cs typeface="Courier New" panose="02070309020205020404" pitchFamily="49" charset="0"/>
              </a:rPr>
              <a:t>grb.descriptor.SC</a:t>
            </a:r>
          </a:p>
          <a:p>
            <a:r>
              <a:rPr lang="en-US" dirty="0"/>
              <a:t>Writes are enabled by the pattern of stored values (not the values themselves)…where values are NOT stored</a:t>
            </a:r>
          </a:p>
        </p:txBody>
      </p:sp>
      <p:sp>
        <p:nvSpPr>
          <p:cNvPr id="4" name="Slide Number Placeholder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87</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5" name="TextBox 4">
            <a:extLst>
              <a:ext uri="{FF2B5EF4-FFF2-40B4-BE49-F238E27FC236}">
                <a16:creationId xmlns:a16="http://schemas.microsoft.com/office/drawing/2014/main" id="{85441B47-3341-514F-899D-7CE1FB853085}"/>
              </a:ext>
            </a:extLst>
          </p:cNvPr>
          <p:cNvSpPr txBox="1"/>
          <p:nvPr/>
        </p:nvSpPr>
        <p:spPr>
          <a:xfrm>
            <a:off x="2412956" y="2137599"/>
            <a:ext cx="4845878" cy="553998"/>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Arial" panose="020B0604020202020204" pitchFamily="34" charset="0"/>
                <a:ea typeface="Cambria Math" panose="02040503050406030204" pitchFamily="18" charset="0"/>
                <a:cs typeface="Arial" pitchFamily="34" charset="0"/>
              </a:rPr>
              <a:t>w</a:t>
            </a:r>
            <a:r>
              <a:rPr kumimoji="0" lang="en-US" sz="3600" b="1" i="0" u="none" strike="noStrike" kern="1200" cap="none" spc="0" normalizeH="0" baseline="0" noProof="0" dirty="0">
                <a:ln>
                  <a:noFill/>
                </a:ln>
                <a:solidFill>
                  <a:srgbClr val="000000"/>
                </a:solidFill>
                <a:effectLst/>
                <a:uLnTx/>
                <a:uFillTx/>
                <a:latin typeface="Tahoma" pitchFamily="34" charset="0"/>
                <a:ea typeface="+mn-ea"/>
                <a:cs typeface="Arial" pitchFamily="34" charset="0"/>
                <a:sym typeface="Symbol" panose="05050102010706020507" pitchFamily="18" charset="2"/>
              </a:rPr>
              <a:t></a:t>
            </a:r>
            <a:r>
              <a:rPr kumimoji="0" lang="en-US" sz="3600" b="0" i="0" u="none" strike="noStrike" kern="1200" cap="none" spc="0" normalizeH="0" baseline="0" noProof="0" dirty="0">
                <a:ln>
                  <a:noFill/>
                </a:ln>
                <a:solidFill>
                  <a:srgbClr val="C00000"/>
                </a:solidFill>
                <a:effectLst/>
                <a:uLnTx/>
                <a:uFillTx/>
                <a:latin typeface="Arial" panose="020B0604020202020204" pitchFamily="34" charset="0"/>
                <a:ea typeface="+mn-ea"/>
                <a:cs typeface="Arial" pitchFamily="34" charset="0"/>
              </a:rPr>
              <a:t>¬s</a:t>
            </a:r>
            <a:r>
              <a:rPr kumimoji="0" lang="en-US" sz="3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itchFamily="34" charset="0"/>
              </a:rPr>
              <a:t>(</a:t>
            </a:r>
            <a:r>
              <a:rPr kumimoji="0" lang="en-US" sz="3600" b="1" i="0" u="none" strike="noStrike" kern="1200" cap="none" spc="0" normalizeH="0" baseline="0" noProof="0" dirty="0">
                <a:ln>
                  <a:noFill/>
                </a:ln>
                <a:solidFill>
                  <a:srgbClr val="0000FF"/>
                </a:solidFill>
                <a:effectLst/>
                <a:uLnTx/>
                <a:uFillTx/>
                <a:latin typeface="Arial" panose="020B0604020202020204" pitchFamily="34" charset="0"/>
                <a:ea typeface="+mn-ea"/>
                <a:cs typeface="Arial" pitchFamily="34" charset="0"/>
              </a:rPr>
              <a:t>m</a:t>
            </a:r>
            <a:r>
              <a:rPr kumimoji="0" lang="en-US" sz="3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itchFamily="34" charset="0"/>
              </a:rPr>
              <a:t>)</a:t>
            </a:r>
            <a:r>
              <a:rPr kumimoji="0" lang="en-US" sz="3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itchFamily="34" charset="0"/>
              </a:rPr>
              <a:t>, </a:t>
            </a:r>
            <a:r>
              <a:rPr kumimoji="0" lang="en-US" sz="3600" b="0" i="0" u="none" strike="noStrike" kern="1200" cap="none" spc="0" normalizeH="0" baseline="0" noProof="0" dirty="0">
                <a:ln>
                  <a:noFill/>
                </a:ln>
                <a:solidFill>
                  <a:srgbClr val="C00000"/>
                </a:solidFill>
                <a:effectLst/>
                <a:uLnTx/>
                <a:uFillTx/>
                <a:latin typeface="Arial" panose="020B0604020202020204" pitchFamily="34" charset="0"/>
                <a:ea typeface="+mn-ea"/>
                <a:cs typeface="Arial" pitchFamily="34" charset="0"/>
              </a:rPr>
              <a:t>r</a:t>
            </a:r>
            <a:r>
              <a:rPr kumimoji="0" lang="en-US" sz="3600" b="1" i="0" u="none" strike="noStrike" kern="1200" cap="none" spc="0" normalizeH="0" baseline="0" noProof="0" dirty="0">
                <a:ln>
                  <a:noFill/>
                </a:ln>
                <a:solidFill>
                  <a:srgbClr val="000000"/>
                </a:solidFill>
                <a:effectLst/>
                <a:uLnTx/>
                <a:uFillTx/>
                <a:latin typeface="Tahoma" pitchFamily="34" charset="0"/>
                <a:ea typeface="+mn-ea"/>
                <a:cs typeface="Arial" pitchFamily="34" charset="0"/>
                <a:sym typeface="Symbol" panose="05050102010706020507" pitchFamily="18" charset="2"/>
              </a:rPr>
              <a:t> </a:t>
            </a:r>
            <a:r>
              <a:rPr kumimoji="0" lang="en-US" sz="3600" b="0" i="0" u="none" strike="noStrike" kern="1200" cap="none" spc="0" normalizeH="0" baseline="0" noProof="0" dirty="0">
                <a:ln>
                  <a:noFill/>
                </a:ln>
                <a:solidFill>
                  <a:srgbClr val="000000"/>
                </a:solidFill>
                <a:effectLst/>
                <a:uLnTx/>
                <a:uFillTx/>
                <a:latin typeface="Tahoma" pitchFamily="34" charset="0"/>
                <a:ea typeface="Cambria Math" panose="02040503050406030204" pitchFamily="18" charset="0"/>
                <a:cs typeface="Arial" pitchFamily="34" charset="0"/>
              </a:rPr>
              <a:t>= </a:t>
            </a:r>
            <a:r>
              <a:rPr kumimoji="0" lang="en-US" sz="3600" b="1" i="0" u="none" strike="noStrike" kern="1200" cap="none" spc="0" normalizeH="0" baseline="0" noProof="0" dirty="0">
                <a:ln>
                  <a:noFill/>
                </a:ln>
                <a:solidFill>
                  <a:srgbClr val="00B050"/>
                </a:solidFill>
                <a:effectLst/>
                <a:uLnTx/>
                <a:uFillTx/>
                <a:latin typeface="Arial" panose="020B0604020202020204" pitchFamily="34" charset="0"/>
                <a:ea typeface="+mn-ea"/>
                <a:cs typeface="Arial" pitchFamily="34" charset="0"/>
              </a:rPr>
              <a:t>A</a:t>
            </a:r>
            <a:r>
              <a:rPr kumimoji="0" lang="en-US" sz="3600" b="0" i="0" u="none" strike="noStrike" kern="1200" cap="none" spc="0" normalizeH="0" baseline="0" noProof="0" dirty="0">
                <a:ln>
                  <a:noFill/>
                </a:ln>
                <a:solidFill>
                  <a:srgbClr val="00B050"/>
                </a:solidFill>
                <a:effectLst/>
                <a:uLnTx/>
                <a:uFillTx/>
                <a:latin typeface="Tahoma" pitchFamily="34" charset="0"/>
                <a:ea typeface="+mn-ea"/>
                <a:cs typeface="Arial" pitchFamily="34" charset="0"/>
              </a:rPr>
              <a:t> ⊕.⊗ </a:t>
            </a:r>
            <a:r>
              <a:rPr kumimoji="0" lang="en-US" sz="3600" b="1" i="0" u="none" strike="noStrike" kern="1200" cap="none" spc="0" normalizeH="0" baseline="0" noProof="0" dirty="0">
                <a:ln>
                  <a:noFill/>
                </a:ln>
                <a:solidFill>
                  <a:srgbClr val="00B050"/>
                </a:solidFill>
                <a:effectLst/>
                <a:uLnTx/>
                <a:uFillTx/>
                <a:latin typeface="Arial" panose="020B0604020202020204" pitchFamily="34" charset="0"/>
                <a:ea typeface="+mn-ea"/>
                <a:cs typeface="Arial" pitchFamily="34" charset="0"/>
              </a:rPr>
              <a:t>u</a:t>
            </a:r>
          </a:p>
        </p:txBody>
      </p:sp>
      <p:sp>
        <p:nvSpPr>
          <p:cNvPr id="41" name="Rectangle 40"/>
          <p:cNvSpPr/>
          <p:nvPr/>
        </p:nvSpPr>
        <p:spPr>
          <a:xfrm>
            <a:off x="3974836" y="3998035"/>
            <a:ext cx="764953"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Helvetica"/>
                <a:ea typeface="+mn-ea"/>
                <a:cs typeface="Helvetica"/>
                <a:sym typeface="Wingdings" panose="05000000000000000000" pitchFamily="2" charset="2"/>
              </a:rPr>
              <a:t></a:t>
            </a:r>
            <a:r>
              <a:rPr kumimoji="0" lang="en-US" sz="3600" b="0" i="0" u="none" strike="noStrike" kern="1200" cap="none" spc="0" normalizeH="0" baseline="0" noProof="0" dirty="0">
                <a:ln>
                  <a:noFill/>
                </a:ln>
                <a:solidFill>
                  <a:srgbClr val="000000"/>
                </a:solidFill>
                <a:effectLst/>
                <a:uLnTx/>
                <a:uFillTx/>
                <a:latin typeface="Helvetica"/>
                <a:ea typeface="+mn-ea"/>
                <a:cs typeface="Helvetica"/>
              </a:rPr>
              <a:t> </a:t>
            </a:r>
          </a:p>
        </p:txBody>
      </p:sp>
      <p:grpSp>
        <p:nvGrpSpPr>
          <p:cNvPr id="48" name="Group 47"/>
          <p:cNvGrpSpPr/>
          <p:nvPr/>
        </p:nvGrpSpPr>
        <p:grpSpPr>
          <a:xfrm>
            <a:off x="1933388" y="3366124"/>
            <a:ext cx="240114" cy="2011680"/>
            <a:chOff x="1778195" y="1758199"/>
            <a:chExt cx="240114" cy="2011680"/>
          </a:xfrm>
        </p:grpSpPr>
        <p:sp>
          <p:nvSpPr>
            <p:cNvPr id="49" name="Rectangle 48"/>
            <p:cNvSpPr>
              <a:spLocks noChangeAspect="1" noChangeArrowheads="1"/>
            </p:cNvSpPr>
            <p:nvPr/>
          </p:nvSpPr>
          <p:spPr bwMode="auto">
            <a:xfrm>
              <a:off x="1778195" y="1758199"/>
              <a:ext cx="240114" cy="2011680"/>
            </a:xfrm>
            <a:prstGeom prst="rect">
              <a:avLst/>
            </a:prstGeom>
            <a:noFill/>
            <a:ln w="28575" cmpd="sng">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0" name="Oval 49"/>
            <p:cNvSpPr>
              <a:spLocks noChangeArrowheads="1"/>
            </p:cNvSpPr>
            <p:nvPr/>
          </p:nvSpPr>
          <p:spPr bwMode="auto">
            <a:xfrm rot="10800000" flipH="1" flipV="1">
              <a:off x="1838815" y="1886599"/>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1" name="Oval 50"/>
            <p:cNvSpPr>
              <a:spLocks noChangeArrowheads="1"/>
            </p:cNvSpPr>
            <p:nvPr/>
          </p:nvSpPr>
          <p:spPr bwMode="auto">
            <a:xfrm rot="10800000" flipH="1" flipV="1">
              <a:off x="1838815" y="2901058"/>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2" name="TextBox 51"/>
            <p:cNvSpPr txBox="1"/>
            <p:nvPr/>
          </p:nvSpPr>
          <p:spPr>
            <a:xfrm>
              <a:off x="1850962"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53" name="TextBox 52"/>
            <p:cNvSpPr txBox="1"/>
            <p:nvPr/>
          </p:nvSpPr>
          <p:spPr>
            <a:xfrm>
              <a:off x="1850962" y="224972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grpSp>
        <p:nvGrpSpPr>
          <p:cNvPr id="54" name="Group 53"/>
          <p:cNvGrpSpPr/>
          <p:nvPr/>
        </p:nvGrpSpPr>
        <p:grpSpPr>
          <a:xfrm>
            <a:off x="4667375" y="3366124"/>
            <a:ext cx="240114" cy="2011680"/>
            <a:chOff x="5556827" y="4544203"/>
            <a:chExt cx="240114" cy="2011680"/>
          </a:xfrm>
        </p:grpSpPr>
        <p:grpSp>
          <p:nvGrpSpPr>
            <p:cNvPr id="55" name="Group 54"/>
            <p:cNvGrpSpPr/>
            <p:nvPr/>
          </p:nvGrpSpPr>
          <p:grpSpPr>
            <a:xfrm>
              <a:off x="5556827" y="4544203"/>
              <a:ext cx="240114" cy="2011680"/>
              <a:chOff x="1080198" y="1765700"/>
              <a:chExt cx="240114" cy="2011680"/>
            </a:xfrm>
          </p:grpSpPr>
          <p:sp>
            <p:nvSpPr>
              <p:cNvPr id="57" name="Rectangle 56"/>
              <p:cNvSpPr>
                <a:spLocks noChangeAspect="1" noChangeArrowheads="1"/>
              </p:cNvSpPr>
              <p:nvPr/>
            </p:nvSpPr>
            <p:spPr bwMode="auto">
              <a:xfrm>
                <a:off x="1080198" y="1765700"/>
                <a:ext cx="240114" cy="2011680"/>
              </a:xfrm>
              <a:prstGeom prst="rect">
                <a:avLst/>
              </a:prstGeom>
              <a:noFill/>
              <a:ln w="28575" cmpd="sng">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8" name="Oval 57"/>
              <p:cNvSpPr>
                <a:spLocks noChangeArrowheads="1"/>
              </p:cNvSpPr>
              <p:nvPr/>
            </p:nvSpPr>
            <p:spPr bwMode="auto">
              <a:xfrm rot="10800000" flipH="1" flipV="1">
                <a:off x="1145168" y="2880562"/>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9" name="TextBox 58"/>
              <p:cNvSpPr txBox="1"/>
              <p:nvPr/>
            </p:nvSpPr>
            <p:spPr>
              <a:xfrm>
                <a:off x="1152219" y="1816088"/>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60" name="TextBox 59"/>
              <p:cNvSpPr txBox="1"/>
              <p:nvPr/>
            </p:nvSpPr>
            <p:spPr>
              <a:xfrm>
                <a:off x="1152966"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56" name="TextBox 55"/>
            <p:cNvSpPr txBox="1"/>
            <p:nvPr/>
          </p:nvSpPr>
          <p:spPr>
            <a:xfrm>
              <a:off x="5628848" y="504565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61" name="TextBox 60"/>
          <p:cNvSpPr txBox="1"/>
          <p:nvPr/>
        </p:nvSpPr>
        <p:spPr>
          <a:xfrm>
            <a:off x="3283505" y="3731019"/>
            <a:ext cx="1345433"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REPLACE, </a:t>
            </a:r>
            <a:r>
              <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rPr>
              <a:t>r</a:t>
            </a:r>
          </a:p>
        </p:txBody>
      </p:sp>
      <p:grpSp>
        <p:nvGrpSpPr>
          <p:cNvPr id="62" name="Group 61"/>
          <p:cNvGrpSpPr/>
          <p:nvPr/>
        </p:nvGrpSpPr>
        <p:grpSpPr>
          <a:xfrm>
            <a:off x="1329480" y="3366124"/>
            <a:ext cx="240114" cy="2011680"/>
            <a:chOff x="1212646" y="4563769"/>
            <a:chExt cx="240114" cy="2011680"/>
          </a:xfrm>
        </p:grpSpPr>
        <p:grpSp>
          <p:nvGrpSpPr>
            <p:cNvPr id="63" name="Group 62"/>
            <p:cNvGrpSpPr/>
            <p:nvPr/>
          </p:nvGrpSpPr>
          <p:grpSpPr>
            <a:xfrm>
              <a:off x="1212646" y="4563769"/>
              <a:ext cx="240114" cy="2011680"/>
              <a:chOff x="5556827" y="4544203"/>
              <a:chExt cx="240114" cy="2011680"/>
            </a:xfrm>
          </p:grpSpPr>
          <p:grpSp>
            <p:nvGrpSpPr>
              <p:cNvPr id="65" name="Group 64"/>
              <p:cNvGrpSpPr/>
              <p:nvPr/>
            </p:nvGrpSpPr>
            <p:grpSpPr>
              <a:xfrm>
                <a:off x="5556827" y="4544203"/>
                <a:ext cx="240114" cy="2011680"/>
                <a:chOff x="1080198" y="1765700"/>
                <a:chExt cx="240114" cy="2011680"/>
              </a:xfrm>
            </p:grpSpPr>
            <p:sp>
              <p:nvSpPr>
                <p:cNvPr id="67" name="Rectangle 66"/>
                <p:cNvSpPr>
                  <a:spLocks noChangeAspect="1" noChangeArrowheads="1"/>
                </p:cNvSpPr>
                <p:nvPr/>
              </p:nvSpPr>
              <p:spPr bwMode="auto">
                <a:xfrm>
                  <a:off x="1080198" y="1765700"/>
                  <a:ext cx="240114" cy="2011680"/>
                </a:xfrm>
                <a:prstGeom prst="rect">
                  <a:avLst/>
                </a:prstGeom>
                <a:noFill/>
                <a:ln w="28575" cmpd="sng">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8" name="Oval 67"/>
                <p:cNvSpPr>
                  <a:spLocks noChangeArrowheads="1"/>
                </p:cNvSpPr>
                <p:nvPr/>
              </p:nvSpPr>
              <p:spPr bwMode="auto">
                <a:xfrm rot="10800000" flipH="1" flipV="1">
                  <a:off x="1133630" y="1888966"/>
                  <a:ext cx="118872" cy="12046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9" name="TextBox 68"/>
                <p:cNvSpPr txBox="1"/>
                <p:nvPr/>
              </p:nvSpPr>
              <p:spPr>
                <a:xfrm>
                  <a:off x="1156183" y="2764299"/>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sp>
              <p:nvSpPr>
                <p:cNvPr id="70" name="TextBox 69"/>
                <p:cNvSpPr txBox="1"/>
                <p:nvPr/>
              </p:nvSpPr>
              <p:spPr>
                <a:xfrm>
                  <a:off x="1152966"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66" name="TextBox 65"/>
              <p:cNvSpPr txBox="1"/>
              <p:nvPr/>
            </p:nvSpPr>
            <p:spPr>
              <a:xfrm>
                <a:off x="5628848" y="504565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64" name="Oval 63"/>
            <p:cNvSpPr>
              <a:spLocks noChangeArrowheads="1"/>
            </p:cNvSpPr>
            <p:nvPr/>
          </p:nvSpPr>
          <p:spPr bwMode="auto">
            <a:xfrm rot="10800000" flipH="1" flipV="1">
              <a:off x="1260581" y="5731645"/>
              <a:ext cx="118872" cy="12046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71" name="Rectangle 70"/>
          <p:cNvSpPr/>
          <p:nvPr/>
        </p:nvSpPr>
        <p:spPr>
          <a:xfrm>
            <a:off x="6798244" y="4000068"/>
            <a:ext cx="764953" cy="64633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Helvetica"/>
                <a:ea typeface="+mn-ea"/>
                <a:cs typeface="Helvetica"/>
                <a:sym typeface="Wingdings" panose="05000000000000000000" pitchFamily="2" charset="2"/>
              </a:rPr>
              <a:t></a:t>
            </a:r>
            <a:r>
              <a:rPr kumimoji="0" lang="en-US" sz="3600" b="0" i="0" u="none" strike="noStrike" kern="1200" cap="none" spc="0" normalizeH="0" baseline="0" noProof="0" dirty="0">
                <a:ln>
                  <a:noFill/>
                </a:ln>
                <a:solidFill>
                  <a:srgbClr val="000000"/>
                </a:solidFill>
                <a:effectLst/>
                <a:uLnTx/>
                <a:uFillTx/>
                <a:latin typeface="Helvetica"/>
                <a:ea typeface="+mn-ea"/>
                <a:cs typeface="Helvetica"/>
              </a:rPr>
              <a:t> </a:t>
            </a:r>
          </a:p>
        </p:txBody>
      </p:sp>
      <p:sp>
        <p:nvSpPr>
          <p:cNvPr id="72" name="TextBox 71"/>
          <p:cNvSpPr txBox="1"/>
          <p:nvPr/>
        </p:nvSpPr>
        <p:spPr>
          <a:xfrm>
            <a:off x="6494623" y="3725873"/>
            <a:ext cx="918841"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MERGE</a:t>
            </a:r>
            <a:endPar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grpSp>
        <p:nvGrpSpPr>
          <p:cNvPr id="73" name="Group 72"/>
          <p:cNvGrpSpPr/>
          <p:nvPr/>
        </p:nvGrpSpPr>
        <p:grpSpPr>
          <a:xfrm>
            <a:off x="7502815" y="3368157"/>
            <a:ext cx="240114" cy="2011680"/>
            <a:chOff x="7419849" y="4565802"/>
            <a:chExt cx="240114" cy="2011680"/>
          </a:xfrm>
        </p:grpSpPr>
        <p:grpSp>
          <p:nvGrpSpPr>
            <p:cNvPr id="74" name="Group 73"/>
            <p:cNvGrpSpPr/>
            <p:nvPr/>
          </p:nvGrpSpPr>
          <p:grpSpPr>
            <a:xfrm>
              <a:off x="7419849" y="4565802"/>
              <a:ext cx="240114" cy="2011680"/>
              <a:chOff x="5556827" y="4544203"/>
              <a:chExt cx="240114" cy="2011680"/>
            </a:xfrm>
          </p:grpSpPr>
          <p:grpSp>
            <p:nvGrpSpPr>
              <p:cNvPr id="76" name="Group 75"/>
              <p:cNvGrpSpPr/>
              <p:nvPr/>
            </p:nvGrpSpPr>
            <p:grpSpPr>
              <a:xfrm>
                <a:off x="5556827" y="4544203"/>
                <a:ext cx="240114" cy="2011680"/>
                <a:chOff x="1080198" y="1765700"/>
                <a:chExt cx="240114" cy="2011680"/>
              </a:xfrm>
            </p:grpSpPr>
            <p:sp>
              <p:nvSpPr>
                <p:cNvPr id="78" name="Rectangle 77"/>
                <p:cNvSpPr>
                  <a:spLocks noChangeAspect="1" noChangeArrowheads="1"/>
                </p:cNvSpPr>
                <p:nvPr/>
              </p:nvSpPr>
              <p:spPr bwMode="auto">
                <a:xfrm>
                  <a:off x="1080198" y="1765700"/>
                  <a:ext cx="240114" cy="2011680"/>
                </a:xfrm>
                <a:prstGeom prst="rect">
                  <a:avLst/>
                </a:prstGeom>
                <a:noFill/>
                <a:ln w="28575" cmpd="sng">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048" tIns="41025" rIns="82048" bIns="41025"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9" name="Oval 78"/>
                <p:cNvSpPr>
                  <a:spLocks noChangeArrowheads="1"/>
                </p:cNvSpPr>
                <p:nvPr/>
              </p:nvSpPr>
              <p:spPr bwMode="auto">
                <a:xfrm rot="10800000" flipH="1" flipV="1">
                  <a:off x="1142537" y="2908620"/>
                  <a:ext cx="118872" cy="120463"/>
                </a:xfrm>
                <a:prstGeom prst="ellipse">
                  <a:avLst/>
                </a:prstGeom>
                <a:solidFill>
                  <a:srgbClr val="00B050"/>
                </a:solidFill>
                <a:ln w="12700">
                  <a:solidFill>
                    <a:srgbClr val="00B050"/>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1" name="TextBox 80"/>
                <p:cNvSpPr txBox="1"/>
                <p:nvPr/>
              </p:nvSpPr>
              <p:spPr>
                <a:xfrm>
                  <a:off x="1152966" y="3275880"/>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77" name="TextBox 76"/>
              <p:cNvSpPr txBox="1"/>
              <p:nvPr/>
            </p:nvSpPr>
            <p:spPr>
              <a:xfrm>
                <a:off x="5628848" y="5045656"/>
                <a:ext cx="94578" cy="33855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Arial"/>
                    <a:ea typeface="+mn-ea"/>
                    <a:cs typeface="Arial"/>
                  </a:rPr>
                  <a:t>-</a:t>
                </a:r>
              </a:p>
            </p:txBody>
          </p:sp>
        </p:grpSp>
        <p:sp>
          <p:nvSpPr>
            <p:cNvPr id="75" name="Oval 74"/>
            <p:cNvSpPr>
              <a:spLocks noChangeArrowheads="1"/>
            </p:cNvSpPr>
            <p:nvPr/>
          </p:nvSpPr>
          <p:spPr bwMode="auto">
            <a:xfrm rot="10800000" flipH="1" flipV="1">
              <a:off x="7489582" y="4697801"/>
              <a:ext cx="118872" cy="12046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87" name="Rectangle 86"/>
          <p:cNvSpPr/>
          <p:nvPr/>
        </p:nvSpPr>
        <p:spPr>
          <a:xfrm>
            <a:off x="2325244" y="4045994"/>
            <a:ext cx="425406" cy="52322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Arial" panose="020B0604020202020204" pitchFamily="34" charset="0"/>
                <a:ea typeface="+mn-ea"/>
                <a:cs typeface="Arial" pitchFamily="34" charset="0"/>
              </a:rPr>
              <a:t>¬</a:t>
            </a:r>
            <a:r>
              <a:rPr kumimoji="0" lang="en-US" sz="2400" b="0" i="0" u="none" strike="noStrike" kern="1200" cap="none" spc="0" normalizeH="0" baseline="0" noProof="0" dirty="0">
                <a:ln>
                  <a:noFill/>
                </a:ln>
                <a:solidFill>
                  <a:srgbClr val="000000"/>
                </a:solidFill>
                <a:effectLst/>
                <a:uLnTx/>
                <a:uFillTx/>
                <a:latin typeface="Helvetica"/>
                <a:ea typeface="+mn-ea"/>
                <a:cs typeface="Helvetica"/>
              </a:rPr>
              <a:t> </a:t>
            </a:r>
          </a:p>
        </p:txBody>
      </p:sp>
      <p:sp>
        <p:nvSpPr>
          <p:cNvPr id="80" name="Content Placeholder 2">
            <a:extLst>
              <a:ext uri="{FF2B5EF4-FFF2-40B4-BE49-F238E27FC236}">
                <a16:creationId xmlns:a16="http://schemas.microsoft.com/office/drawing/2014/main" id="{9F96EB79-7C27-46F4-B851-5D842A6309B4}"/>
              </a:ext>
            </a:extLst>
          </p:cNvPr>
          <p:cNvSpPr txBox="1">
            <a:spLocks/>
          </p:cNvSpPr>
          <p:nvPr/>
        </p:nvSpPr>
        <p:spPr bwMode="auto">
          <a:xfrm>
            <a:off x="519830" y="5784731"/>
            <a:ext cx="8173320" cy="63234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1" i="0" u="none" strike="noStrike" kern="0" cap="none" spc="0" normalizeH="0" baseline="0" noProof="0" dirty="0" err="1">
                <a:ln>
                  <a:noFill/>
                </a:ln>
                <a:solidFill>
                  <a:srgbClr val="008000"/>
                </a:solidFill>
                <a:effectLst/>
                <a:uLnTx/>
                <a:uFillTx/>
                <a:latin typeface="Courier New" panose="02070309020205020404" pitchFamily="49" charset="0"/>
                <a:ea typeface="+mn-ea"/>
                <a:cs typeface="Courier New" panose="02070309020205020404" pitchFamily="49" charset="0"/>
              </a:rPr>
              <a:t>A</a:t>
            </a:r>
            <a:r>
              <a:rPr kumimoji="0" lang="en-US" sz="18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.mxv</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8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u</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out=w, </a:t>
            </a:r>
            <a:r>
              <a:rPr kumimoji="0" lang="en-US" sz="18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mask=m</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800" b="1" i="0" u="none" strike="noStrike" kern="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desc=</a:t>
            </a:r>
            <a:r>
              <a:rPr kumimoji="0" lang="en-US" sz="1800" b="1" i="0" u="none" strike="noStrike" kern="0" cap="none" spc="0" normalizeH="0" baseline="0" noProof="0" dirty="0" err="1">
                <a:ln>
                  <a:noFill/>
                </a:ln>
                <a:solidFill>
                  <a:srgbClr val="C00000"/>
                </a:solidFill>
                <a:effectLst/>
                <a:uLnTx/>
                <a:uFillTx/>
                <a:latin typeface="Courier New" panose="02070309020205020404" pitchFamily="49" charset="0"/>
                <a:ea typeface="+mn-ea"/>
                <a:cs typeface="Courier New" panose="02070309020205020404" pitchFamily="49" charset="0"/>
              </a:rPr>
              <a:t>grb.descriptor.RSC</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8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 REPLACE</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800" b="1" i="0" u="none" strike="noStrike" kern="0" cap="none" spc="0" normalizeH="0" baseline="0" noProof="0" dirty="0" err="1">
                <a:ln>
                  <a:noFill/>
                </a:ln>
                <a:solidFill>
                  <a:srgbClr val="008000"/>
                </a:solidFill>
                <a:effectLst/>
                <a:uLnTx/>
                <a:uFillTx/>
                <a:latin typeface="Courier New" panose="02070309020205020404" pitchFamily="49" charset="0"/>
                <a:ea typeface="+mn-ea"/>
                <a:cs typeface="Courier New" panose="02070309020205020404" pitchFamily="49" charset="0"/>
              </a:rPr>
              <a:t>A</a:t>
            </a:r>
            <a:r>
              <a:rPr kumimoji="0" lang="en-US" sz="18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.mxv</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8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u</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out=w, </a:t>
            </a:r>
            <a:r>
              <a:rPr kumimoji="0" lang="en-US" sz="1800" b="1" i="0" u="none" strike="noStrike" kern="0" cap="none" spc="0" normalizeH="0" baseline="0" noProof="0" dirty="0">
                <a:ln>
                  <a:noFill/>
                </a:ln>
                <a:solidFill>
                  <a:srgbClr val="0000FF"/>
                </a:solidFill>
                <a:effectLst/>
                <a:uLnTx/>
                <a:uFillTx/>
                <a:latin typeface="Courier New" panose="02070309020205020404" pitchFamily="49" charset="0"/>
                <a:ea typeface="+mn-ea"/>
                <a:cs typeface="Courier New" panose="02070309020205020404" pitchFamily="49" charset="0"/>
              </a:rPr>
              <a:t>mask=m</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800" b="1" i="0" u="none" strike="noStrike" kern="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desc=grb.descriptor.SC</a:t>
            </a:r>
            <a:r>
              <a:rPr kumimoji="0" lang="en-US" sz="18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800" b="1" i="0" u="none" strike="noStrike" kern="0" cap="none" spc="0" normalizeH="0" baseline="0" noProof="0" dirty="0">
                <a:ln>
                  <a:noFill/>
                </a:ln>
                <a:solidFill>
                  <a:srgbClr val="008000"/>
                </a:solidFill>
                <a:effectLst/>
                <a:uLnTx/>
                <a:uFillTx/>
                <a:latin typeface="Courier New" panose="02070309020205020404" pitchFamily="49" charset="0"/>
                <a:ea typeface="+mn-ea"/>
                <a:cs typeface="Courier New" panose="02070309020205020404" pitchFamily="49" charset="0"/>
              </a:rPr>
              <a:t># MERGE</a:t>
            </a:r>
          </a:p>
        </p:txBody>
      </p:sp>
      <p:sp>
        <p:nvSpPr>
          <p:cNvPr id="88" name="TextBox 87">
            <a:extLst>
              <a:ext uri="{FF2B5EF4-FFF2-40B4-BE49-F238E27FC236}">
                <a16:creationId xmlns:a16="http://schemas.microsoft.com/office/drawing/2014/main" id="{A243405C-F86A-427D-A42A-701B46F8681F}"/>
              </a:ext>
            </a:extLst>
          </p:cNvPr>
          <p:cNvSpPr txBox="1"/>
          <p:nvPr/>
        </p:nvSpPr>
        <p:spPr>
          <a:xfrm>
            <a:off x="1705979" y="2921384"/>
            <a:ext cx="700833"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A</a:t>
            </a:r>
            <a:r>
              <a:rPr kumimoji="0" lang="en-US" sz="1800" b="0"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a:t>
            </a: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u</a:t>
            </a:r>
            <a:endParaRPr kumimoji="0" lang="en-US" sz="1800" b="1"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
        <p:nvSpPr>
          <p:cNvPr id="89" name="TextBox 88">
            <a:extLst>
              <a:ext uri="{FF2B5EF4-FFF2-40B4-BE49-F238E27FC236}">
                <a16:creationId xmlns:a16="http://schemas.microsoft.com/office/drawing/2014/main" id="{0C6DF30B-D67F-4EC6-9FAF-437BBCDCEC9D}"/>
              </a:ext>
            </a:extLst>
          </p:cNvPr>
          <p:cNvSpPr txBox="1"/>
          <p:nvPr/>
        </p:nvSpPr>
        <p:spPr>
          <a:xfrm>
            <a:off x="2605770" y="2921384"/>
            <a:ext cx="404278"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m</a:t>
            </a:r>
            <a:endParaRPr kumimoji="0" lang="en-US" sz="1800" b="1"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
        <p:nvSpPr>
          <p:cNvPr id="90" name="TextBox 89">
            <a:extLst>
              <a:ext uri="{FF2B5EF4-FFF2-40B4-BE49-F238E27FC236}">
                <a16:creationId xmlns:a16="http://schemas.microsoft.com/office/drawing/2014/main" id="{ED6E160E-5A46-4011-8348-AE42BAA53638}"/>
              </a:ext>
            </a:extLst>
          </p:cNvPr>
          <p:cNvSpPr txBox="1"/>
          <p:nvPr/>
        </p:nvSpPr>
        <p:spPr>
          <a:xfrm>
            <a:off x="7338635" y="2921384"/>
            <a:ext cx="611065"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w</a:t>
            </a:r>
            <a:r>
              <a:rPr kumimoji="0" lang="en-US" sz="1800" b="0" i="0" u="none" strike="noStrike" kern="1200" cap="none" spc="0" normalizeH="0" baseline="-25000" noProof="0" dirty="0" err="1">
                <a:ln>
                  <a:noFill/>
                </a:ln>
                <a:solidFill>
                  <a:srgbClr val="000000"/>
                </a:solidFill>
                <a:effectLst/>
                <a:uLnTx/>
                <a:uFillTx/>
                <a:latin typeface="Tahoma" pitchFamily="34" charset="0"/>
                <a:ea typeface="+mn-ea"/>
                <a:cs typeface="Arial" pitchFamily="34" charset="0"/>
              </a:rPr>
              <a:t>out</a:t>
            </a:r>
            <a:endPar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
        <p:nvSpPr>
          <p:cNvPr id="91" name="TextBox 90">
            <a:extLst>
              <a:ext uri="{FF2B5EF4-FFF2-40B4-BE49-F238E27FC236}">
                <a16:creationId xmlns:a16="http://schemas.microsoft.com/office/drawing/2014/main" id="{90DD7C8D-FDA6-4C75-B7F1-7B4672BF2B5B}"/>
              </a:ext>
            </a:extLst>
          </p:cNvPr>
          <p:cNvSpPr txBox="1"/>
          <p:nvPr/>
        </p:nvSpPr>
        <p:spPr>
          <a:xfrm>
            <a:off x="1194300" y="2921384"/>
            <a:ext cx="511679"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w</a:t>
            </a:r>
            <a:r>
              <a:rPr kumimoji="0" lang="en-US" sz="1800" b="0" i="0" u="none" strike="noStrike" kern="1200" cap="none" spc="0" normalizeH="0" baseline="-25000" noProof="0" dirty="0">
                <a:ln>
                  <a:noFill/>
                </a:ln>
                <a:solidFill>
                  <a:srgbClr val="000000"/>
                </a:solidFill>
                <a:effectLst/>
                <a:uLnTx/>
                <a:uFillTx/>
                <a:latin typeface="Tahoma" pitchFamily="34" charset="0"/>
                <a:ea typeface="+mn-ea"/>
                <a:cs typeface="Arial" pitchFamily="34" charset="0"/>
              </a:rPr>
              <a:t>in</a:t>
            </a:r>
            <a:endParaRPr kumimoji="0" lang="en-US" sz="1800" b="0" i="0" u="none" strike="noStrike" kern="1200" cap="none" spc="0" normalizeH="0" baseline="-25000" noProof="0" dirty="0">
              <a:ln>
                <a:noFill/>
              </a:ln>
              <a:solidFill>
                <a:srgbClr val="C00000"/>
              </a:solidFill>
              <a:effectLst/>
              <a:uLnTx/>
              <a:uFillTx/>
              <a:latin typeface="Tahoma" pitchFamily="34" charset="0"/>
              <a:ea typeface="+mn-ea"/>
              <a:cs typeface="Arial" pitchFamily="34" charset="0"/>
            </a:endParaRPr>
          </a:p>
        </p:txBody>
      </p:sp>
      <p:sp>
        <p:nvSpPr>
          <p:cNvPr id="92" name="TextBox 91">
            <a:extLst>
              <a:ext uri="{FF2B5EF4-FFF2-40B4-BE49-F238E27FC236}">
                <a16:creationId xmlns:a16="http://schemas.microsoft.com/office/drawing/2014/main" id="{14CB74F0-8CAE-4FBE-8CD2-B8427A7230BF}"/>
              </a:ext>
            </a:extLst>
          </p:cNvPr>
          <p:cNvSpPr txBox="1"/>
          <p:nvPr/>
        </p:nvSpPr>
        <p:spPr>
          <a:xfrm>
            <a:off x="4506471" y="2921384"/>
            <a:ext cx="611065"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w</a:t>
            </a:r>
            <a:r>
              <a:rPr kumimoji="0" lang="en-US" sz="1800" b="0" i="0" u="none" strike="noStrike" kern="1200" cap="none" spc="0" normalizeH="0" baseline="-25000" noProof="0" dirty="0" err="1">
                <a:ln>
                  <a:noFill/>
                </a:ln>
                <a:solidFill>
                  <a:srgbClr val="000000"/>
                </a:solidFill>
                <a:effectLst/>
                <a:uLnTx/>
                <a:uFillTx/>
                <a:latin typeface="Tahoma" pitchFamily="34" charset="0"/>
                <a:ea typeface="+mn-ea"/>
                <a:cs typeface="Arial" pitchFamily="34" charset="0"/>
              </a:rPr>
              <a:t>out</a:t>
            </a:r>
            <a:endParaRPr kumimoji="0" lang="en-US" sz="1800" b="0" i="0" u="none" strike="noStrike" kern="1200" cap="none" spc="0" normalizeH="0" baseline="0" noProof="0" dirty="0">
              <a:ln>
                <a:noFill/>
              </a:ln>
              <a:solidFill>
                <a:srgbClr val="C00000"/>
              </a:solidFill>
              <a:effectLst/>
              <a:uLnTx/>
              <a:uFillTx/>
              <a:latin typeface="Tahoma" pitchFamily="34" charset="0"/>
              <a:ea typeface="+mn-ea"/>
              <a:cs typeface="Arial" pitchFamily="34" charset="0"/>
            </a:endParaRPr>
          </a:p>
        </p:txBody>
      </p:sp>
    </p:spTree>
    <p:extLst>
      <p:ext uri="{BB962C8B-B14F-4D97-AF65-F5344CB8AC3E}">
        <p14:creationId xmlns:p14="http://schemas.microsoft.com/office/powerpoint/2010/main" val="1820912927"/>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94D46-EFF6-D84F-A897-C1820D066025}"/>
              </a:ext>
            </a:extLst>
          </p:cNvPr>
          <p:cNvSpPr>
            <a:spLocks noGrp="1"/>
          </p:cNvSpPr>
          <p:nvPr>
            <p:ph type="title"/>
          </p:nvPr>
        </p:nvSpPr>
        <p:spPr/>
        <p:txBody>
          <a:bodyPr/>
          <a:lstStyle/>
          <a:p>
            <a:r>
              <a:rPr lang="en-US" dirty="0"/>
              <a:t>Using Descriptors (summary)</a:t>
            </a:r>
          </a:p>
        </p:txBody>
      </p:sp>
      <p:sp>
        <p:nvSpPr>
          <p:cNvPr id="3" name="Content Placeholder 2">
            <a:extLst>
              <a:ext uri="{FF2B5EF4-FFF2-40B4-BE49-F238E27FC236}">
                <a16:creationId xmlns:a16="http://schemas.microsoft.com/office/drawing/2014/main" id="{5481F6FE-DEC5-5041-BAF8-183A5F42EE3B}"/>
              </a:ext>
            </a:extLst>
          </p:cNvPr>
          <p:cNvSpPr>
            <a:spLocks noGrp="1"/>
          </p:cNvSpPr>
          <p:nvPr>
            <p:ph idx="1"/>
          </p:nvPr>
        </p:nvSpPr>
        <p:spPr>
          <a:xfrm>
            <a:off x="455613" y="1201738"/>
            <a:ext cx="8237537" cy="5349875"/>
          </a:xfrm>
        </p:spPr>
        <p:txBody>
          <a:bodyPr/>
          <a:lstStyle/>
          <a:p>
            <a:r>
              <a:rPr lang="en-US" dirty="0"/>
              <a:t>All of the possible flags for </a:t>
            </a:r>
            <a:r>
              <a:rPr lang="en-US" b="1" dirty="0" err="1">
                <a:latin typeface="Courier New" panose="02070309020205020404" pitchFamily="49" charset="0"/>
                <a:cs typeface="Courier New" panose="02070309020205020404" pitchFamily="49" charset="0"/>
              </a:rPr>
              <a:t>grb.descriptor</a:t>
            </a:r>
            <a:r>
              <a:rPr lang="en-US" dirty="0">
                <a:cs typeface="Arial" panose="020B0604020202020204" pitchFamily="34" charset="0"/>
              </a:rPr>
              <a:t>:</a:t>
            </a:r>
          </a:p>
          <a:p>
            <a:pPr lvl="1"/>
            <a:r>
              <a:rPr lang="en-US" b="1" dirty="0">
                <a:latin typeface="Courier New" panose="02070309020205020404" pitchFamily="49" charset="0"/>
                <a:cs typeface="Courier New" panose="02070309020205020404" pitchFamily="49" charset="0"/>
              </a:rPr>
              <a:t>R</a:t>
            </a:r>
            <a:r>
              <a:rPr lang="en-US" b="1" dirty="0"/>
              <a:t>:</a:t>
            </a:r>
            <a:r>
              <a:rPr lang="en-US" dirty="0"/>
              <a:t>  Replace flag (only used when masks are present)</a:t>
            </a:r>
          </a:p>
          <a:p>
            <a:pPr lvl="1"/>
            <a:r>
              <a:rPr lang="en-US" b="1" dirty="0">
                <a:latin typeface="Courier New" panose="02070309020205020404" pitchFamily="49" charset="0"/>
                <a:cs typeface="Courier New" panose="02070309020205020404" pitchFamily="49" charset="0"/>
              </a:rPr>
              <a:t>S</a:t>
            </a:r>
            <a:r>
              <a:rPr lang="en-US" b="1" dirty="0"/>
              <a:t>:</a:t>
            </a:r>
            <a:r>
              <a:rPr lang="en-US" dirty="0"/>
              <a:t>  Structure of a mask</a:t>
            </a:r>
          </a:p>
          <a:p>
            <a:pPr lvl="1"/>
            <a:r>
              <a:rPr lang="en-US" b="1" dirty="0">
                <a:latin typeface="Courier New" panose="02070309020205020404" pitchFamily="49" charset="0"/>
                <a:cs typeface="Courier New" panose="02070309020205020404" pitchFamily="49" charset="0"/>
              </a:rPr>
              <a:t>C</a:t>
            </a:r>
            <a:r>
              <a:rPr lang="en-US" b="1" dirty="0"/>
              <a:t>:</a:t>
            </a:r>
            <a:r>
              <a:rPr lang="en-US" dirty="0"/>
              <a:t>  Complement the mask (structure or otherwise)</a:t>
            </a:r>
          </a:p>
          <a:p>
            <a:pPr lvl="1"/>
            <a:r>
              <a:rPr lang="en-US" b="1" dirty="0">
                <a:latin typeface="Courier New" panose="02070309020205020404" pitchFamily="49" charset="0"/>
                <a:cs typeface="Courier New" panose="02070309020205020404" pitchFamily="49" charset="0"/>
              </a:rPr>
              <a:t>T0</a:t>
            </a:r>
            <a:r>
              <a:rPr lang="en-US" b="1" dirty="0"/>
              <a:t>:</a:t>
            </a:r>
            <a:r>
              <a:rPr lang="en-US" dirty="0"/>
              <a:t>  Transpose the first operand (only when it is a Matrix)</a:t>
            </a:r>
          </a:p>
          <a:p>
            <a:pPr lvl="1"/>
            <a:r>
              <a:rPr lang="en-US" b="1" dirty="0">
                <a:latin typeface="Courier New" panose="02070309020205020404" pitchFamily="49" charset="0"/>
                <a:cs typeface="Courier New" panose="02070309020205020404" pitchFamily="49" charset="0"/>
              </a:rPr>
              <a:t>T1</a:t>
            </a:r>
            <a:r>
              <a:rPr lang="en-US" b="1" dirty="0"/>
              <a:t>:</a:t>
            </a:r>
            <a:r>
              <a:rPr lang="en-US" dirty="0"/>
              <a:t>  Transpose the second operand (only when it is a Matrix)</a:t>
            </a:r>
          </a:p>
          <a:p>
            <a:pPr marL="0" indent="-11113">
              <a:buNone/>
            </a:pPr>
            <a:endParaRPr lang="en-US" dirty="0"/>
          </a:p>
          <a:p>
            <a:r>
              <a:rPr lang="en-US" dirty="0"/>
              <a:t>All 31 combinations of flags are predefined in a set order:</a:t>
            </a:r>
          </a:p>
          <a:p>
            <a:pPr lvl="1"/>
            <a:r>
              <a:rPr lang="en-US" b="1" dirty="0" err="1">
                <a:latin typeface="Courier New" panose="02070309020205020404" pitchFamily="49" charset="0"/>
                <a:cs typeface="Courier New" panose="02070309020205020404" pitchFamily="49" charset="0"/>
              </a:rPr>
              <a:t>grb.descriptor</a:t>
            </a:r>
            <a:r>
              <a:rPr lang="en-US" b="1" dirty="0">
                <a:latin typeface="Courier New" panose="02070309020205020404" pitchFamily="49" charset="0"/>
                <a:cs typeface="Courier New" panose="02070309020205020404" pitchFamily="49" charset="0"/>
              </a:rPr>
              <a:t>.[R][S][C][T0][T1]</a:t>
            </a:r>
            <a:endParaRPr lang="en-US" dirty="0"/>
          </a:p>
        </p:txBody>
      </p:sp>
      <p:sp>
        <p:nvSpPr>
          <p:cNvPr id="4" name="Slide Number Placeholder 3">
            <a:extLst>
              <a:ext uri="{FF2B5EF4-FFF2-40B4-BE49-F238E27FC236}">
                <a16:creationId xmlns:a16="http://schemas.microsoft.com/office/drawing/2014/main" id="{8FB17785-D88F-FC40-B3DD-4853A3DAE189}"/>
              </a:ext>
            </a:extLst>
          </p:cNvPr>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88</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Tree>
    <p:extLst>
      <p:ext uri="{BB962C8B-B14F-4D97-AF65-F5344CB8AC3E}">
        <p14:creationId xmlns:p14="http://schemas.microsoft.com/office/powerpoint/2010/main" val="328294428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1E8E-DF3C-504F-8123-3D58E9C6B0ED}"/>
              </a:ext>
            </a:extLst>
          </p:cNvPr>
          <p:cNvSpPr>
            <a:spLocks noGrp="1"/>
          </p:cNvSpPr>
          <p:nvPr>
            <p:ph type="title"/>
          </p:nvPr>
        </p:nvSpPr>
        <p:spPr>
          <a:xfrm>
            <a:off x="166688" y="192088"/>
            <a:ext cx="8977312" cy="889000"/>
          </a:xfrm>
        </p:spPr>
        <p:txBody>
          <a:bodyPr/>
          <a:lstStyle/>
          <a:p>
            <a:r>
              <a:rPr lang="en-US" dirty="0"/>
              <a:t>Exercise 10: Avoid revisiting</a:t>
            </a:r>
          </a:p>
        </p:txBody>
      </p:sp>
      <p:sp>
        <p:nvSpPr>
          <p:cNvPr id="3" name="Content Placeholder 2">
            <a:extLst>
              <a:ext uri="{FF2B5EF4-FFF2-40B4-BE49-F238E27FC236}">
                <a16:creationId xmlns:a16="http://schemas.microsoft.com/office/drawing/2014/main" id="{B0CD3C32-FCDD-8D49-ADB6-7427AEC5CFD4}"/>
              </a:ext>
            </a:extLst>
          </p:cNvPr>
          <p:cNvSpPr>
            <a:spLocks noGrp="1"/>
          </p:cNvSpPr>
          <p:nvPr>
            <p:ph idx="1"/>
          </p:nvPr>
        </p:nvSpPr>
        <p:spPr>
          <a:xfrm>
            <a:off x="377032" y="866273"/>
            <a:ext cx="8351044" cy="1364179"/>
          </a:xfrm>
        </p:spPr>
        <p:txBody>
          <a:bodyPr/>
          <a:lstStyle/>
          <a:p>
            <a:r>
              <a:rPr lang="en-US" sz="2000" dirty="0"/>
              <a:t>Use the visited list as a mask prevent revisiting previous nodes</a:t>
            </a:r>
          </a:p>
          <a:p>
            <a:pPr lvl="0"/>
            <a:r>
              <a:rPr lang="en-US" sz="2000" dirty="0">
                <a:solidFill>
                  <a:srgbClr val="000000"/>
                </a:solidFill>
              </a:rPr>
              <a:t>Exit the loop when there is no more ‘work’ to be done</a:t>
            </a:r>
          </a:p>
          <a:p>
            <a:pPr lvl="0"/>
            <a:r>
              <a:rPr lang="en-US" sz="2000" dirty="0">
                <a:solidFill>
                  <a:srgbClr val="000000"/>
                </a:solidFill>
              </a:rPr>
              <a:t>You will need the following statements, objects and methods from pygraphblas:</a:t>
            </a:r>
          </a:p>
          <a:p>
            <a:pPr marL="0" indent="0">
              <a:buNone/>
            </a:pPr>
            <a:endParaRPr lang="en-US" sz="1800" dirty="0"/>
          </a:p>
        </p:txBody>
      </p:sp>
      <p:sp>
        <p:nvSpPr>
          <p:cNvPr id="4" name="Slide Number Placeholder 3">
            <a:extLst>
              <a:ext uri="{FF2B5EF4-FFF2-40B4-BE49-F238E27FC236}">
                <a16:creationId xmlns:a16="http://schemas.microsoft.com/office/drawing/2014/main" id="{AEDE09F1-FEA6-CA4A-A8C0-6E0A8002FAB7}"/>
              </a:ext>
            </a:extLst>
          </p:cNvPr>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89</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6" name="Content Placeholder 2">
            <a:extLst>
              <a:ext uri="{FF2B5EF4-FFF2-40B4-BE49-F238E27FC236}">
                <a16:creationId xmlns:a16="http://schemas.microsoft.com/office/drawing/2014/main" id="{5088CC1D-2E2B-4693-80C4-8A450A11FCF4}"/>
              </a:ext>
            </a:extLst>
          </p:cNvPr>
          <p:cNvSpPr txBox="1">
            <a:spLocks/>
          </p:cNvSpPr>
          <p:nvPr/>
        </p:nvSpPr>
        <p:spPr bwMode="auto">
          <a:xfrm>
            <a:off x="1324392" y="2348846"/>
            <a:ext cx="6902300" cy="403361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import pygraphblas as grb</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from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pygraphblas.gviz</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import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draw_graph</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as draw</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grb.Matrix.from_lists</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rowList</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columnList</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values)</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grb.Vector.sparse</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grb.BOOL</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N)</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Atrans</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 A.T</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with grb.&lt;type&gt;.&lt;semiring&gt;:</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A.mxv</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(u, desc=??)</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w.eadd</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 += w</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v.nvals</a:t>
            </a:r>
            <a:endPar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v.size</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A.mxv</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(u, out=w, desc = ??)</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1200" cap="none" spc="0" normalizeH="0" baseline="0" noProof="0" dirty="0" err="1">
                <a:ln>
                  <a:noFill/>
                </a:ln>
                <a:solidFill>
                  <a:srgbClr val="C00000"/>
                </a:solidFill>
                <a:effectLst/>
                <a:uLnTx/>
                <a:uFillTx/>
                <a:latin typeface="Courier New" panose="02070309020205020404" pitchFamily="49" charset="0"/>
                <a:ea typeface="+mn-ea"/>
                <a:cs typeface="Courier New" panose="02070309020205020404" pitchFamily="49" charset="0"/>
              </a:rPr>
              <a:t>grb.descriptor</a:t>
            </a:r>
            <a:r>
              <a:rPr kumimoji="0" lang="en-US" sz="1600" b="1"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.[R][S][C][T0][T1]</a:t>
            </a:r>
            <a:endParaRPr kumimoji="0" lang="en-US" sz="1600" b="1" i="0" u="none" strike="noStrike" kern="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endParaRP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print(A)</a:t>
            </a:r>
          </a:p>
          <a:p>
            <a:pPr marL="0" marR="0" lvl="0" indent="-11113" algn="l" defTabSz="914400" rtl="0" eaLnBrk="0" fontAlgn="base" latinLnBrk="0" hangingPunct="0">
              <a:lnSpc>
                <a:spcPct val="100000"/>
              </a:lnSpc>
              <a:spcBef>
                <a:spcPct val="2000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draw(A)</a:t>
            </a:r>
            <a:endParaRPr kumimoji="0" lang="en-US" sz="24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Tree>
    <p:extLst>
      <p:ext uri="{BB962C8B-B14F-4D97-AF65-F5344CB8AC3E}">
        <p14:creationId xmlns:p14="http://schemas.microsoft.com/office/powerpoint/2010/main" val="213055164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34A0E-68B8-684C-BDB3-C4DE564675A3}"/>
              </a:ext>
            </a:extLst>
          </p:cNvPr>
          <p:cNvSpPr>
            <a:spLocks noGrp="1"/>
          </p:cNvSpPr>
          <p:nvPr>
            <p:ph type="title"/>
          </p:nvPr>
        </p:nvSpPr>
        <p:spPr/>
        <p:txBody>
          <a:bodyPr/>
          <a:lstStyle/>
          <a:p>
            <a:r>
              <a:rPr lang="en-US" dirty="0"/>
              <a:t>An </a:t>
            </a:r>
            <a:r>
              <a:rPr lang="en-US" u="sng" dirty="0"/>
              <a:t>Undirected</a:t>
            </a:r>
            <a:r>
              <a:rPr lang="en-US" dirty="0"/>
              <a:t> graph as a matrix</a:t>
            </a:r>
          </a:p>
        </p:txBody>
      </p:sp>
      <p:sp>
        <p:nvSpPr>
          <p:cNvPr id="3" name="Content Placeholder 2">
            <a:extLst>
              <a:ext uri="{FF2B5EF4-FFF2-40B4-BE49-F238E27FC236}">
                <a16:creationId xmlns:a16="http://schemas.microsoft.com/office/drawing/2014/main" id="{7F2F0489-0199-7049-A795-23EF37238E1A}"/>
              </a:ext>
            </a:extLst>
          </p:cNvPr>
          <p:cNvSpPr>
            <a:spLocks noGrp="1"/>
          </p:cNvSpPr>
          <p:nvPr>
            <p:ph idx="1"/>
          </p:nvPr>
        </p:nvSpPr>
        <p:spPr>
          <a:xfrm>
            <a:off x="334929" y="961515"/>
            <a:ext cx="8393146" cy="1013769"/>
          </a:xfrm>
        </p:spPr>
        <p:txBody>
          <a:bodyPr/>
          <a:lstStyle/>
          <a:p>
            <a:r>
              <a:rPr lang="en-US" sz="2000" dirty="0"/>
              <a:t>Adjacency Matrix: A square matrix (usually sparse) where rows and columns are labeled by vertices and non-empty values are edges from a row vertex to a column vertex</a:t>
            </a:r>
          </a:p>
        </p:txBody>
      </p:sp>
      <p:sp>
        <p:nvSpPr>
          <p:cNvPr id="4" name="Slide Number Placeholder 3">
            <a:extLst>
              <a:ext uri="{FF2B5EF4-FFF2-40B4-BE49-F238E27FC236}">
                <a16:creationId xmlns:a16="http://schemas.microsoft.com/office/drawing/2014/main" id="{96E44365-88D5-8D42-A82C-542EA6584288}"/>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9</a:t>
            </a:fld>
            <a:endParaRPr lang="en-US" dirty="0">
              <a:solidFill>
                <a:srgbClr val="000000"/>
              </a:solidFill>
              <a:ea typeface="ＭＳ Ｐゴシック" pitchFamily="34" charset="-128"/>
            </a:endParaRPr>
          </a:p>
        </p:txBody>
      </p:sp>
      <p:graphicFrame>
        <p:nvGraphicFramePr>
          <p:cNvPr id="9" name="Table 8">
            <a:extLst>
              <a:ext uri="{FF2B5EF4-FFF2-40B4-BE49-F238E27FC236}">
                <a16:creationId xmlns:a16="http://schemas.microsoft.com/office/drawing/2014/main" id="{C1C0B6F9-F85C-4440-9B92-EF9AC60A9971}"/>
              </a:ext>
            </a:extLst>
          </p:cNvPr>
          <p:cNvGraphicFramePr>
            <a:graphicFrameLocks noGrp="1"/>
          </p:cNvGraphicFramePr>
          <p:nvPr>
            <p:extLst>
              <p:ext uri="{D42A27DB-BD31-4B8C-83A1-F6EECF244321}">
                <p14:modId xmlns:p14="http://schemas.microsoft.com/office/powerpoint/2010/main" val="60147612"/>
              </p:ext>
            </p:extLst>
          </p:nvPr>
        </p:nvGraphicFramePr>
        <p:xfrm>
          <a:off x="5223533" y="2687747"/>
          <a:ext cx="3449457" cy="2595880"/>
        </p:xfrm>
        <a:graphic>
          <a:graphicData uri="http://schemas.openxmlformats.org/drawingml/2006/table">
            <a:tbl>
              <a:tblPr firstRow="1" bandRow="1">
                <a:tableStyleId>{2D5ABB26-0587-4C30-8999-92F81FD0307C}</a:tableStyleId>
              </a:tblPr>
              <a:tblGrid>
                <a:gridCol w="501541">
                  <a:extLst>
                    <a:ext uri="{9D8B030D-6E8A-4147-A177-3AD203B41FA5}">
                      <a16:colId xmlns:a16="http://schemas.microsoft.com/office/drawing/2014/main" val="20000"/>
                    </a:ext>
                  </a:extLst>
                </a:gridCol>
                <a:gridCol w="532263">
                  <a:extLst>
                    <a:ext uri="{9D8B030D-6E8A-4147-A177-3AD203B41FA5}">
                      <a16:colId xmlns:a16="http://schemas.microsoft.com/office/drawing/2014/main" val="20001"/>
                    </a:ext>
                  </a:extLst>
                </a:gridCol>
                <a:gridCol w="477671">
                  <a:extLst>
                    <a:ext uri="{9D8B030D-6E8A-4147-A177-3AD203B41FA5}">
                      <a16:colId xmlns:a16="http://schemas.microsoft.com/office/drawing/2014/main" val="20002"/>
                    </a:ext>
                  </a:extLst>
                </a:gridCol>
                <a:gridCol w="518615">
                  <a:extLst>
                    <a:ext uri="{9D8B030D-6E8A-4147-A177-3AD203B41FA5}">
                      <a16:colId xmlns:a16="http://schemas.microsoft.com/office/drawing/2014/main" val="20003"/>
                    </a:ext>
                  </a:extLst>
                </a:gridCol>
                <a:gridCol w="464024">
                  <a:extLst>
                    <a:ext uri="{9D8B030D-6E8A-4147-A177-3AD203B41FA5}">
                      <a16:colId xmlns:a16="http://schemas.microsoft.com/office/drawing/2014/main" val="20004"/>
                    </a:ext>
                  </a:extLst>
                </a:gridCol>
                <a:gridCol w="477672">
                  <a:extLst>
                    <a:ext uri="{9D8B030D-6E8A-4147-A177-3AD203B41FA5}">
                      <a16:colId xmlns:a16="http://schemas.microsoft.com/office/drawing/2014/main" val="20005"/>
                    </a:ext>
                  </a:extLst>
                </a:gridCol>
                <a:gridCol w="477671">
                  <a:extLst>
                    <a:ext uri="{9D8B030D-6E8A-4147-A177-3AD203B41FA5}">
                      <a16:colId xmlns:a16="http://schemas.microsoft.com/office/drawing/2014/main" val="20006"/>
                    </a:ext>
                  </a:extLst>
                </a:gridCol>
              </a:tblGrid>
              <a:tr h="370840">
                <a:tc>
                  <a:txBody>
                    <a:bodyPr/>
                    <a:lstStyle/>
                    <a:p>
                      <a:r>
                        <a:rPr lang="en-US" dirty="0"/>
                        <a:t> -</a:t>
                      </a:r>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extLst>
                  <a:ext uri="{0D108BD9-81ED-4DB2-BD59-A6C34878D82A}">
                    <a16:rowId xmlns:a16="http://schemas.microsoft.com/office/drawing/2014/main" val="1000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 </a:t>
                      </a:r>
                      <a:r>
                        <a:rPr lang="en-US" b="1" dirty="0">
                          <a:solidFill>
                            <a:srgbClr val="C00000"/>
                          </a:solidFill>
                        </a:rPr>
                        <a:t>★</a:t>
                      </a:r>
                    </a:p>
                  </a:txBody>
                  <a:tcPr/>
                </a:tc>
                <a:tc>
                  <a:txBody>
                    <a:bodyPr/>
                    <a:lstStyle/>
                    <a:p>
                      <a:r>
                        <a:rPr lang="en-US" dirty="0"/>
                        <a:t> -</a:t>
                      </a:r>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pPr algn="ctr"/>
                      <a:r>
                        <a:rPr lang="en-US" b="1" dirty="0">
                          <a:solidFill>
                            <a:srgbClr val="C00000"/>
                          </a:solidFill>
                        </a:rPr>
                        <a:t>★</a:t>
                      </a:r>
                    </a:p>
                  </a:txBody>
                  <a:tcPr/>
                </a:tc>
                <a:extLst>
                  <a:ext uri="{0D108BD9-81ED-4DB2-BD59-A6C34878D82A}">
                    <a16:rowId xmlns:a16="http://schemas.microsoft.com/office/drawing/2014/main" val="10001"/>
                  </a:ext>
                </a:extLst>
              </a:tr>
              <a:tr h="370840">
                <a:tc>
                  <a:txBody>
                    <a:bodyPr/>
                    <a:lstStyle/>
                    <a:p>
                      <a:r>
                        <a:rPr lang="en-US" dirty="0"/>
                        <a:t> -</a:t>
                      </a:r>
                    </a:p>
                  </a:txBody>
                  <a:tcPr/>
                </a:tc>
                <a:tc>
                  <a:txBody>
                    <a:bodyPr/>
                    <a:lstStyle/>
                    <a:p>
                      <a:r>
                        <a:rPr lang="en-US" dirty="0"/>
                        <a:t> -</a:t>
                      </a:r>
                    </a:p>
                  </a:txBody>
                  <a:tcPr/>
                </a:tc>
                <a:tc>
                  <a:txBody>
                    <a:bodyPr/>
                    <a:lstStyle/>
                    <a:p>
                      <a:r>
                        <a:rPr lang="en-US" baseline="0" dirty="0"/>
                        <a:t> -</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t>
                      </a:r>
                      <a:r>
                        <a:rPr lang="en-US" b="1" dirty="0">
                          <a:solidFill>
                            <a:srgbClr val="C00000"/>
                          </a:solidFill>
                        </a:rPr>
                        <a:t>★</a:t>
                      </a:r>
                    </a:p>
                  </a:txBody>
                  <a:tcPr/>
                </a:tc>
                <a:tc>
                  <a:txBody>
                    <a:bodyPr/>
                    <a:lstStyle/>
                    <a:p>
                      <a:r>
                        <a:rPr lang="en-US" baseline="0" dirty="0"/>
                        <a:t> -</a:t>
                      </a:r>
                      <a:endParaRPr lang="en-US" dirty="0"/>
                    </a:p>
                  </a:txBody>
                  <a:tcPr/>
                </a:tc>
                <a:tc>
                  <a:txBody>
                    <a:bodyPr/>
                    <a:lstStyle/>
                    <a:p>
                      <a:r>
                        <a:rPr lang="en-US" b="1" dirty="0">
                          <a:solidFill>
                            <a:srgbClr val="C00000"/>
                          </a:solidFill>
                        </a:rPr>
                        <a:t>★</a:t>
                      </a:r>
                    </a:p>
                  </a:txBody>
                  <a:tcPr/>
                </a:tc>
                <a:tc>
                  <a:txBody>
                    <a:bodyPr/>
                    <a:lstStyle/>
                    <a:p>
                      <a:r>
                        <a:rPr lang="en-US" baseline="0" dirty="0"/>
                        <a:t> </a:t>
                      </a:r>
                      <a:r>
                        <a:rPr lang="en-US" b="1" dirty="0">
                          <a:solidFill>
                            <a:srgbClr val="C00000"/>
                          </a:solidFill>
                        </a:rPr>
                        <a:t>★</a:t>
                      </a:r>
                      <a:endParaRPr lang="en-US" dirty="0"/>
                    </a:p>
                  </a:txBody>
                  <a:tcPr/>
                </a:tc>
                <a:extLst>
                  <a:ext uri="{0D108BD9-81ED-4DB2-BD59-A6C34878D82A}">
                    <a16:rowId xmlns:a16="http://schemas.microsoft.com/office/drawing/2014/main" val="10002"/>
                  </a:ext>
                </a:extLst>
              </a:tr>
              <a:tr h="370840">
                <a:tc>
                  <a:txBody>
                    <a:bodyPr/>
                    <a:lstStyle/>
                    <a:p>
                      <a:pPr algn="ctr"/>
                      <a:r>
                        <a:rPr lang="en-US" b="1" dirty="0">
                          <a:solidFill>
                            <a:srgbClr val="C00000"/>
                          </a:solidFill>
                        </a:rPr>
                        <a:t>★</a:t>
                      </a:r>
                    </a:p>
                  </a:txBody>
                  <a:tcPr/>
                </a:tc>
                <a:tc>
                  <a:txBody>
                    <a:bodyPr/>
                    <a:lstStyle/>
                    <a:p>
                      <a:r>
                        <a:rPr lang="en-US" dirty="0"/>
                        <a:t> -</a:t>
                      </a:r>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0" baseline="0" dirty="0">
                          <a:solidFill>
                            <a:schemeClr val="tx1"/>
                          </a:solidFill>
                        </a:rPr>
                        <a:t> </a:t>
                      </a:r>
                      <a:r>
                        <a:rPr lang="en-US" b="1" dirty="0">
                          <a:solidFill>
                            <a:srgbClr val="C00000"/>
                          </a:solidFill>
                        </a:rPr>
                        <a:t>★</a:t>
                      </a:r>
                      <a:endParaRPr lang="en-US" b="0" dirty="0">
                        <a:solidFill>
                          <a:schemeClr val="tx1"/>
                        </a:solidFill>
                      </a:endParaRPr>
                    </a:p>
                  </a:txBody>
                  <a:tcPr/>
                </a:tc>
                <a:extLst>
                  <a:ext uri="{0D108BD9-81ED-4DB2-BD59-A6C34878D82A}">
                    <a16:rowId xmlns:a16="http://schemas.microsoft.com/office/drawing/2014/main" val="10003"/>
                  </a:ext>
                </a:extLst>
              </a:tr>
              <a:tr h="370840">
                <a:tc>
                  <a:txBody>
                    <a:bodyPr/>
                    <a:lstStyle/>
                    <a:p>
                      <a:r>
                        <a:rPr lang="en-US" dirty="0"/>
                        <a:t> -</a:t>
                      </a:r>
                    </a:p>
                  </a:txBody>
                  <a:tcPr/>
                </a:tc>
                <a:tc>
                  <a:txBody>
                    <a:bodyPr/>
                    <a:lstStyle/>
                    <a:p>
                      <a:r>
                        <a:rPr lang="en-US" dirty="0"/>
                        <a:t> </a:t>
                      </a:r>
                      <a:r>
                        <a:rPr lang="en-US" b="1" dirty="0">
                          <a:solidFill>
                            <a:srgbClr val="C00000"/>
                          </a:solidFill>
                        </a:rPr>
                        <a:t>★</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tc>
                  <a:txBody>
                    <a:bodyPr/>
                    <a:lstStyle/>
                    <a:p>
                      <a:r>
                        <a:rPr lang="en-US" b="1" dirty="0">
                          <a:solidFill>
                            <a:srgbClr val="C00000"/>
                          </a:solidFill>
                        </a:rPr>
                        <a:t>★</a:t>
                      </a:r>
                    </a:p>
                  </a:txBody>
                  <a:tcPr/>
                </a:tc>
                <a:tc>
                  <a:txBody>
                    <a:bodyPr/>
                    <a:lstStyle/>
                    <a:p>
                      <a:r>
                        <a:rPr lang="en-US" baseline="0" dirty="0"/>
                        <a:t> </a:t>
                      </a:r>
                      <a:r>
                        <a:rPr lang="en-US" b="1" dirty="0">
                          <a:solidFill>
                            <a:srgbClr val="C00000"/>
                          </a:solidFill>
                        </a:rPr>
                        <a:t>★</a:t>
                      </a:r>
                      <a:endParaRPr lang="en-US" dirty="0"/>
                    </a:p>
                  </a:txBody>
                  <a:tcPr/>
                </a:tc>
                <a:extLst>
                  <a:ext uri="{0D108BD9-81ED-4DB2-BD59-A6C34878D82A}">
                    <a16:rowId xmlns:a16="http://schemas.microsoft.com/office/drawing/2014/main" val="10004"/>
                  </a:ext>
                </a:extLst>
              </a:tr>
              <a:tr h="370840">
                <a:tc>
                  <a:txBody>
                    <a:bodyPr/>
                    <a:lstStyle/>
                    <a:p>
                      <a:r>
                        <a:rPr lang="en-US" dirty="0"/>
                        <a:t> -</a:t>
                      </a:r>
                    </a:p>
                  </a:txBody>
                  <a:tcPr/>
                </a:tc>
                <a:tc>
                  <a:txBody>
                    <a:bodyPr/>
                    <a:lstStyle/>
                    <a:p>
                      <a:r>
                        <a:rPr lang="en-US" dirty="0"/>
                        <a:t> -</a:t>
                      </a:r>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aseline="0" dirty="0"/>
                        <a:t> </a:t>
                      </a:r>
                      <a:r>
                        <a:rPr lang="en-US" b="1" dirty="0">
                          <a:solidFill>
                            <a:srgbClr val="C00000"/>
                          </a:solidFill>
                        </a:rPr>
                        <a:t>★</a:t>
                      </a:r>
                      <a:endParaRPr lang="en-US" dirty="0"/>
                    </a:p>
                  </a:txBody>
                  <a:tcPr/>
                </a:tc>
                <a:tc>
                  <a:txBody>
                    <a:bodyPr/>
                    <a:lstStyle/>
                    <a:p>
                      <a:r>
                        <a:rPr lang="en-US" baseline="0" dirty="0"/>
                        <a:t> -</a:t>
                      </a:r>
                      <a:endParaRPr lang="en-US" dirty="0"/>
                    </a:p>
                  </a:txBody>
                  <a:tcPr/>
                </a:tc>
                <a:tc>
                  <a:txBody>
                    <a:bodyPr/>
                    <a:lstStyle/>
                    <a:p>
                      <a:r>
                        <a:rPr lang="en-US" baseline="0" dirty="0"/>
                        <a:t> -</a:t>
                      </a:r>
                      <a:endParaRPr lang="en-US" dirty="0"/>
                    </a:p>
                  </a:txBody>
                  <a:tcPr/>
                </a:tc>
                <a:extLst>
                  <a:ext uri="{0D108BD9-81ED-4DB2-BD59-A6C34878D82A}">
                    <a16:rowId xmlns:a16="http://schemas.microsoft.com/office/drawing/2014/main" val="10005"/>
                  </a:ext>
                </a:extLst>
              </a:tr>
              <a:tr h="370840">
                <a:tc>
                  <a:txBody>
                    <a:bodyPr/>
                    <a:lstStyle/>
                    <a:p>
                      <a:r>
                        <a:rPr lang="en-US" dirty="0"/>
                        <a:t> -</a:t>
                      </a:r>
                    </a:p>
                  </a:txBody>
                  <a:tcPr/>
                </a:tc>
                <a:tc>
                  <a:txBody>
                    <a:bodyPr/>
                    <a:lstStyle/>
                    <a:p>
                      <a:r>
                        <a:rPr lang="en-US" dirty="0"/>
                        <a:t> </a:t>
                      </a:r>
                      <a:r>
                        <a:rPr lang="en-US" b="1" dirty="0">
                          <a:solidFill>
                            <a:srgbClr val="C00000"/>
                          </a:solidFill>
                        </a:rPr>
                        <a:t>★</a:t>
                      </a:r>
                      <a:endParaRPr lang="en-US" dirty="0"/>
                    </a:p>
                  </a:txBody>
                  <a:tcPr/>
                </a:tc>
                <a:tc>
                  <a:txBody>
                    <a:bodyPr/>
                    <a:lstStyle/>
                    <a:p>
                      <a:r>
                        <a:rPr lang="en-US" b="1" dirty="0">
                          <a:solidFill>
                            <a:srgbClr val="C00000"/>
                          </a:solidFill>
                        </a:rPr>
                        <a:t>★</a:t>
                      </a:r>
                    </a:p>
                  </a:txBody>
                  <a:tcPr/>
                </a:tc>
                <a:tc>
                  <a:txBody>
                    <a:bodyPr/>
                    <a:lstStyle/>
                    <a:p>
                      <a:r>
                        <a:rPr lang="en-US" b="1" dirty="0">
                          <a:solidFill>
                            <a:srgbClr val="C00000"/>
                          </a:solidFill>
                        </a:rPr>
                        <a:t>★</a:t>
                      </a:r>
                    </a:p>
                  </a:txBody>
                  <a:tcPr/>
                </a:tc>
                <a:tc>
                  <a:txBody>
                    <a:bodyPr/>
                    <a:lstStyle/>
                    <a:p>
                      <a:r>
                        <a:rPr lang="en-US" b="1" dirty="0">
                          <a:solidFill>
                            <a:srgbClr val="C00000"/>
                          </a:solidFill>
                        </a:rPr>
                        <a:t>★</a:t>
                      </a:r>
                    </a:p>
                  </a:txBody>
                  <a:tcPr/>
                </a:tc>
                <a:tc>
                  <a:txBody>
                    <a:bodyPr/>
                    <a:lstStyle/>
                    <a:p>
                      <a:r>
                        <a:rPr lang="en-US" baseline="0" dirty="0"/>
                        <a:t> -</a:t>
                      </a:r>
                      <a:endParaRPr lang="en-US" dirty="0"/>
                    </a:p>
                  </a:txBody>
                  <a:tcPr/>
                </a:tc>
                <a:tc>
                  <a:txBody>
                    <a:bodyPr/>
                    <a:lstStyle/>
                    <a:p>
                      <a:r>
                        <a:rPr lang="en-US" baseline="0" dirty="0"/>
                        <a:t> -</a:t>
                      </a:r>
                      <a:endParaRPr lang="en-US" dirty="0"/>
                    </a:p>
                  </a:txBody>
                  <a:tcPr/>
                </a:tc>
                <a:extLst>
                  <a:ext uri="{0D108BD9-81ED-4DB2-BD59-A6C34878D82A}">
                    <a16:rowId xmlns:a16="http://schemas.microsoft.com/office/drawing/2014/main" val="10006"/>
                  </a:ext>
                </a:extLst>
              </a:tr>
            </a:tbl>
          </a:graphicData>
        </a:graphic>
      </p:graphicFrame>
      <p:sp>
        <p:nvSpPr>
          <p:cNvPr id="10" name="TextBox 9">
            <a:extLst>
              <a:ext uri="{FF2B5EF4-FFF2-40B4-BE49-F238E27FC236}">
                <a16:creationId xmlns:a16="http://schemas.microsoft.com/office/drawing/2014/main" id="{EC78E749-030C-C749-BFA7-78DAEEC97B17}"/>
              </a:ext>
            </a:extLst>
          </p:cNvPr>
          <p:cNvSpPr txBox="1"/>
          <p:nvPr/>
        </p:nvSpPr>
        <p:spPr>
          <a:xfrm>
            <a:off x="4316277" y="3720183"/>
            <a:ext cx="801132" cy="523220"/>
          </a:xfrm>
          <a:prstGeom prst="rect">
            <a:avLst/>
          </a:prstGeom>
          <a:noFill/>
        </p:spPr>
        <p:txBody>
          <a:bodyPr wrap="square" rtlCol="0">
            <a:spAutoFit/>
          </a:bodyPr>
          <a:lstStyle/>
          <a:p>
            <a:pPr algn="ctr"/>
            <a:r>
              <a:rPr lang="en-US" sz="2800" dirty="0">
                <a:solidFill>
                  <a:prstClr val="black"/>
                </a:solidFill>
              </a:rPr>
              <a:t>A =</a:t>
            </a:r>
          </a:p>
        </p:txBody>
      </p:sp>
      <p:sp>
        <p:nvSpPr>
          <p:cNvPr id="11" name="Double Bracket 10">
            <a:extLst>
              <a:ext uri="{FF2B5EF4-FFF2-40B4-BE49-F238E27FC236}">
                <a16:creationId xmlns:a16="http://schemas.microsoft.com/office/drawing/2014/main" id="{EB9CD5BD-855B-644A-A800-A5E4B08D6C4F}"/>
              </a:ext>
            </a:extLst>
          </p:cNvPr>
          <p:cNvSpPr/>
          <p:nvPr/>
        </p:nvSpPr>
        <p:spPr>
          <a:xfrm>
            <a:off x="5130813" y="2371357"/>
            <a:ext cx="3560600" cy="3220872"/>
          </a:xfrm>
          <a:prstGeom prst="bracketPair">
            <a:avLst/>
          </a:prstGeom>
          <a:ln w="31750">
            <a:solidFill>
              <a:srgbClr val="00206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6" name="TextBox 5">
            <a:extLst>
              <a:ext uri="{FF2B5EF4-FFF2-40B4-BE49-F238E27FC236}">
                <a16:creationId xmlns:a16="http://schemas.microsoft.com/office/drawing/2014/main" id="{5346EB2D-C05D-AB45-AB93-3F37CB4EA605}"/>
              </a:ext>
            </a:extLst>
          </p:cNvPr>
          <p:cNvSpPr txBox="1"/>
          <p:nvPr/>
        </p:nvSpPr>
        <p:spPr>
          <a:xfrm>
            <a:off x="3986814" y="4363761"/>
            <a:ext cx="1288012" cy="923330"/>
          </a:xfrm>
          <a:prstGeom prst="rect">
            <a:avLst/>
          </a:prstGeom>
          <a:noFill/>
        </p:spPr>
        <p:txBody>
          <a:bodyPr wrap="square" rtlCol="0">
            <a:spAutoFit/>
          </a:bodyPr>
          <a:lstStyle/>
          <a:p>
            <a:pPr algn="ctr"/>
            <a:r>
              <a:rPr lang="en-US" dirty="0"/>
              <a:t>From vertex (rows)</a:t>
            </a:r>
          </a:p>
        </p:txBody>
      </p:sp>
      <p:sp>
        <p:nvSpPr>
          <p:cNvPr id="13" name="TextBox 12">
            <a:extLst>
              <a:ext uri="{FF2B5EF4-FFF2-40B4-BE49-F238E27FC236}">
                <a16:creationId xmlns:a16="http://schemas.microsoft.com/office/drawing/2014/main" id="{E209B6E0-EC74-A54F-AF01-E4EE39D7C1C4}"/>
              </a:ext>
            </a:extLst>
          </p:cNvPr>
          <p:cNvSpPr txBox="1"/>
          <p:nvPr/>
        </p:nvSpPr>
        <p:spPr>
          <a:xfrm>
            <a:off x="6061324" y="1725026"/>
            <a:ext cx="1772901" cy="646331"/>
          </a:xfrm>
          <a:prstGeom prst="rect">
            <a:avLst/>
          </a:prstGeom>
          <a:noFill/>
        </p:spPr>
        <p:txBody>
          <a:bodyPr wrap="square" rtlCol="0">
            <a:spAutoFit/>
          </a:bodyPr>
          <a:lstStyle/>
          <a:p>
            <a:pPr algn="ctr"/>
            <a:r>
              <a:rPr lang="en-US" dirty="0"/>
              <a:t>To vertex (columns)</a:t>
            </a:r>
          </a:p>
        </p:txBody>
      </p:sp>
      <p:sp>
        <p:nvSpPr>
          <p:cNvPr id="7" name="TextBox 6">
            <a:extLst>
              <a:ext uri="{FF2B5EF4-FFF2-40B4-BE49-F238E27FC236}">
                <a16:creationId xmlns:a16="http://schemas.microsoft.com/office/drawing/2014/main" id="{778F842A-7E46-6946-AC53-A0752A7B645E}"/>
              </a:ext>
            </a:extLst>
          </p:cNvPr>
          <p:cNvSpPr txBox="1"/>
          <p:nvPr/>
        </p:nvSpPr>
        <p:spPr>
          <a:xfrm>
            <a:off x="555570" y="5888955"/>
            <a:ext cx="7912005" cy="830997"/>
          </a:xfrm>
          <a:prstGeom prst="rect">
            <a:avLst/>
          </a:prstGeom>
          <a:solidFill>
            <a:srgbClr val="FFFFEB"/>
          </a:solidFill>
          <a:ln w="28575">
            <a:solidFill>
              <a:schemeClr val="tx1"/>
            </a:solidFill>
          </a:ln>
        </p:spPr>
        <p:txBody>
          <a:bodyPr wrap="square" rtlCol="0">
            <a:spAutoFit/>
          </a:bodyPr>
          <a:lstStyle/>
          <a:p>
            <a:pPr algn="ctr"/>
            <a:r>
              <a:rPr lang="en-US" sz="2400" dirty="0">
                <a:latin typeface="Arial" pitchFamily="34" charset="0"/>
                <a:cs typeface="+mn-cs"/>
              </a:rPr>
              <a:t>This is an undirected graph (no arrows on the edges) and the Adjacency matrix is symmetric</a:t>
            </a:r>
          </a:p>
        </p:txBody>
      </p:sp>
      <p:sp>
        <p:nvSpPr>
          <p:cNvPr id="62" name="Freeform 25"/>
          <p:cNvSpPr>
            <a:spLocks/>
          </p:cNvSpPr>
          <p:nvPr/>
        </p:nvSpPr>
        <p:spPr bwMode="auto">
          <a:xfrm>
            <a:off x="482593" y="2808309"/>
            <a:ext cx="293811" cy="962444"/>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8" name="Freeform 31"/>
          <p:cNvSpPr>
            <a:spLocks/>
          </p:cNvSpPr>
          <p:nvPr/>
        </p:nvSpPr>
        <p:spPr bwMode="auto">
          <a:xfrm>
            <a:off x="820536" y="2568684"/>
            <a:ext cx="1501910" cy="249523"/>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6" name="Freeform 35"/>
          <p:cNvSpPr>
            <a:spLocks/>
          </p:cNvSpPr>
          <p:nvPr/>
        </p:nvSpPr>
        <p:spPr bwMode="auto">
          <a:xfrm>
            <a:off x="787714" y="3801533"/>
            <a:ext cx="1501910" cy="981206"/>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20" name="Freeform 47"/>
          <p:cNvSpPr>
            <a:spLocks/>
          </p:cNvSpPr>
          <p:nvPr/>
        </p:nvSpPr>
        <p:spPr bwMode="auto">
          <a:xfrm>
            <a:off x="2307022" y="3553436"/>
            <a:ext cx="1501910" cy="249523"/>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2" name="Freeform 53"/>
          <p:cNvSpPr>
            <a:spLocks/>
          </p:cNvSpPr>
          <p:nvPr/>
        </p:nvSpPr>
        <p:spPr bwMode="auto">
          <a:xfrm flipH="1" flipV="1">
            <a:off x="768385" y="4809004"/>
            <a:ext cx="1501910" cy="249523"/>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50" name="Freeform 56"/>
          <p:cNvSpPr>
            <a:spLocks/>
          </p:cNvSpPr>
          <p:nvPr/>
        </p:nvSpPr>
        <p:spPr bwMode="auto">
          <a:xfrm flipH="1" flipV="1">
            <a:off x="799313" y="3803410"/>
            <a:ext cx="1501910" cy="249523"/>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8" name="Freeform 59"/>
          <p:cNvSpPr>
            <a:spLocks/>
          </p:cNvSpPr>
          <p:nvPr/>
        </p:nvSpPr>
        <p:spPr bwMode="auto">
          <a:xfrm flipV="1">
            <a:off x="494239" y="3839056"/>
            <a:ext cx="293811" cy="962444"/>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26" name="Freeform 25"/>
          <p:cNvSpPr>
            <a:spLocks/>
          </p:cNvSpPr>
          <p:nvPr/>
        </p:nvSpPr>
        <p:spPr bwMode="auto">
          <a:xfrm flipH="1" flipV="1">
            <a:off x="2281726" y="2818453"/>
            <a:ext cx="293811" cy="962444"/>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6" name="Freeform 65"/>
          <p:cNvSpPr>
            <a:spLocks/>
          </p:cNvSpPr>
          <p:nvPr/>
        </p:nvSpPr>
        <p:spPr bwMode="auto">
          <a:xfrm>
            <a:off x="2278028" y="3790277"/>
            <a:ext cx="1476782" cy="1018727"/>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44" name="Freeform 68"/>
          <p:cNvSpPr>
            <a:spLocks/>
          </p:cNvSpPr>
          <p:nvPr/>
        </p:nvSpPr>
        <p:spPr bwMode="auto">
          <a:xfrm rot="10800000" flipH="1">
            <a:off x="2318620" y="2833913"/>
            <a:ext cx="1476782" cy="1018727"/>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800" b="1">
              <a:solidFill>
                <a:srgbClr val="C00000"/>
              </a:solidFill>
            </a:endParaRPr>
          </a:p>
        </p:txBody>
      </p:sp>
      <p:sp>
        <p:nvSpPr>
          <p:cNvPr id="29" name="Rectangle 28"/>
          <p:cNvSpPr>
            <a:spLocks noChangeArrowheads="1"/>
          </p:cNvSpPr>
          <p:nvPr/>
        </p:nvSpPr>
        <p:spPr bwMode="auto">
          <a:xfrm>
            <a:off x="2287267" y="4854315"/>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5</a:t>
            </a:r>
          </a:p>
        </p:txBody>
      </p:sp>
      <p:sp>
        <p:nvSpPr>
          <p:cNvPr id="30" name="Rectangle 104"/>
          <p:cNvSpPr>
            <a:spLocks noChangeArrowheads="1"/>
          </p:cNvSpPr>
          <p:nvPr/>
        </p:nvSpPr>
        <p:spPr bwMode="auto">
          <a:xfrm>
            <a:off x="332273" y="3534922"/>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3</a:t>
            </a:r>
          </a:p>
        </p:txBody>
      </p:sp>
      <p:sp>
        <p:nvSpPr>
          <p:cNvPr id="31" name="Rectangle 105"/>
          <p:cNvSpPr>
            <a:spLocks noChangeArrowheads="1"/>
          </p:cNvSpPr>
          <p:nvPr/>
        </p:nvSpPr>
        <p:spPr bwMode="auto">
          <a:xfrm>
            <a:off x="393220" y="4698991"/>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2</a:t>
            </a:r>
          </a:p>
        </p:txBody>
      </p:sp>
      <p:sp>
        <p:nvSpPr>
          <p:cNvPr id="32" name="Rectangle 31"/>
          <p:cNvSpPr>
            <a:spLocks noChangeArrowheads="1"/>
          </p:cNvSpPr>
          <p:nvPr/>
        </p:nvSpPr>
        <p:spPr bwMode="auto">
          <a:xfrm>
            <a:off x="2271234" y="2295135"/>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1</a:t>
            </a:r>
          </a:p>
        </p:txBody>
      </p:sp>
      <p:sp>
        <p:nvSpPr>
          <p:cNvPr id="33" name="Oval 32"/>
          <p:cNvSpPr>
            <a:spLocks noChangeArrowheads="1"/>
          </p:cNvSpPr>
          <p:nvPr/>
        </p:nvSpPr>
        <p:spPr bwMode="auto">
          <a:xfrm>
            <a:off x="683335" y="2700258"/>
            <a:ext cx="220450" cy="225133"/>
          </a:xfrm>
          <a:prstGeom prst="ellipse">
            <a:avLst/>
          </a:prstGeom>
          <a:solidFill>
            <a:schemeClr val="tx1"/>
          </a:solidFill>
          <a:ln w="12700">
            <a:solidFill>
              <a:schemeClr val="tx1"/>
            </a:solidFill>
            <a:round/>
            <a:headEnd/>
            <a:tailEnd/>
          </a:ln>
          <a:effectLst/>
        </p:spPr>
        <p:txBody>
          <a:bodyPr wrap="none" anchor="ctr"/>
          <a:lstStyle/>
          <a:p>
            <a:pPr eaLnBrk="1" hangingPunct="1">
              <a:spcBef>
                <a:spcPct val="45000"/>
              </a:spcBef>
              <a:defRPr/>
            </a:pPr>
            <a:endParaRPr lang="en-US" sz="2400" b="1">
              <a:solidFill>
                <a:srgbClr val="C00000"/>
              </a:solidFill>
              <a:latin typeface="Verdana" charset="0"/>
            </a:endParaRPr>
          </a:p>
        </p:txBody>
      </p:sp>
      <p:sp>
        <p:nvSpPr>
          <p:cNvPr id="34" name="Oval 33"/>
          <p:cNvSpPr>
            <a:spLocks noChangeArrowheads="1"/>
          </p:cNvSpPr>
          <p:nvPr/>
        </p:nvSpPr>
        <p:spPr bwMode="auto">
          <a:xfrm>
            <a:off x="2167848" y="4681429"/>
            <a:ext cx="220450" cy="225133"/>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35" name="Oval 34"/>
          <p:cNvSpPr>
            <a:spLocks noChangeArrowheads="1"/>
          </p:cNvSpPr>
          <p:nvPr/>
        </p:nvSpPr>
        <p:spPr bwMode="auto">
          <a:xfrm>
            <a:off x="2167848" y="2700258"/>
            <a:ext cx="220450" cy="225133"/>
          </a:xfrm>
          <a:prstGeom prst="ellipse">
            <a:avLst/>
          </a:prstGeom>
          <a:solidFill>
            <a:schemeClr val="tx1"/>
          </a:solidFill>
          <a:ln w="12700">
            <a:solidFill>
              <a:srgbClr val="0000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36" name="Oval 35"/>
          <p:cNvSpPr>
            <a:spLocks noChangeArrowheads="1"/>
          </p:cNvSpPr>
          <p:nvPr/>
        </p:nvSpPr>
        <p:spPr bwMode="auto">
          <a:xfrm>
            <a:off x="2167848" y="3690844"/>
            <a:ext cx="220450" cy="225133"/>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37" name="Oval 36"/>
          <p:cNvSpPr>
            <a:spLocks noChangeArrowheads="1"/>
          </p:cNvSpPr>
          <p:nvPr/>
        </p:nvSpPr>
        <p:spPr bwMode="auto">
          <a:xfrm>
            <a:off x="3612337" y="3680837"/>
            <a:ext cx="220450" cy="225133"/>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b="1">
              <a:solidFill>
                <a:srgbClr val="C00000"/>
              </a:solidFill>
            </a:endParaRPr>
          </a:p>
        </p:txBody>
      </p:sp>
      <p:sp>
        <p:nvSpPr>
          <p:cNvPr id="38" name="Oval 71"/>
          <p:cNvSpPr>
            <a:spLocks noChangeArrowheads="1"/>
          </p:cNvSpPr>
          <p:nvPr/>
        </p:nvSpPr>
        <p:spPr bwMode="auto">
          <a:xfrm>
            <a:off x="683335" y="3690844"/>
            <a:ext cx="220450" cy="225133"/>
          </a:xfrm>
          <a:prstGeom prst="ellipse">
            <a:avLst/>
          </a:prstGeom>
          <a:solidFill>
            <a:schemeClr val="tx1"/>
          </a:solidFill>
          <a:ln>
            <a:solidFill>
              <a:srgbClr val="0000FF"/>
            </a:solidFill>
          </a:ln>
          <a:effectLst/>
        </p:spPr>
        <p:txBody>
          <a:bodyPr wrap="none" anchor="ctr"/>
          <a:lstStyle/>
          <a:p>
            <a:pPr>
              <a:defRPr/>
            </a:pPr>
            <a:endParaRPr lang="en-US" sz="1800" b="1">
              <a:solidFill>
                <a:srgbClr val="C00000"/>
              </a:solidFill>
            </a:endParaRPr>
          </a:p>
        </p:txBody>
      </p:sp>
      <p:sp>
        <p:nvSpPr>
          <p:cNvPr id="39" name="Oval 72"/>
          <p:cNvSpPr>
            <a:spLocks noChangeArrowheads="1"/>
          </p:cNvSpPr>
          <p:nvPr/>
        </p:nvSpPr>
        <p:spPr bwMode="auto">
          <a:xfrm>
            <a:off x="683335" y="4681429"/>
            <a:ext cx="220450" cy="225133"/>
          </a:xfrm>
          <a:prstGeom prst="ellipse">
            <a:avLst/>
          </a:prstGeom>
          <a:solidFill>
            <a:schemeClr val="tx1"/>
          </a:solidFill>
          <a:ln w="12700">
            <a:solidFill>
              <a:schemeClr val="tx1"/>
            </a:solidFill>
            <a:round/>
            <a:headEnd/>
            <a:tailEnd/>
          </a:ln>
          <a:effectLst/>
        </p:spPr>
        <p:txBody>
          <a:bodyPr wrap="none" anchor="ctr"/>
          <a:lstStyle/>
          <a:p>
            <a:pPr>
              <a:defRPr/>
            </a:pPr>
            <a:endParaRPr lang="en-US" sz="1800" b="1">
              <a:solidFill>
                <a:srgbClr val="C00000"/>
              </a:solidFill>
            </a:endParaRPr>
          </a:p>
        </p:txBody>
      </p:sp>
      <p:sp>
        <p:nvSpPr>
          <p:cNvPr id="40" name="Rectangle 39"/>
          <p:cNvSpPr>
            <a:spLocks noChangeArrowheads="1"/>
          </p:cNvSpPr>
          <p:nvPr/>
        </p:nvSpPr>
        <p:spPr bwMode="auto">
          <a:xfrm>
            <a:off x="470802" y="2401305"/>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0</a:t>
            </a:r>
          </a:p>
        </p:txBody>
      </p:sp>
      <p:sp>
        <p:nvSpPr>
          <p:cNvPr id="41" name="Rectangle 40"/>
          <p:cNvSpPr>
            <a:spLocks noChangeArrowheads="1"/>
          </p:cNvSpPr>
          <p:nvPr/>
        </p:nvSpPr>
        <p:spPr bwMode="auto">
          <a:xfrm>
            <a:off x="3757771" y="3484284"/>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4</a:t>
            </a:r>
          </a:p>
        </p:txBody>
      </p:sp>
      <p:sp>
        <p:nvSpPr>
          <p:cNvPr id="42" name="Rectangle 41"/>
          <p:cNvSpPr>
            <a:spLocks noChangeArrowheads="1"/>
          </p:cNvSpPr>
          <p:nvPr/>
        </p:nvSpPr>
        <p:spPr bwMode="auto">
          <a:xfrm>
            <a:off x="1984781" y="3319273"/>
            <a:ext cx="312862" cy="369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91418" tIns="45709" rIns="91418" bIns="45709">
            <a:spAutoFit/>
          </a:bodyPr>
          <a:lstStyle/>
          <a:p>
            <a:r>
              <a:rPr lang="en-US" sz="1800" b="1" dirty="0">
                <a:solidFill>
                  <a:srgbClr val="C00000"/>
                </a:solidFill>
                <a:latin typeface="Helvetica"/>
                <a:cs typeface="Helvetica"/>
              </a:rPr>
              <a:t>6</a:t>
            </a:r>
          </a:p>
        </p:txBody>
      </p:sp>
    </p:spTree>
    <p:extLst>
      <p:ext uri="{BB962C8B-B14F-4D97-AF65-F5344CB8AC3E}">
        <p14:creationId xmlns:p14="http://schemas.microsoft.com/office/powerpoint/2010/main" val="450566363"/>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Box 69">
            <a:extLst>
              <a:ext uri="{FF2B5EF4-FFF2-40B4-BE49-F238E27FC236}">
                <a16:creationId xmlns:a16="http://schemas.microsoft.com/office/drawing/2014/main" id="{F000AF7C-98D7-42D4-8FF5-EDE82990E28E}"/>
              </a:ext>
            </a:extLst>
          </p:cNvPr>
          <p:cNvSpPr txBox="1"/>
          <p:nvPr/>
        </p:nvSpPr>
        <p:spPr>
          <a:xfrm>
            <a:off x="1646184" y="341178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lang="en-US" sz="1200" b="1" dirty="0">
              <a:solidFill>
                <a:srgbClr val="000000"/>
              </a:solidFill>
              <a:latin typeface="Courier New" panose="02070309020205020404" pitchFamily="49" charset="0"/>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2" name="Title 1">
            <a:extLst>
              <a:ext uri="{FF2B5EF4-FFF2-40B4-BE49-F238E27FC236}">
                <a16:creationId xmlns:a16="http://schemas.microsoft.com/office/drawing/2014/main" id="{D0348D73-6D27-6141-B3FC-73BB5C86AF7F}"/>
              </a:ext>
            </a:extLst>
          </p:cNvPr>
          <p:cNvSpPr>
            <a:spLocks noGrp="1"/>
          </p:cNvSpPr>
          <p:nvPr>
            <p:ph type="title"/>
          </p:nvPr>
        </p:nvSpPr>
        <p:spPr>
          <a:xfrm>
            <a:off x="164432" y="95120"/>
            <a:ext cx="8237537" cy="889000"/>
          </a:xfrm>
        </p:spPr>
        <p:txBody>
          <a:bodyPr/>
          <a:lstStyle/>
          <a:p>
            <a:r>
              <a:rPr lang="en-US" dirty="0"/>
              <a:t>Solution to exercise 10</a:t>
            </a:r>
          </a:p>
        </p:txBody>
      </p:sp>
      <p:sp>
        <p:nvSpPr>
          <p:cNvPr id="3" name="Content Placeholder 2">
            <a:extLst>
              <a:ext uri="{FF2B5EF4-FFF2-40B4-BE49-F238E27FC236}">
                <a16:creationId xmlns:a16="http://schemas.microsoft.com/office/drawing/2014/main" id="{D0EF4AC2-76CA-5342-8885-9916A5AEF109}"/>
              </a:ext>
            </a:extLst>
          </p:cNvPr>
          <p:cNvSpPr>
            <a:spLocks noGrp="1"/>
          </p:cNvSpPr>
          <p:nvPr>
            <p:ph idx="1"/>
          </p:nvPr>
        </p:nvSpPr>
        <p:spPr>
          <a:xfrm>
            <a:off x="164432" y="563043"/>
            <a:ext cx="8815136" cy="3205652"/>
          </a:xfrm>
        </p:spPr>
        <p:txBody>
          <a:bodyPr/>
          <a:lstStyle/>
          <a:p>
            <a:pPr marL="0" indent="0">
              <a:spcBef>
                <a:spcPts val="0"/>
              </a:spcBef>
              <a:buNone/>
            </a:pPr>
            <a:r>
              <a:rPr lang="en-US" sz="1600" b="1" dirty="0">
                <a:latin typeface="Courier New" panose="02070309020205020404" pitchFamily="49" charset="0"/>
                <a:cs typeface="Courier New" panose="02070309020205020404" pitchFamily="49" charset="0"/>
              </a:rPr>
              <a:t>NODES = 7;</a:t>
            </a:r>
          </a:p>
          <a:p>
            <a:pPr marL="0" indent="0">
              <a:spcBef>
                <a:spcPts val="0"/>
              </a:spcBef>
              <a:buNone/>
            </a:pPr>
            <a:r>
              <a:rPr lang="en-US" sz="1600" b="1" dirty="0">
                <a:latin typeface="Courier New" panose="02070309020205020404" pitchFamily="49" charset="0"/>
                <a:cs typeface="Courier New" panose="02070309020205020404" pitchFamily="49" charset="0"/>
              </a:rPr>
              <a:t>v = </a:t>
            </a:r>
            <a:r>
              <a:rPr lang="en-US" sz="1600" b="1" dirty="0" err="1">
                <a:latin typeface="Courier New" panose="02070309020205020404" pitchFamily="49" charset="0"/>
                <a:cs typeface="Courier New" panose="02070309020205020404" pitchFamily="49" charset="0"/>
              </a:rPr>
              <a:t>grb.Vector.sparse</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grb.BOOL</a:t>
            </a:r>
            <a:r>
              <a:rPr lang="en-US" sz="1600" b="1" dirty="0">
                <a:latin typeface="Courier New" panose="02070309020205020404" pitchFamily="49" charset="0"/>
                <a:cs typeface="Courier New" panose="02070309020205020404" pitchFamily="49" charset="0"/>
              </a:rPr>
              <a:t>, NODES);</a:t>
            </a:r>
          </a:p>
          <a:p>
            <a:pPr marL="0" indent="0">
              <a:spcBef>
                <a:spcPts val="0"/>
              </a:spcBef>
              <a:buNone/>
            </a:pPr>
            <a:r>
              <a:rPr lang="en-US" sz="1600" b="1" dirty="0">
                <a:latin typeface="Courier New" panose="02070309020205020404" pitchFamily="49" charset="0"/>
                <a:cs typeface="Courier New" panose="02070309020205020404" pitchFamily="49" charset="0"/>
              </a:rPr>
              <a:t>w = </a:t>
            </a:r>
            <a:r>
              <a:rPr lang="en-US" sz="1600" b="1" dirty="0" err="1">
                <a:latin typeface="Courier New" panose="02070309020205020404" pitchFamily="49" charset="0"/>
                <a:cs typeface="Courier New" panose="02070309020205020404" pitchFamily="49" charset="0"/>
              </a:rPr>
              <a:t>grb.Vector.sparse</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grb.BOOL</a:t>
            </a:r>
            <a:r>
              <a:rPr lang="en-US" sz="1600" b="1" dirty="0">
                <a:latin typeface="Courier New" panose="02070309020205020404" pitchFamily="49" charset="0"/>
                <a:cs typeface="Courier New" panose="02070309020205020404" pitchFamily="49" charset="0"/>
              </a:rPr>
              <a:t>, NODES);</a:t>
            </a:r>
          </a:p>
          <a:p>
            <a:pPr marL="0" indent="0">
              <a:spcBef>
                <a:spcPts val="0"/>
              </a:spcBef>
              <a:buNone/>
            </a:pPr>
            <a:r>
              <a:rPr lang="en-US" sz="1600" b="1" dirty="0">
                <a:latin typeface="Courier New" panose="02070309020205020404" pitchFamily="49" charset="0"/>
                <a:cs typeface="Courier New" panose="02070309020205020404" pitchFamily="49" charset="0"/>
              </a:rPr>
              <a:t>w[0] = True  </a:t>
            </a:r>
            <a:r>
              <a:rPr lang="en-US" sz="1600" b="1" dirty="0">
                <a:solidFill>
                  <a:srgbClr val="008000"/>
                </a:solidFill>
                <a:latin typeface="Courier New" panose="02070309020205020404" pitchFamily="49" charset="0"/>
                <a:cs typeface="Courier New" panose="02070309020205020404" pitchFamily="49" charset="0"/>
              </a:rPr>
              <a:t># 1st wavefront has one node set.</a:t>
            </a:r>
          </a:p>
          <a:p>
            <a:pPr marL="0" indent="0">
              <a:spcBef>
                <a:spcPts val="0"/>
              </a:spcBef>
              <a:buNone/>
            </a:pPr>
            <a:endParaRPr lang="en-US" sz="1600" b="1" dirty="0">
              <a:latin typeface="Courier New" panose="02070309020205020404" pitchFamily="49" charset="0"/>
              <a:cs typeface="Courier New" panose="02070309020205020404" pitchFamily="49" charset="0"/>
            </a:endParaRPr>
          </a:p>
          <a:p>
            <a:pPr marL="0" indent="0">
              <a:spcBef>
                <a:spcPts val="0"/>
              </a:spcBef>
              <a:buNone/>
            </a:pPr>
            <a:r>
              <a:rPr lang="en-US" sz="1600" b="1" dirty="0">
                <a:latin typeface="Courier New" panose="02070309020205020404" pitchFamily="49" charset="0"/>
                <a:cs typeface="Courier New" panose="02070309020205020404" pitchFamily="49" charset="0"/>
              </a:rPr>
              <a:t>with </a:t>
            </a:r>
            <a:r>
              <a:rPr lang="en-US" sz="1600" b="1" dirty="0" err="1">
                <a:latin typeface="Courier New" panose="02070309020205020404" pitchFamily="49" charset="0"/>
                <a:cs typeface="Courier New" panose="02070309020205020404" pitchFamily="49" charset="0"/>
              </a:rPr>
              <a:t>grb.BOOL.LOR_LAND</a:t>
            </a:r>
            <a:r>
              <a:rPr lang="en-US" sz="1600" b="1" dirty="0">
                <a:latin typeface="Courier New" panose="02070309020205020404" pitchFamily="49" charset="0"/>
                <a:cs typeface="Courier New" panose="02070309020205020404" pitchFamily="49" charset="0"/>
              </a:rPr>
              <a:t>:</a:t>
            </a:r>
          </a:p>
          <a:p>
            <a:pPr marL="0" indent="0">
              <a:spcBef>
                <a:spcPts val="0"/>
              </a:spcBef>
              <a:buNone/>
            </a:pPr>
            <a:r>
              <a:rPr lang="en-US" sz="1600" b="1" dirty="0">
                <a:solidFill>
                  <a:srgbClr val="C00000"/>
                </a:solidFill>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while </a:t>
            </a:r>
            <a:r>
              <a:rPr lang="en-US" sz="1600" b="1" dirty="0" err="1">
                <a:latin typeface="Courier New" panose="02070309020205020404" pitchFamily="49" charset="0"/>
                <a:cs typeface="Courier New" panose="02070309020205020404" pitchFamily="49" charset="0"/>
              </a:rPr>
              <a:t>w.nvals</a:t>
            </a:r>
            <a:r>
              <a:rPr lang="en-US" sz="1600" b="1" dirty="0">
                <a:latin typeface="Courier New" panose="02070309020205020404" pitchFamily="49" charset="0"/>
                <a:cs typeface="Courier New" panose="02070309020205020404" pitchFamily="49" charset="0"/>
              </a:rPr>
              <a:t> &gt; 0:</a:t>
            </a:r>
          </a:p>
          <a:p>
            <a:pPr marL="0" indent="0">
              <a:spcBef>
                <a:spcPts val="0"/>
              </a:spcBef>
              <a:buNone/>
            </a:pP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v.eadd</a:t>
            </a:r>
            <a:r>
              <a:rPr lang="en-US" sz="1600" b="1" dirty="0">
                <a:latin typeface="Courier New" panose="02070309020205020404" pitchFamily="49" charset="0"/>
                <a:cs typeface="Courier New" panose="02070309020205020404" pitchFamily="49" charset="0"/>
              </a:rPr>
              <a:t>(w, out=v, </a:t>
            </a:r>
            <a:r>
              <a:rPr lang="en-US" sz="1600" b="1" dirty="0" err="1">
                <a:latin typeface="Courier New" panose="02070309020205020404" pitchFamily="49" charset="0"/>
                <a:cs typeface="Courier New" panose="02070309020205020404" pitchFamily="49" charset="0"/>
              </a:rPr>
              <a:t>add_op</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grb.BOOL.LOR</a:t>
            </a:r>
            <a:r>
              <a:rPr lang="en-US" sz="1600" b="1" dirty="0">
                <a:latin typeface="Courier New" panose="02070309020205020404" pitchFamily="49" charset="0"/>
                <a:cs typeface="Courier New" panose="02070309020205020404" pitchFamily="49" charset="0"/>
              </a:rPr>
              <a:t>)  </a:t>
            </a:r>
            <a:r>
              <a:rPr lang="en-US" sz="1600" b="1" dirty="0">
                <a:solidFill>
                  <a:srgbClr val="008000"/>
                </a:solidFill>
                <a:latin typeface="Courier New" panose="02070309020205020404" pitchFamily="49" charset="0"/>
                <a:cs typeface="Courier New" panose="02070309020205020404" pitchFamily="49" charset="0"/>
              </a:rPr>
              <a:t># v += w</a:t>
            </a:r>
          </a:p>
          <a:p>
            <a:pPr marL="0" indent="0">
              <a:spcBef>
                <a:spcPts val="0"/>
              </a:spcBef>
              <a:buNone/>
            </a:pPr>
            <a:r>
              <a:rPr lang="en-US" sz="1600" b="1" dirty="0">
                <a:latin typeface="Courier New" panose="02070309020205020404" pitchFamily="49" charset="0"/>
                <a:cs typeface="Courier New" panose="02070309020205020404" pitchFamily="49" charset="0"/>
              </a:rPr>
              <a:t>        print(v)</a:t>
            </a:r>
          </a:p>
          <a:p>
            <a:pPr marL="0" indent="0">
              <a:spcBef>
                <a:spcPts val="0"/>
              </a:spcBef>
              <a:buNone/>
            </a:pPr>
            <a:r>
              <a:rPr lang="en-US" sz="1600" b="1" dirty="0">
                <a:latin typeface="Courier New" panose="02070309020205020404" pitchFamily="49" charset="0"/>
                <a:cs typeface="Courier New" panose="02070309020205020404" pitchFamily="49" charset="0"/>
              </a:rPr>
              <a:t>        </a:t>
            </a:r>
            <a:r>
              <a:rPr lang="pl-PL" sz="1600" b="1" dirty="0">
                <a:solidFill>
                  <a:srgbClr val="008000"/>
                </a:solidFill>
                <a:latin typeface="Courier New" panose="02070309020205020404" pitchFamily="49" charset="0"/>
                <a:cs typeface="Courier New" panose="02070309020205020404" pitchFamily="49" charset="0"/>
              </a:rPr>
              <a:t># w&lt;!v, r&gt; = graph.T @ w</a:t>
            </a:r>
            <a:endParaRPr lang="en-US" sz="1600" b="1" dirty="0">
              <a:solidFill>
                <a:srgbClr val="008000"/>
              </a:solidFill>
              <a:latin typeface="Courier New" panose="02070309020205020404" pitchFamily="49" charset="0"/>
              <a:cs typeface="Courier New" panose="02070309020205020404" pitchFamily="49" charset="0"/>
            </a:endParaRPr>
          </a:p>
          <a:p>
            <a:pPr marL="0" indent="0">
              <a:spcBef>
                <a:spcPts val="0"/>
              </a:spcBef>
              <a:buNone/>
            </a:pP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graph.mxv</a:t>
            </a:r>
            <a:r>
              <a:rPr lang="en-US" sz="1600" b="1" dirty="0">
                <a:latin typeface="Courier New" panose="02070309020205020404" pitchFamily="49" charset="0"/>
                <a:cs typeface="Courier New" panose="02070309020205020404" pitchFamily="49" charset="0"/>
              </a:rPr>
              <a:t>(w, mask=v, out=w, desc=grb.descriptor.RCT0) </a:t>
            </a:r>
          </a:p>
          <a:p>
            <a:pPr marL="0" indent="0">
              <a:spcBef>
                <a:spcPts val="0"/>
              </a:spcBef>
              <a:buNone/>
            </a:pPr>
            <a:r>
              <a:rPr lang="en-US" sz="1600" b="1" dirty="0">
                <a:latin typeface="Courier New" panose="02070309020205020404" pitchFamily="49" charset="0"/>
                <a:cs typeface="Courier New" panose="02070309020205020404" pitchFamily="49" charset="0"/>
              </a:rPr>
              <a:t>        print(w)</a:t>
            </a:r>
          </a:p>
          <a:p>
            <a:pPr marL="0" indent="0">
              <a:buNone/>
            </a:pPr>
            <a:endParaRPr lang="en-US" sz="1600" b="1"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96099601-BE5A-7146-9621-688B65E28564}"/>
              </a:ext>
            </a:extLst>
          </p:cNvPr>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90</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grpSp>
        <p:nvGrpSpPr>
          <p:cNvPr id="8" name="Group 7"/>
          <p:cNvGrpSpPr/>
          <p:nvPr/>
        </p:nvGrpSpPr>
        <p:grpSpPr>
          <a:xfrm>
            <a:off x="6365702" y="25638"/>
            <a:ext cx="2746993" cy="2126272"/>
            <a:chOff x="1223785" y="3766524"/>
            <a:chExt cx="2833253" cy="2193040"/>
          </a:xfrm>
        </p:grpSpPr>
        <p:grpSp>
          <p:nvGrpSpPr>
            <p:cNvPr id="9" name="Group 8"/>
            <p:cNvGrpSpPr/>
            <p:nvPr/>
          </p:nvGrpSpPr>
          <p:grpSpPr>
            <a:xfrm>
              <a:off x="1335803" y="4157242"/>
              <a:ext cx="219364" cy="718577"/>
              <a:chOff x="1335803" y="4157242"/>
              <a:chExt cx="219364" cy="718577"/>
            </a:xfrm>
          </p:grpSpPr>
          <p:sp>
            <p:nvSpPr>
              <p:cNvPr id="56" name="Line 24"/>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7" name="Freeform 25"/>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1" name="Group 10"/>
            <p:cNvGrpSpPr/>
            <p:nvPr/>
          </p:nvGrpSpPr>
          <p:grpSpPr>
            <a:xfrm>
              <a:off x="1589803" y="4157242"/>
              <a:ext cx="219364" cy="718577"/>
              <a:chOff x="1589803" y="4157242"/>
              <a:chExt cx="219364" cy="718577"/>
            </a:xfrm>
          </p:grpSpPr>
          <p:sp>
            <p:nvSpPr>
              <p:cNvPr id="54" name="Line 27"/>
              <p:cNvSpPr>
                <a:spLocks noChangeAspect="1" noChangeShapeType="1"/>
              </p:cNvSpPr>
              <p:nvPr/>
            </p:nvSpPr>
            <p:spPr bwMode="auto">
              <a:xfrm rot="1855532">
                <a:off x="1732678" y="4616683"/>
                <a:ext cx="1443" cy="123265"/>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5" name="Freeform 28"/>
              <p:cNvSpPr>
                <a:spLocks/>
              </p:cNvSpPr>
              <p:nvPr/>
            </p:nvSpPr>
            <p:spPr bwMode="auto">
              <a:xfrm flipH="1" flipV="1">
                <a:off x="1589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2" name="Group 11"/>
            <p:cNvGrpSpPr/>
            <p:nvPr/>
          </p:nvGrpSpPr>
          <p:grpSpPr>
            <a:xfrm>
              <a:off x="1555166" y="3962540"/>
              <a:ext cx="1121352" cy="186298"/>
              <a:chOff x="1555166" y="3962540"/>
              <a:chExt cx="1121352" cy="186298"/>
            </a:xfrm>
          </p:grpSpPr>
          <p:sp>
            <p:nvSpPr>
              <p:cNvPr id="52" name="Line 30"/>
              <p:cNvSpPr>
                <a:spLocks noChangeAspect="1" noChangeShapeType="1"/>
              </p:cNvSpPr>
              <p:nvPr/>
            </p:nvSpPr>
            <p:spPr bwMode="auto">
              <a:xfrm rot="17163330" flipH="1">
                <a:off x="2309971" y="3939661"/>
                <a:ext cx="1401" cy="127000"/>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3" name="Freeform 31"/>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3" name="Group 12"/>
            <p:cNvGrpSpPr/>
            <p:nvPr/>
          </p:nvGrpSpPr>
          <p:grpSpPr>
            <a:xfrm>
              <a:off x="1563825" y="4891227"/>
              <a:ext cx="1121352" cy="732585"/>
              <a:chOff x="1563825" y="4891227"/>
              <a:chExt cx="1121352" cy="732585"/>
            </a:xfrm>
          </p:grpSpPr>
          <p:sp>
            <p:nvSpPr>
              <p:cNvPr id="50" name="Line 34"/>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1" name="Freeform 35"/>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14" name="Line 46"/>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5" name="Freeform 47"/>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16" name="Group 15"/>
            <p:cNvGrpSpPr/>
            <p:nvPr/>
          </p:nvGrpSpPr>
          <p:grpSpPr>
            <a:xfrm>
              <a:off x="1566712" y="5458525"/>
              <a:ext cx="1121352" cy="186298"/>
              <a:chOff x="1566712" y="5458525"/>
              <a:chExt cx="1121352" cy="186298"/>
            </a:xfrm>
          </p:grpSpPr>
          <p:sp>
            <p:nvSpPr>
              <p:cNvPr id="48" name="Line 49"/>
              <p:cNvSpPr>
                <a:spLocks noChangeAspect="1" noChangeShapeType="1"/>
              </p:cNvSpPr>
              <p:nvPr/>
            </p:nvSpPr>
            <p:spPr bwMode="auto">
              <a:xfrm rot="17163330" flipH="1">
                <a:off x="2321517" y="5435646"/>
                <a:ext cx="1401" cy="127000"/>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9" name="Freeform 48"/>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7" name="Group 16"/>
            <p:cNvGrpSpPr/>
            <p:nvPr/>
          </p:nvGrpSpPr>
          <p:grpSpPr>
            <a:xfrm>
              <a:off x="1549394" y="5643422"/>
              <a:ext cx="1121352" cy="186298"/>
              <a:chOff x="1549394" y="5643422"/>
              <a:chExt cx="1121352" cy="186298"/>
            </a:xfrm>
          </p:grpSpPr>
          <p:sp>
            <p:nvSpPr>
              <p:cNvPr id="46" name="Line 52"/>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7" name="Freeform 53"/>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8" name="Group 17"/>
            <p:cNvGrpSpPr/>
            <p:nvPr/>
          </p:nvGrpSpPr>
          <p:grpSpPr>
            <a:xfrm>
              <a:off x="1572485" y="4892628"/>
              <a:ext cx="1121352" cy="186298"/>
              <a:chOff x="1572485" y="4892628"/>
              <a:chExt cx="1121352" cy="186298"/>
            </a:xfrm>
          </p:grpSpPr>
          <p:sp>
            <p:nvSpPr>
              <p:cNvPr id="44" name="Line 55"/>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5" name="Freeform 56"/>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9" name="Group 18"/>
            <p:cNvGrpSpPr/>
            <p:nvPr/>
          </p:nvGrpSpPr>
          <p:grpSpPr>
            <a:xfrm>
              <a:off x="1330030" y="4919242"/>
              <a:ext cx="219364" cy="718577"/>
              <a:chOff x="1330030" y="4919242"/>
              <a:chExt cx="219364" cy="718577"/>
            </a:xfrm>
          </p:grpSpPr>
          <p:sp>
            <p:nvSpPr>
              <p:cNvPr id="42" name="Line 58"/>
              <p:cNvSpPr>
                <a:spLocks noChangeAspect="1" noChangeShapeType="1"/>
              </p:cNvSpPr>
              <p:nvPr/>
            </p:nvSpPr>
            <p:spPr bwMode="auto">
              <a:xfrm rot="19744468" flipH="1">
                <a:off x="1410848" y="5404742"/>
                <a:ext cx="1443" cy="123265"/>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3" name="Freeform 59"/>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20" name="Line 61"/>
            <p:cNvSpPr>
              <a:spLocks noChangeAspect="1" noChangeShapeType="1"/>
            </p:cNvSpPr>
            <p:nvPr/>
          </p:nvSpPr>
          <p:spPr bwMode="auto">
            <a:xfrm rot="1855532">
              <a:off x="2829496" y="4616683"/>
              <a:ext cx="1443" cy="123265"/>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1" name="Freeform 20"/>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22" name="Group 21"/>
            <p:cNvGrpSpPr/>
            <p:nvPr/>
          </p:nvGrpSpPr>
          <p:grpSpPr>
            <a:xfrm>
              <a:off x="2676519" y="4882823"/>
              <a:ext cx="1102591" cy="760599"/>
              <a:chOff x="2676519" y="4882823"/>
              <a:chExt cx="1102591" cy="760599"/>
            </a:xfrm>
          </p:grpSpPr>
          <p:sp>
            <p:nvSpPr>
              <p:cNvPr id="40" name="Line 64"/>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1" name="Freeform 65"/>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23" name="Group 22"/>
            <p:cNvGrpSpPr/>
            <p:nvPr/>
          </p:nvGrpSpPr>
          <p:grpSpPr>
            <a:xfrm>
              <a:off x="2706826" y="4161444"/>
              <a:ext cx="1102591" cy="760599"/>
              <a:chOff x="2706826" y="4161444"/>
              <a:chExt cx="1102591" cy="760599"/>
            </a:xfrm>
          </p:grpSpPr>
          <p:sp>
            <p:nvSpPr>
              <p:cNvPr id="38" name="Line 67"/>
              <p:cNvSpPr>
                <a:spLocks noChangeAspect="1" noChangeShapeType="1"/>
              </p:cNvSpPr>
              <p:nvPr/>
            </p:nvSpPr>
            <p:spPr bwMode="auto">
              <a:xfrm rot="19202490" flipH="1">
                <a:off x="3540985" y="4454198"/>
                <a:ext cx="1443" cy="123265"/>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9" name="Freeform 68"/>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24" name="Rectangle 23"/>
            <p:cNvSpPr>
              <a:spLocks noChangeArrowheads="1"/>
            </p:cNvSpPr>
            <p:nvPr/>
          </p:nvSpPr>
          <p:spPr bwMode="auto">
            <a:xfrm>
              <a:off x="2647633" y="5634101"/>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5</a:t>
              </a:r>
            </a:p>
          </p:txBody>
        </p:sp>
        <p:sp>
          <p:nvSpPr>
            <p:cNvPr id="25" name="Rectangle 104"/>
            <p:cNvSpPr>
              <a:spLocks noChangeArrowheads="1"/>
            </p:cNvSpPr>
            <p:nvPr/>
          </p:nvSpPr>
          <p:spPr bwMode="auto">
            <a:xfrm>
              <a:off x="1223785" y="4692170"/>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3</a:t>
              </a:r>
            </a:p>
          </p:txBody>
        </p:sp>
        <p:sp>
          <p:nvSpPr>
            <p:cNvPr id="26" name="Rectangle 105"/>
            <p:cNvSpPr>
              <a:spLocks noChangeArrowheads="1"/>
            </p:cNvSpPr>
            <p:nvPr/>
          </p:nvSpPr>
          <p:spPr bwMode="auto">
            <a:xfrm>
              <a:off x="1269289" y="5561284"/>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27" name="Rectangle 26"/>
            <p:cNvSpPr>
              <a:spLocks noChangeArrowheads="1"/>
            </p:cNvSpPr>
            <p:nvPr/>
          </p:nvSpPr>
          <p:spPr bwMode="auto">
            <a:xfrm>
              <a:off x="2671447" y="3766524"/>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1</a:t>
              </a:r>
            </a:p>
          </p:txBody>
        </p:sp>
        <p:sp>
          <p:nvSpPr>
            <p:cNvPr id="28" name="Oval 27"/>
            <p:cNvSpPr>
              <a:spLocks noChangeArrowheads="1"/>
            </p:cNvSpPr>
            <p:nvPr/>
          </p:nvSpPr>
          <p:spPr bwMode="auto">
            <a:xfrm>
              <a:off x="1485894" y="4068996"/>
              <a:ext cx="164592" cy="168088"/>
            </a:xfrm>
            <a:prstGeom prst="ellipse">
              <a:avLst/>
            </a:prstGeom>
            <a:solidFill>
              <a:srgbClr val="FF0000"/>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erdana" charset="0"/>
                <a:ea typeface="+mn-ea"/>
                <a:cs typeface="Arial" pitchFamily="34" charset="0"/>
              </a:endParaRPr>
            </a:p>
          </p:txBody>
        </p:sp>
        <p:sp>
          <p:nvSpPr>
            <p:cNvPr id="29" name="Oval 28"/>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0" name="Oval 29"/>
            <p:cNvSpPr>
              <a:spLocks noChangeArrowheads="1"/>
            </p:cNvSpPr>
            <p:nvPr/>
          </p:nvSpPr>
          <p:spPr bwMode="auto">
            <a:xfrm>
              <a:off x="2594257" y="4068996"/>
              <a:ext cx="164592" cy="168088"/>
            </a:xfrm>
            <a:prstGeom prst="ellipse">
              <a:avLst/>
            </a:prstGeom>
            <a:solidFill>
              <a:srgbClr val="0000FF"/>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1" name="Oval 30"/>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2" name="Oval 31"/>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3" name="Oval 71"/>
            <p:cNvSpPr>
              <a:spLocks noChangeArrowheads="1"/>
            </p:cNvSpPr>
            <p:nvPr/>
          </p:nvSpPr>
          <p:spPr bwMode="auto">
            <a:xfrm>
              <a:off x="1485894" y="4808584"/>
              <a:ext cx="164592" cy="168088"/>
            </a:xfrm>
            <a:prstGeom prst="ellipse">
              <a:avLst/>
            </a:prstGeom>
            <a:solidFill>
              <a:srgbClr val="0000FF"/>
            </a:solidFill>
            <a:ln>
              <a:solidFill>
                <a:srgbClr val="0000FF"/>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4" name="Oval 72"/>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5" name="Rectangle 34"/>
            <p:cNvSpPr>
              <a:spLocks noChangeArrowheads="1"/>
            </p:cNvSpPr>
            <p:nvPr/>
          </p:nvSpPr>
          <p:spPr bwMode="auto">
            <a:xfrm>
              <a:off x="1299850" y="3774221"/>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0</a:t>
              </a:r>
            </a:p>
          </p:txBody>
        </p:sp>
        <p:sp>
          <p:nvSpPr>
            <p:cNvPr id="36" name="Rectangle 35"/>
            <p:cNvSpPr>
              <a:spLocks noChangeArrowheads="1"/>
            </p:cNvSpPr>
            <p:nvPr/>
          </p:nvSpPr>
          <p:spPr bwMode="auto">
            <a:xfrm>
              <a:off x="3781321" y="4654363"/>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4</a:t>
              </a:r>
            </a:p>
          </p:txBody>
        </p:sp>
        <p:sp>
          <p:nvSpPr>
            <p:cNvPr id="37" name="Rectangle 36"/>
            <p:cNvSpPr>
              <a:spLocks noChangeArrowheads="1"/>
            </p:cNvSpPr>
            <p:nvPr/>
          </p:nvSpPr>
          <p:spPr bwMode="auto">
            <a:xfrm>
              <a:off x="2457576" y="4531163"/>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6</a:t>
              </a:r>
            </a:p>
          </p:txBody>
        </p:sp>
      </p:grpSp>
      <p:sp>
        <p:nvSpPr>
          <p:cNvPr id="58" name="TextBox 57">
            <a:extLst>
              <a:ext uri="{FF2B5EF4-FFF2-40B4-BE49-F238E27FC236}">
                <a16:creationId xmlns:a16="http://schemas.microsoft.com/office/drawing/2014/main" id="{5D3092BF-9849-4003-B9DF-12A6C9F6B578}"/>
              </a:ext>
            </a:extLst>
          </p:cNvPr>
          <p:cNvSpPr txBox="1"/>
          <p:nvPr/>
        </p:nvSpPr>
        <p:spPr>
          <a:xfrm>
            <a:off x="2680687" y="341178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59" name="TextBox 58">
            <a:extLst>
              <a:ext uri="{FF2B5EF4-FFF2-40B4-BE49-F238E27FC236}">
                <a16:creationId xmlns:a16="http://schemas.microsoft.com/office/drawing/2014/main" id="{C27E60B9-48DE-4365-A9F9-9ECA860B5E26}"/>
              </a:ext>
            </a:extLst>
          </p:cNvPr>
          <p:cNvSpPr txBox="1"/>
          <p:nvPr/>
        </p:nvSpPr>
        <p:spPr>
          <a:xfrm>
            <a:off x="3806757" y="341178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60" name="TextBox 59">
            <a:extLst>
              <a:ext uri="{FF2B5EF4-FFF2-40B4-BE49-F238E27FC236}">
                <a16:creationId xmlns:a16="http://schemas.microsoft.com/office/drawing/2014/main" id="{3476B9E5-7B95-48F2-B3A8-15C0FF4BCB93}"/>
              </a:ext>
            </a:extLst>
          </p:cNvPr>
          <p:cNvSpPr txBox="1"/>
          <p:nvPr/>
        </p:nvSpPr>
        <p:spPr>
          <a:xfrm>
            <a:off x="4932827" y="341178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61" name="TextBox 60">
            <a:extLst>
              <a:ext uri="{FF2B5EF4-FFF2-40B4-BE49-F238E27FC236}">
                <a16:creationId xmlns:a16="http://schemas.microsoft.com/office/drawing/2014/main" id="{5375D78D-2BB9-4D38-9133-0DCC313C82ED}"/>
              </a:ext>
            </a:extLst>
          </p:cNvPr>
          <p:cNvSpPr txBox="1"/>
          <p:nvPr/>
        </p:nvSpPr>
        <p:spPr>
          <a:xfrm>
            <a:off x="6058897" y="3411784"/>
            <a:ext cx="742753"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i</a:t>
            </a: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65" name="TextBox 64">
            <a:extLst>
              <a:ext uri="{FF2B5EF4-FFF2-40B4-BE49-F238E27FC236}">
                <a16:creationId xmlns:a16="http://schemas.microsoft.com/office/drawing/2014/main" id="{A3104275-BC21-4304-B6B9-56E6FF14D265}"/>
              </a:ext>
            </a:extLst>
          </p:cNvPr>
          <p:cNvSpPr txBox="1"/>
          <p:nvPr/>
        </p:nvSpPr>
        <p:spPr>
          <a:xfrm>
            <a:off x="2680687" y="526845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66" name="TextBox 65">
            <a:extLst>
              <a:ext uri="{FF2B5EF4-FFF2-40B4-BE49-F238E27FC236}">
                <a16:creationId xmlns:a16="http://schemas.microsoft.com/office/drawing/2014/main" id="{CC40DC84-3954-41B5-815F-64ABB716F86E}"/>
              </a:ext>
            </a:extLst>
          </p:cNvPr>
          <p:cNvSpPr txBox="1"/>
          <p:nvPr/>
        </p:nvSpPr>
        <p:spPr>
          <a:xfrm>
            <a:off x="3806757" y="526845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 t</a:t>
            </a:r>
          </a:p>
        </p:txBody>
      </p:sp>
      <p:sp>
        <p:nvSpPr>
          <p:cNvPr id="67" name="TextBox 66">
            <a:extLst>
              <a:ext uri="{FF2B5EF4-FFF2-40B4-BE49-F238E27FC236}">
                <a16:creationId xmlns:a16="http://schemas.microsoft.com/office/drawing/2014/main" id="{674FA8A8-309B-426F-A00C-511AFE4F6370}"/>
              </a:ext>
            </a:extLst>
          </p:cNvPr>
          <p:cNvSpPr txBox="1"/>
          <p:nvPr/>
        </p:nvSpPr>
        <p:spPr>
          <a:xfrm>
            <a:off x="4932827" y="526845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68" name="TextBox 67">
            <a:extLst>
              <a:ext uri="{FF2B5EF4-FFF2-40B4-BE49-F238E27FC236}">
                <a16:creationId xmlns:a16="http://schemas.microsoft.com/office/drawing/2014/main" id="{15FBCEB7-F678-412D-9850-A317119D01F2}"/>
              </a:ext>
            </a:extLst>
          </p:cNvPr>
          <p:cNvSpPr txBox="1"/>
          <p:nvPr/>
        </p:nvSpPr>
        <p:spPr>
          <a:xfrm>
            <a:off x="6058897" y="526845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sp>
        <p:nvSpPr>
          <p:cNvPr id="72" name="TextBox 71">
            <a:extLst>
              <a:ext uri="{FF2B5EF4-FFF2-40B4-BE49-F238E27FC236}">
                <a16:creationId xmlns:a16="http://schemas.microsoft.com/office/drawing/2014/main" id="{7C649BA9-4323-4890-BE4E-B472CF3DB0A2}"/>
              </a:ext>
            </a:extLst>
          </p:cNvPr>
          <p:cNvSpPr txBox="1"/>
          <p:nvPr/>
        </p:nvSpPr>
        <p:spPr>
          <a:xfrm>
            <a:off x="1094250" y="4521552"/>
            <a:ext cx="360276"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a:t>
            </a:r>
          </a:p>
        </p:txBody>
      </p:sp>
      <p:sp>
        <p:nvSpPr>
          <p:cNvPr id="73" name="TextBox 72">
            <a:extLst>
              <a:ext uri="{FF2B5EF4-FFF2-40B4-BE49-F238E27FC236}">
                <a16:creationId xmlns:a16="http://schemas.microsoft.com/office/drawing/2014/main" id="{2F6ED135-C84C-4A50-B0A7-1DF6638A98CF}"/>
              </a:ext>
            </a:extLst>
          </p:cNvPr>
          <p:cNvSpPr txBox="1"/>
          <p:nvPr/>
        </p:nvSpPr>
        <p:spPr>
          <a:xfrm>
            <a:off x="1092518" y="5952712"/>
            <a:ext cx="360276"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a:t>
            </a:r>
          </a:p>
        </p:txBody>
      </p:sp>
      <p:cxnSp>
        <p:nvCxnSpPr>
          <p:cNvPr id="74" name="Straight Arrow Connector 73">
            <a:extLst>
              <a:ext uri="{FF2B5EF4-FFF2-40B4-BE49-F238E27FC236}">
                <a16:creationId xmlns:a16="http://schemas.microsoft.com/office/drawing/2014/main" id="{45B3870A-682B-42EB-BDE2-FAADE021B70F}"/>
              </a:ext>
            </a:extLst>
          </p:cNvPr>
          <p:cNvCxnSpPr>
            <a:cxnSpLocks/>
          </p:cNvCxnSpPr>
          <p:nvPr/>
        </p:nvCxnSpPr>
        <p:spPr bwMode="auto">
          <a:xfrm>
            <a:off x="3221768" y="4631820"/>
            <a:ext cx="521293" cy="0"/>
          </a:xfrm>
          <a:prstGeom prst="straightConnector1">
            <a:avLst/>
          </a:prstGeom>
          <a:noFill/>
          <a:ln w="28575" cap="flat" cmpd="sng" algn="ctr">
            <a:solidFill>
              <a:srgbClr val="C00000"/>
            </a:solidFill>
            <a:prstDash val="solid"/>
            <a:round/>
            <a:headEnd type="none" w="med" len="med"/>
            <a:tailEnd type="arrow" w="med" len="med"/>
          </a:ln>
          <a:effectLst/>
        </p:spPr>
      </p:cxnSp>
      <p:cxnSp>
        <p:nvCxnSpPr>
          <p:cNvPr id="75" name="Straight Arrow Connector 74">
            <a:extLst>
              <a:ext uri="{FF2B5EF4-FFF2-40B4-BE49-F238E27FC236}">
                <a16:creationId xmlns:a16="http://schemas.microsoft.com/office/drawing/2014/main" id="{418DFC35-5E46-4AC2-8900-AB921E1544CF}"/>
              </a:ext>
            </a:extLst>
          </p:cNvPr>
          <p:cNvCxnSpPr>
            <a:cxnSpLocks/>
          </p:cNvCxnSpPr>
          <p:nvPr/>
        </p:nvCxnSpPr>
        <p:spPr bwMode="auto">
          <a:xfrm flipV="1">
            <a:off x="3162793" y="4798552"/>
            <a:ext cx="580268" cy="1154161"/>
          </a:xfrm>
          <a:prstGeom prst="straightConnector1">
            <a:avLst/>
          </a:prstGeom>
          <a:noFill/>
          <a:ln w="28575" cap="flat" cmpd="sng" algn="ctr">
            <a:solidFill>
              <a:srgbClr val="C00000"/>
            </a:solidFill>
            <a:prstDash val="solid"/>
            <a:round/>
            <a:headEnd type="none" w="med" len="med"/>
            <a:tailEnd type="arrow" w="med" len="med"/>
          </a:ln>
          <a:effectLst/>
        </p:spPr>
      </p:cxnSp>
      <p:cxnSp>
        <p:nvCxnSpPr>
          <p:cNvPr id="76" name="Straight Arrow Connector 75">
            <a:extLst>
              <a:ext uri="{FF2B5EF4-FFF2-40B4-BE49-F238E27FC236}">
                <a16:creationId xmlns:a16="http://schemas.microsoft.com/office/drawing/2014/main" id="{39A49896-2CD9-427D-A89F-2E1CEE8018D1}"/>
              </a:ext>
            </a:extLst>
          </p:cNvPr>
          <p:cNvCxnSpPr>
            <a:cxnSpLocks/>
          </p:cNvCxnSpPr>
          <p:nvPr/>
        </p:nvCxnSpPr>
        <p:spPr bwMode="auto">
          <a:xfrm>
            <a:off x="4335417" y="4632930"/>
            <a:ext cx="521293" cy="0"/>
          </a:xfrm>
          <a:prstGeom prst="straightConnector1">
            <a:avLst/>
          </a:prstGeom>
          <a:noFill/>
          <a:ln w="28575" cap="flat" cmpd="sng" algn="ctr">
            <a:solidFill>
              <a:srgbClr val="C00000"/>
            </a:solidFill>
            <a:prstDash val="solid"/>
            <a:round/>
            <a:headEnd type="none" w="med" len="med"/>
            <a:tailEnd type="arrow" w="med" len="med"/>
          </a:ln>
          <a:effectLst/>
        </p:spPr>
      </p:cxnSp>
      <p:cxnSp>
        <p:nvCxnSpPr>
          <p:cNvPr id="77" name="Straight Arrow Connector 76">
            <a:extLst>
              <a:ext uri="{FF2B5EF4-FFF2-40B4-BE49-F238E27FC236}">
                <a16:creationId xmlns:a16="http://schemas.microsoft.com/office/drawing/2014/main" id="{1F3D8C4B-1BB4-4312-A8DA-D2B629439992}"/>
              </a:ext>
            </a:extLst>
          </p:cNvPr>
          <p:cNvCxnSpPr>
            <a:cxnSpLocks/>
          </p:cNvCxnSpPr>
          <p:nvPr/>
        </p:nvCxnSpPr>
        <p:spPr bwMode="auto">
          <a:xfrm flipV="1">
            <a:off x="4276442" y="4799662"/>
            <a:ext cx="580268" cy="1154161"/>
          </a:xfrm>
          <a:prstGeom prst="straightConnector1">
            <a:avLst/>
          </a:prstGeom>
          <a:noFill/>
          <a:ln w="28575" cap="flat" cmpd="sng" algn="ctr">
            <a:solidFill>
              <a:srgbClr val="C00000"/>
            </a:solidFill>
            <a:prstDash val="solid"/>
            <a:round/>
            <a:headEnd type="none" w="med" len="med"/>
            <a:tailEnd type="arrow" w="med" len="med"/>
          </a:ln>
          <a:effectLst/>
        </p:spPr>
      </p:cxnSp>
      <p:sp>
        <p:nvSpPr>
          <p:cNvPr id="78" name="TextBox 77">
            <a:extLst>
              <a:ext uri="{FF2B5EF4-FFF2-40B4-BE49-F238E27FC236}">
                <a16:creationId xmlns:a16="http://schemas.microsoft.com/office/drawing/2014/main" id="{CE5F50E0-979A-44B7-957B-C8A214A47A77}"/>
              </a:ext>
            </a:extLst>
          </p:cNvPr>
          <p:cNvSpPr txBox="1"/>
          <p:nvPr/>
        </p:nvSpPr>
        <p:spPr>
          <a:xfrm>
            <a:off x="1643625" y="5268456"/>
            <a:ext cx="742753"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6|</a:t>
            </a:r>
          </a:p>
        </p:txBody>
      </p:sp>
      <p:cxnSp>
        <p:nvCxnSpPr>
          <p:cNvPr id="79" name="Straight Arrow Connector 78">
            <a:extLst>
              <a:ext uri="{FF2B5EF4-FFF2-40B4-BE49-F238E27FC236}">
                <a16:creationId xmlns:a16="http://schemas.microsoft.com/office/drawing/2014/main" id="{849953FB-93FC-4A71-9106-3DC01FDD536A}"/>
              </a:ext>
            </a:extLst>
          </p:cNvPr>
          <p:cNvCxnSpPr>
            <a:cxnSpLocks/>
          </p:cNvCxnSpPr>
          <p:nvPr/>
        </p:nvCxnSpPr>
        <p:spPr bwMode="auto">
          <a:xfrm flipV="1">
            <a:off x="2128092" y="4798551"/>
            <a:ext cx="580268" cy="1154161"/>
          </a:xfrm>
          <a:prstGeom prst="straightConnector1">
            <a:avLst/>
          </a:prstGeom>
          <a:noFill/>
          <a:ln w="28575" cap="flat" cmpd="sng" algn="ctr">
            <a:solidFill>
              <a:srgbClr val="C00000"/>
            </a:solidFill>
            <a:prstDash val="solid"/>
            <a:round/>
            <a:headEnd type="none" w="med" len="med"/>
            <a:tailEnd type="arrow" w="med" len="med"/>
          </a:ln>
          <a:effectLst/>
        </p:spPr>
      </p:cxnSp>
      <p:cxnSp>
        <p:nvCxnSpPr>
          <p:cNvPr id="71" name="Straight Arrow Connector 70">
            <a:extLst>
              <a:ext uri="{FF2B5EF4-FFF2-40B4-BE49-F238E27FC236}">
                <a16:creationId xmlns:a16="http://schemas.microsoft.com/office/drawing/2014/main" id="{0A82DE2D-C7B3-47BB-AA8E-03D69248AC49}"/>
              </a:ext>
            </a:extLst>
          </p:cNvPr>
          <p:cNvCxnSpPr>
            <a:cxnSpLocks/>
          </p:cNvCxnSpPr>
          <p:nvPr/>
        </p:nvCxnSpPr>
        <p:spPr bwMode="auto">
          <a:xfrm>
            <a:off x="2187265" y="4631820"/>
            <a:ext cx="521293" cy="0"/>
          </a:xfrm>
          <a:prstGeom prst="straightConnector1">
            <a:avLst/>
          </a:prstGeom>
          <a:noFill/>
          <a:ln w="28575" cap="flat" cmpd="sng" algn="ctr">
            <a:solidFill>
              <a:srgbClr val="C00000"/>
            </a:solidFill>
            <a:prstDash val="solid"/>
            <a:round/>
            <a:headEnd type="none" w="med" len="med"/>
            <a:tailEnd type="arrow" w="med" len="med"/>
          </a:ln>
          <a:effectLst/>
        </p:spPr>
      </p:cxnSp>
    </p:spTree>
    <p:extLst>
      <p:ext uri="{BB962C8B-B14F-4D97-AF65-F5344CB8AC3E}">
        <p14:creationId xmlns:p14="http://schemas.microsoft.com/office/powerpoint/2010/main" val="3948362046"/>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Breadth-First Traversal</a:t>
            </a:r>
          </a:p>
        </p:txBody>
      </p:sp>
      <p:sp>
        <p:nvSpPr>
          <p:cNvPr id="4" name="Slide Number Placeholder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91</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grpSp>
        <p:nvGrpSpPr>
          <p:cNvPr id="5" name="Group 4"/>
          <p:cNvGrpSpPr/>
          <p:nvPr/>
        </p:nvGrpSpPr>
        <p:grpSpPr>
          <a:xfrm>
            <a:off x="809866" y="825561"/>
            <a:ext cx="3214954" cy="2488491"/>
            <a:chOff x="1223785" y="3766524"/>
            <a:chExt cx="2833253" cy="2193040"/>
          </a:xfrm>
        </p:grpSpPr>
        <p:grpSp>
          <p:nvGrpSpPr>
            <p:cNvPr id="6" name="Group 5"/>
            <p:cNvGrpSpPr/>
            <p:nvPr/>
          </p:nvGrpSpPr>
          <p:grpSpPr>
            <a:xfrm>
              <a:off x="1335803" y="4157242"/>
              <a:ext cx="219364" cy="718577"/>
              <a:chOff x="1335803" y="4157242"/>
              <a:chExt cx="219364" cy="718577"/>
            </a:xfrm>
          </p:grpSpPr>
          <p:sp>
            <p:nvSpPr>
              <p:cNvPr id="52" name="Line 24"/>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3" name="Freeform 25"/>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7" name="Group 6"/>
            <p:cNvGrpSpPr/>
            <p:nvPr/>
          </p:nvGrpSpPr>
          <p:grpSpPr>
            <a:xfrm>
              <a:off x="1589803" y="4157242"/>
              <a:ext cx="219364" cy="718577"/>
              <a:chOff x="1589803" y="4157242"/>
              <a:chExt cx="219364" cy="718577"/>
            </a:xfrm>
          </p:grpSpPr>
          <p:sp>
            <p:nvSpPr>
              <p:cNvPr id="50" name="Line 27"/>
              <p:cNvSpPr>
                <a:spLocks noChangeAspect="1" noChangeShapeType="1"/>
              </p:cNvSpPr>
              <p:nvPr/>
            </p:nvSpPr>
            <p:spPr bwMode="auto">
              <a:xfrm rot="1855532">
                <a:off x="1732678" y="4616683"/>
                <a:ext cx="1443" cy="123265"/>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51" name="Freeform 28"/>
              <p:cNvSpPr>
                <a:spLocks/>
              </p:cNvSpPr>
              <p:nvPr/>
            </p:nvSpPr>
            <p:spPr bwMode="auto">
              <a:xfrm flipH="1" flipV="1">
                <a:off x="1589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8" name="Group 7"/>
            <p:cNvGrpSpPr/>
            <p:nvPr/>
          </p:nvGrpSpPr>
          <p:grpSpPr>
            <a:xfrm>
              <a:off x="1555166" y="3962540"/>
              <a:ext cx="1121352" cy="186298"/>
              <a:chOff x="1555166" y="3962540"/>
              <a:chExt cx="1121352" cy="186298"/>
            </a:xfrm>
          </p:grpSpPr>
          <p:sp>
            <p:nvSpPr>
              <p:cNvPr id="48" name="Line 30"/>
              <p:cNvSpPr>
                <a:spLocks noChangeAspect="1" noChangeShapeType="1"/>
              </p:cNvSpPr>
              <p:nvPr/>
            </p:nvSpPr>
            <p:spPr bwMode="auto">
              <a:xfrm rot="17163330" flipH="1">
                <a:off x="2309971" y="3939661"/>
                <a:ext cx="1401" cy="127000"/>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9" name="Freeform 31"/>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9" name="Group 8"/>
            <p:cNvGrpSpPr/>
            <p:nvPr/>
          </p:nvGrpSpPr>
          <p:grpSpPr>
            <a:xfrm>
              <a:off x="1563825" y="4891227"/>
              <a:ext cx="1121352" cy="732585"/>
              <a:chOff x="1563825" y="4891227"/>
              <a:chExt cx="1121352" cy="732585"/>
            </a:xfrm>
          </p:grpSpPr>
          <p:sp>
            <p:nvSpPr>
              <p:cNvPr id="46" name="Line 34"/>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7" name="Freeform 35"/>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10" name="Line 46"/>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1" name="Freeform 47"/>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12" name="Group 11"/>
            <p:cNvGrpSpPr/>
            <p:nvPr/>
          </p:nvGrpSpPr>
          <p:grpSpPr>
            <a:xfrm>
              <a:off x="1566712" y="5458525"/>
              <a:ext cx="1121352" cy="186298"/>
              <a:chOff x="1566712" y="5458525"/>
              <a:chExt cx="1121352" cy="186298"/>
            </a:xfrm>
          </p:grpSpPr>
          <p:sp>
            <p:nvSpPr>
              <p:cNvPr id="44" name="Line 49"/>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5" name="Freeform 50"/>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3" name="Group 12"/>
            <p:cNvGrpSpPr/>
            <p:nvPr/>
          </p:nvGrpSpPr>
          <p:grpSpPr>
            <a:xfrm>
              <a:off x="1549394" y="5643422"/>
              <a:ext cx="1121352" cy="186298"/>
              <a:chOff x="1549394" y="5643422"/>
              <a:chExt cx="1121352" cy="186298"/>
            </a:xfrm>
          </p:grpSpPr>
          <p:sp>
            <p:nvSpPr>
              <p:cNvPr id="42" name="Line 52"/>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3" name="Freeform 53"/>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4" name="Group 13"/>
            <p:cNvGrpSpPr/>
            <p:nvPr/>
          </p:nvGrpSpPr>
          <p:grpSpPr>
            <a:xfrm>
              <a:off x="1572485" y="4892628"/>
              <a:ext cx="1121352" cy="186298"/>
              <a:chOff x="1572485" y="4892628"/>
              <a:chExt cx="1121352" cy="186298"/>
            </a:xfrm>
          </p:grpSpPr>
          <p:sp>
            <p:nvSpPr>
              <p:cNvPr id="40" name="Line 55"/>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41" name="Freeform 56"/>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5" name="Group 14"/>
            <p:cNvGrpSpPr/>
            <p:nvPr/>
          </p:nvGrpSpPr>
          <p:grpSpPr>
            <a:xfrm>
              <a:off x="1330030" y="4919242"/>
              <a:ext cx="219364" cy="718577"/>
              <a:chOff x="1330030" y="4919242"/>
              <a:chExt cx="219364" cy="718577"/>
            </a:xfrm>
          </p:grpSpPr>
          <p:sp>
            <p:nvSpPr>
              <p:cNvPr id="38" name="Line 58"/>
              <p:cNvSpPr>
                <a:spLocks noChangeAspect="1" noChangeShapeType="1"/>
              </p:cNvSpPr>
              <p:nvPr/>
            </p:nvSpPr>
            <p:spPr bwMode="auto">
              <a:xfrm rot="19744468" flipH="1">
                <a:off x="1410848" y="5404742"/>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9" name="Freeform 59"/>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16" name="Line 61"/>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7" name="Freeform 16"/>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18" name="Group 17"/>
            <p:cNvGrpSpPr/>
            <p:nvPr/>
          </p:nvGrpSpPr>
          <p:grpSpPr>
            <a:xfrm>
              <a:off x="2676519" y="4882823"/>
              <a:ext cx="1102591" cy="760599"/>
              <a:chOff x="2676519" y="4882823"/>
              <a:chExt cx="1102591" cy="760599"/>
            </a:xfrm>
          </p:grpSpPr>
          <p:sp>
            <p:nvSpPr>
              <p:cNvPr id="36" name="Line 64"/>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7" name="Freeform 65"/>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9" name="Group 18"/>
            <p:cNvGrpSpPr/>
            <p:nvPr/>
          </p:nvGrpSpPr>
          <p:grpSpPr>
            <a:xfrm>
              <a:off x="2706826" y="4161444"/>
              <a:ext cx="1102591" cy="760599"/>
              <a:chOff x="2706826" y="4161444"/>
              <a:chExt cx="1102591" cy="760599"/>
            </a:xfrm>
          </p:grpSpPr>
          <p:sp>
            <p:nvSpPr>
              <p:cNvPr id="34" name="Line 67"/>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5" name="Freeform 68"/>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20" name="Rectangle 19"/>
            <p:cNvSpPr>
              <a:spLocks noChangeArrowheads="1"/>
            </p:cNvSpPr>
            <p:nvPr/>
          </p:nvSpPr>
          <p:spPr bwMode="auto">
            <a:xfrm>
              <a:off x="2647633" y="5634101"/>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5</a:t>
              </a:r>
            </a:p>
          </p:txBody>
        </p:sp>
        <p:sp>
          <p:nvSpPr>
            <p:cNvPr id="21" name="Rectangle 104"/>
            <p:cNvSpPr>
              <a:spLocks noChangeArrowheads="1"/>
            </p:cNvSpPr>
            <p:nvPr/>
          </p:nvSpPr>
          <p:spPr bwMode="auto">
            <a:xfrm>
              <a:off x="1223785" y="4692170"/>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3</a:t>
              </a:r>
            </a:p>
          </p:txBody>
        </p:sp>
        <p:sp>
          <p:nvSpPr>
            <p:cNvPr id="22" name="Rectangle 105"/>
            <p:cNvSpPr>
              <a:spLocks noChangeArrowheads="1"/>
            </p:cNvSpPr>
            <p:nvPr/>
          </p:nvSpPr>
          <p:spPr bwMode="auto">
            <a:xfrm>
              <a:off x="1269289" y="5561284"/>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23" name="Rectangle 22"/>
            <p:cNvSpPr>
              <a:spLocks noChangeArrowheads="1"/>
            </p:cNvSpPr>
            <p:nvPr/>
          </p:nvSpPr>
          <p:spPr bwMode="auto">
            <a:xfrm>
              <a:off x="2671447" y="3766524"/>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Helvetica"/>
                  <a:ea typeface="+mn-ea"/>
                  <a:cs typeface="Helvetica"/>
                </a:rPr>
                <a:t>1</a:t>
              </a:r>
            </a:p>
          </p:txBody>
        </p:sp>
        <p:sp>
          <p:nvSpPr>
            <p:cNvPr id="24" name="Oval 23"/>
            <p:cNvSpPr>
              <a:spLocks noChangeArrowheads="1"/>
            </p:cNvSpPr>
            <p:nvPr/>
          </p:nvSpPr>
          <p:spPr bwMode="auto">
            <a:xfrm>
              <a:off x="1485894" y="4068996"/>
              <a:ext cx="164592" cy="168088"/>
            </a:xfrm>
            <a:prstGeom prst="ellipse">
              <a:avLst/>
            </a:prstGeom>
            <a:solidFill>
              <a:srgbClr val="FF0000"/>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erdana" charset="0"/>
                <a:ea typeface="+mn-ea"/>
                <a:cs typeface="Arial" pitchFamily="34" charset="0"/>
              </a:endParaRPr>
            </a:p>
          </p:txBody>
        </p:sp>
        <p:sp>
          <p:nvSpPr>
            <p:cNvPr id="25" name="Oval 24"/>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6" name="Oval 25"/>
            <p:cNvSpPr>
              <a:spLocks noChangeArrowheads="1"/>
            </p:cNvSpPr>
            <p:nvPr/>
          </p:nvSpPr>
          <p:spPr bwMode="auto">
            <a:xfrm>
              <a:off x="2594257" y="4068996"/>
              <a:ext cx="164592" cy="168088"/>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7" name="Oval 26"/>
            <p:cNvSpPr>
              <a:spLocks noChangeArrowheads="1"/>
            </p:cNvSpPr>
            <p:nvPr/>
          </p:nvSpPr>
          <p:spPr bwMode="auto">
            <a:xfrm>
              <a:off x="2594257" y="4808584"/>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8" name="Oval 27"/>
            <p:cNvSpPr>
              <a:spLocks noChangeArrowheads="1"/>
            </p:cNvSpPr>
            <p:nvPr/>
          </p:nvSpPr>
          <p:spPr bwMode="auto">
            <a:xfrm>
              <a:off x="3672737" y="4801113"/>
              <a:ext cx="164592" cy="16808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9" name="Oval 71"/>
            <p:cNvSpPr>
              <a:spLocks noChangeArrowheads="1"/>
            </p:cNvSpPr>
            <p:nvPr/>
          </p:nvSpPr>
          <p:spPr bwMode="auto">
            <a:xfrm>
              <a:off x="1485894" y="4808584"/>
              <a:ext cx="164592" cy="168088"/>
            </a:xfrm>
            <a:prstGeom prst="ellipse">
              <a:avLst/>
            </a:prstGeom>
            <a:solidFill>
              <a:srgbClr val="0000FF"/>
            </a:solidFill>
            <a:ln>
              <a:solidFill>
                <a:schemeClr val="tx1"/>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0" name="Oval 72"/>
            <p:cNvSpPr>
              <a:spLocks noChangeArrowheads="1"/>
            </p:cNvSpPr>
            <p:nvPr/>
          </p:nvSpPr>
          <p:spPr bwMode="auto">
            <a:xfrm>
              <a:off x="1485894" y="5548172"/>
              <a:ext cx="164592" cy="168088"/>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31" name="Rectangle 30"/>
            <p:cNvSpPr>
              <a:spLocks noChangeArrowheads="1"/>
            </p:cNvSpPr>
            <p:nvPr/>
          </p:nvSpPr>
          <p:spPr bwMode="auto">
            <a:xfrm>
              <a:off x="1299850" y="3774221"/>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0</a:t>
              </a:r>
            </a:p>
          </p:txBody>
        </p:sp>
        <p:sp>
          <p:nvSpPr>
            <p:cNvPr id="32" name="Rectangle 31"/>
            <p:cNvSpPr>
              <a:spLocks noChangeArrowheads="1"/>
            </p:cNvSpPr>
            <p:nvPr/>
          </p:nvSpPr>
          <p:spPr bwMode="auto">
            <a:xfrm>
              <a:off x="3781321" y="4654363"/>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4</a:t>
              </a:r>
            </a:p>
          </p:txBody>
        </p:sp>
        <p:sp>
          <p:nvSpPr>
            <p:cNvPr id="33" name="Rectangle 32"/>
            <p:cNvSpPr>
              <a:spLocks noChangeArrowheads="1"/>
            </p:cNvSpPr>
            <p:nvPr/>
          </p:nvSpPr>
          <p:spPr bwMode="auto">
            <a:xfrm>
              <a:off x="2457576" y="4531163"/>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6</a:t>
              </a:r>
            </a:p>
          </p:txBody>
        </p:sp>
      </p:grpSp>
      <p:grpSp>
        <p:nvGrpSpPr>
          <p:cNvPr id="54" name="Group 53"/>
          <p:cNvGrpSpPr/>
          <p:nvPr/>
        </p:nvGrpSpPr>
        <p:grpSpPr>
          <a:xfrm>
            <a:off x="5165627" y="825561"/>
            <a:ext cx="3214954" cy="2488491"/>
            <a:chOff x="1223785" y="3766524"/>
            <a:chExt cx="2833253" cy="2193040"/>
          </a:xfrm>
        </p:grpSpPr>
        <p:grpSp>
          <p:nvGrpSpPr>
            <p:cNvPr id="55" name="Group 54"/>
            <p:cNvGrpSpPr/>
            <p:nvPr/>
          </p:nvGrpSpPr>
          <p:grpSpPr>
            <a:xfrm>
              <a:off x="1335803" y="4157242"/>
              <a:ext cx="219364" cy="718577"/>
              <a:chOff x="1335803" y="4157242"/>
              <a:chExt cx="219364" cy="718577"/>
            </a:xfrm>
          </p:grpSpPr>
          <p:sp>
            <p:nvSpPr>
              <p:cNvPr id="101" name="Line 24"/>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02" name="Freeform 25"/>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56" name="Group 55"/>
            <p:cNvGrpSpPr/>
            <p:nvPr/>
          </p:nvGrpSpPr>
          <p:grpSpPr>
            <a:xfrm>
              <a:off x="1589803" y="4157242"/>
              <a:ext cx="219364" cy="718577"/>
              <a:chOff x="1589803" y="4157242"/>
              <a:chExt cx="219364" cy="718577"/>
            </a:xfrm>
          </p:grpSpPr>
          <p:sp>
            <p:nvSpPr>
              <p:cNvPr id="99" name="Line 27"/>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00" name="Freeform 28"/>
              <p:cNvSpPr>
                <a:spLocks/>
              </p:cNvSpPr>
              <p:nvPr/>
            </p:nvSpPr>
            <p:spPr bwMode="auto">
              <a:xfrm flipH="1" flipV="1">
                <a:off x="1589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57" name="Group 56"/>
            <p:cNvGrpSpPr/>
            <p:nvPr/>
          </p:nvGrpSpPr>
          <p:grpSpPr>
            <a:xfrm>
              <a:off x="1555166" y="3962540"/>
              <a:ext cx="1121352" cy="186298"/>
              <a:chOff x="1555166" y="3962540"/>
              <a:chExt cx="1121352" cy="186298"/>
            </a:xfrm>
          </p:grpSpPr>
          <p:sp>
            <p:nvSpPr>
              <p:cNvPr id="97" name="Line 30"/>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8" name="Freeform 31"/>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58" name="Group 57"/>
            <p:cNvGrpSpPr/>
            <p:nvPr/>
          </p:nvGrpSpPr>
          <p:grpSpPr>
            <a:xfrm>
              <a:off x="1563825" y="4891227"/>
              <a:ext cx="1121352" cy="732585"/>
              <a:chOff x="1563825" y="4891227"/>
              <a:chExt cx="1121352" cy="732585"/>
            </a:xfrm>
          </p:grpSpPr>
          <p:sp>
            <p:nvSpPr>
              <p:cNvPr id="95" name="Line 34"/>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6" name="Freeform 35"/>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59" name="Line 46"/>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0" name="Freeform 47"/>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61" name="Group 60"/>
            <p:cNvGrpSpPr/>
            <p:nvPr/>
          </p:nvGrpSpPr>
          <p:grpSpPr>
            <a:xfrm>
              <a:off x="1566712" y="5458525"/>
              <a:ext cx="1121352" cy="186298"/>
              <a:chOff x="1566712" y="5458525"/>
              <a:chExt cx="1121352" cy="186298"/>
            </a:xfrm>
          </p:grpSpPr>
          <p:sp>
            <p:nvSpPr>
              <p:cNvPr id="93" name="Line 49"/>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4" name="Freeform 50"/>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62" name="Group 61"/>
            <p:cNvGrpSpPr/>
            <p:nvPr/>
          </p:nvGrpSpPr>
          <p:grpSpPr>
            <a:xfrm>
              <a:off x="1549394" y="5643422"/>
              <a:ext cx="1121352" cy="186298"/>
              <a:chOff x="1549394" y="5643422"/>
              <a:chExt cx="1121352" cy="186298"/>
            </a:xfrm>
          </p:grpSpPr>
          <p:sp>
            <p:nvSpPr>
              <p:cNvPr id="91" name="Line 52"/>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2" name="Freeform 53"/>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63" name="Group 62"/>
            <p:cNvGrpSpPr/>
            <p:nvPr/>
          </p:nvGrpSpPr>
          <p:grpSpPr>
            <a:xfrm>
              <a:off x="1572485" y="4892628"/>
              <a:ext cx="1121352" cy="186298"/>
              <a:chOff x="1572485" y="4892628"/>
              <a:chExt cx="1121352" cy="186298"/>
            </a:xfrm>
          </p:grpSpPr>
          <p:sp>
            <p:nvSpPr>
              <p:cNvPr id="89" name="Line 55"/>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90" name="Freeform 56"/>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64" name="Group 63"/>
            <p:cNvGrpSpPr/>
            <p:nvPr/>
          </p:nvGrpSpPr>
          <p:grpSpPr>
            <a:xfrm>
              <a:off x="1330030" y="4919242"/>
              <a:ext cx="219364" cy="718577"/>
              <a:chOff x="1330030" y="4919242"/>
              <a:chExt cx="219364" cy="718577"/>
            </a:xfrm>
          </p:grpSpPr>
          <p:sp>
            <p:nvSpPr>
              <p:cNvPr id="87" name="Line 58"/>
              <p:cNvSpPr>
                <a:spLocks noChangeAspect="1" noChangeShapeType="1"/>
              </p:cNvSpPr>
              <p:nvPr/>
            </p:nvSpPr>
            <p:spPr bwMode="auto">
              <a:xfrm rot="19744468" flipH="1">
                <a:off x="1410848" y="5404742"/>
                <a:ext cx="1443" cy="123265"/>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8" name="Freeform 59"/>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65" name="Line 61"/>
            <p:cNvSpPr>
              <a:spLocks noChangeAspect="1" noChangeShapeType="1"/>
            </p:cNvSpPr>
            <p:nvPr/>
          </p:nvSpPr>
          <p:spPr bwMode="auto">
            <a:xfrm rot="1855532">
              <a:off x="2829496" y="4616683"/>
              <a:ext cx="1443" cy="123265"/>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66" name="Freeform 65"/>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67" name="Group 66"/>
            <p:cNvGrpSpPr/>
            <p:nvPr/>
          </p:nvGrpSpPr>
          <p:grpSpPr>
            <a:xfrm>
              <a:off x="2676519" y="4882823"/>
              <a:ext cx="1102591" cy="760599"/>
              <a:chOff x="2676519" y="4882823"/>
              <a:chExt cx="1102591" cy="760599"/>
            </a:xfrm>
          </p:grpSpPr>
          <p:sp>
            <p:nvSpPr>
              <p:cNvPr id="85" name="Line 64"/>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6" name="Freeform 65"/>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68" name="Group 67"/>
            <p:cNvGrpSpPr/>
            <p:nvPr/>
          </p:nvGrpSpPr>
          <p:grpSpPr>
            <a:xfrm>
              <a:off x="2706826" y="4161444"/>
              <a:ext cx="1102591" cy="760599"/>
              <a:chOff x="2706826" y="4161444"/>
              <a:chExt cx="1102591" cy="760599"/>
            </a:xfrm>
          </p:grpSpPr>
          <p:sp>
            <p:nvSpPr>
              <p:cNvPr id="83" name="Line 67"/>
              <p:cNvSpPr>
                <a:spLocks noChangeAspect="1" noChangeShapeType="1"/>
              </p:cNvSpPr>
              <p:nvPr/>
            </p:nvSpPr>
            <p:spPr bwMode="auto">
              <a:xfrm rot="19202490" flipH="1">
                <a:off x="3540985" y="4454198"/>
                <a:ext cx="1443" cy="123265"/>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4" name="Freeform 68"/>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69" name="Rectangle 68"/>
            <p:cNvSpPr>
              <a:spLocks noChangeArrowheads="1"/>
            </p:cNvSpPr>
            <p:nvPr/>
          </p:nvSpPr>
          <p:spPr bwMode="auto">
            <a:xfrm>
              <a:off x="2647633" y="5634101"/>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5</a:t>
              </a:r>
            </a:p>
          </p:txBody>
        </p:sp>
        <p:sp>
          <p:nvSpPr>
            <p:cNvPr id="70" name="Rectangle 104"/>
            <p:cNvSpPr>
              <a:spLocks noChangeArrowheads="1"/>
            </p:cNvSpPr>
            <p:nvPr/>
          </p:nvSpPr>
          <p:spPr bwMode="auto">
            <a:xfrm>
              <a:off x="1223785" y="4692170"/>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3</a:t>
              </a:r>
            </a:p>
          </p:txBody>
        </p:sp>
        <p:sp>
          <p:nvSpPr>
            <p:cNvPr id="71" name="Rectangle 105"/>
            <p:cNvSpPr>
              <a:spLocks noChangeArrowheads="1"/>
            </p:cNvSpPr>
            <p:nvPr/>
          </p:nvSpPr>
          <p:spPr bwMode="auto">
            <a:xfrm>
              <a:off x="1269289" y="5561284"/>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72" name="Rectangle 71"/>
            <p:cNvSpPr>
              <a:spLocks noChangeArrowheads="1"/>
            </p:cNvSpPr>
            <p:nvPr/>
          </p:nvSpPr>
          <p:spPr bwMode="auto">
            <a:xfrm>
              <a:off x="2671447" y="3766524"/>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1</a:t>
              </a:r>
            </a:p>
          </p:txBody>
        </p:sp>
        <p:sp>
          <p:nvSpPr>
            <p:cNvPr id="73" name="Oval 72"/>
            <p:cNvSpPr>
              <a:spLocks noChangeArrowheads="1"/>
            </p:cNvSpPr>
            <p:nvPr/>
          </p:nvSpPr>
          <p:spPr bwMode="auto">
            <a:xfrm>
              <a:off x="1485894" y="4068996"/>
              <a:ext cx="164592" cy="168088"/>
            </a:xfrm>
            <a:prstGeom prst="ellipse">
              <a:avLst/>
            </a:prstGeom>
            <a:solidFill>
              <a:schemeClr val="bg1">
                <a:lumMod val="85000"/>
              </a:schemeClr>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erdana" charset="0"/>
                <a:ea typeface="+mn-ea"/>
                <a:cs typeface="Arial" pitchFamily="34" charset="0"/>
              </a:endParaRPr>
            </a:p>
          </p:txBody>
        </p:sp>
        <p:sp>
          <p:nvSpPr>
            <p:cNvPr id="74" name="Oval 73"/>
            <p:cNvSpPr>
              <a:spLocks noChangeArrowheads="1"/>
            </p:cNvSpPr>
            <p:nvPr/>
          </p:nvSpPr>
          <p:spPr bwMode="auto">
            <a:xfrm>
              <a:off x="2594257" y="5548172"/>
              <a:ext cx="164592" cy="168088"/>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5" name="Oval 74"/>
            <p:cNvSpPr>
              <a:spLocks noChangeArrowheads="1"/>
            </p:cNvSpPr>
            <p:nvPr/>
          </p:nvSpPr>
          <p:spPr bwMode="auto">
            <a:xfrm>
              <a:off x="2594257" y="4068996"/>
              <a:ext cx="164592" cy="168088"/>
            </a:xfrm>
            <a:prstGeom prst="ellipse">
              <a:avLst/>
            </a:prstGeom>
            <a:solidFill>
              <a:srgbClr val="FF0000"/>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6" name="Oval 75"/>
            <p:cNvSpPr>
              <a:spLocks noChangeArrowheads="1"/>
            </p:cNvSpPr>
            <p:nvPr/>
          </p:nvSpPr>
          <p:spPr bwMode="auto">
            <a:xfrm>
              <a:off x="2594257" y="4808584"/>
              <a:ext cx="164592" cy="168088"/>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7" name="Oval 76"/>
            <p:cNvSpPr>
              <a:spLocks noChangeArrowheads="1"/>
            </p:cNvSpPr>
            <p:nvPr/>
          </p:nvSpPr>
          <p:spPr bwMode="auto">
            <a:xfrm>
              <a:off x="3672737" y="4801113"/>
              <a:ext cx="164592" cy="168088"/>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8" name="Oval 71"/>
            <p:cNvSpPr>
              <a:spLocks noChangeArrowheads="1"/>
            </p:cNvSpPr>
            <p:nvPr/>
          </p:nvSpPr>
          <p:spPr bwMode="auto">
            <a:xfrm>
              <a:off x="1485894" y="4808584"/>
              <a:ext cx="164592" cy="168088"/>
            </a:xfrm>
            <a:prstGeom prst="ellipse">
              <a:avLst/>
            </a:prstGeom>
            <a:solidFill>
              <a:srgbClr val="FF0000"/>
            </a:solidFill>
            <a:ln>
              <a:solidFill>
                <a:schemeClr val="tx1"/>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79" name="Oval 72"/>
            <p:cNvSpPr>
              <a:spLocks noChangeArrowheads="1"/>
            </p:cNvSpPr>
            <p:nvPr/>
          </p:nvSpPr>
          <p:spPr bwMode="auto">
            <a:xfrm>
              <a:off x="1485894" y="5548172"/>
              <a:ext cx="164592" cy="168088"/>
            </a:xfrm>
            <a:prstGeom prst="ellipse">
              <a:avLst/>
            </a:prstGeom>
            <a:solidFill>
              <a:srgbClr val="0000FF"/>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80" name="Rectangle 79"/>
            <p:cNvSpPr>
              <a:spLocks noChangeArrowheads="1"/>
            </p:cNvSpPr>
            <p:nvPr/>
          </p:nvSpPr>
          <p:spPr bwMode="auto">
            <a:xfrm>
              <a:off x="1299850" y="3774221"/>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0</a:t>
              </a:r>
            </a:p>
          </p:txBody>
        </p:sp>
        <p:sp>
          <p:nvSpPr>
            <p:cNvPr id="81" name="Rectangle 80"/>
            <p:cNvSpPr>
              <a:spLocks noChangeArrowheads="1"/>
            </p:cNvSpPr>
            <p:nvPr/>
          </p:nvSpPr>
          <p:spPr bwMode="auto">
            <a:xfrm>
              <a:off x="3781321" y="4654363"/>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4</a:t>
              </a:r>
            </a:p>
          </p:txBody>
        </p:sp>
        <p:sp>
          <p:nvSpPr>
            <p:cNvPr id="82" name="Rectangle 81"/>
            <p:cNvSpPr>
              <a:spLocks noChangeArrowheads="1"/>
            </p:cNvSpPr>
            <p:nvPr/>
          </p:nvSpPr>
          <p:spPr bwMode="auto">
            <a:xfrm>
              <a:off x="2457576" y="4531163"/>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6</a:t>
              </a:r>
            </a:p>
          </p:txBody>
        </p:sp>
      </p:grpSp>
      <p:grpSp>
        <p:nvGrpSpPr>
          <p:cNvPr id="111" name="Group 110"/>
          <p:cNvGrpSpPr/>
          <p:nvPr/>
        </p:nvGrpSpPr>
        <p:grpSpPr>
          <a:xfrm>
            <a:off x="855603" y="3867993"/>
            <a:ext cx="3214954" cy="2488491"/>
            <a:chOff x="1223785" y="3766524"/>
            <a:chExt cx="2833253" cy="2193040"/>
          </a:xfrm>
        </p:grpSpPr>
        <p:grpSp>
          <p:nvGrpSpPr>
            <p:cNvPr id="113" name="Group 112"/>
            <p:cNvGrpSpPr/>
            <p:nvPr/>
          </p:nvGrpSpPr>
          <p:grpSpPr>
            <a:xfrm>
              <a:off x="1335803" y="4157242"/>
              <a:ext cx="219364" cy="718577"/>
              <a:chOff x="1335803" y="4157242"/>
              <a:chExt cx="219364" cy="718577"/>
            </a:xfrm>
          </p:grpSpPr>
          <p:sp>
            <p:nvSpPr>
              <p:cNvPr id="159" name="Line 24"/>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60" name="Freeform 25"/>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14" name="Group 113"/>
            <p:cNvGrpSpPr/>
            <p:nvPr/>
          </p:nvGrpSpPr>
          <p:grpSpPr>
            <a:xfrm>
              <a:off x="1589803" y="4157242"/>
              <a:ext cx="219364" cy="718577"/>
              <a:chOff x="1589803" y="4157242"/>
              <a:chExt cx="219364" cy="718577"/>
            </a:xfrm>
          </p:grpSpPr>
          <p:sp>
            <p:nvSpPr>
              <p:cNvPr id="157" name="Line 27"/>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58" name="Freeform 28"/>
              <p:cNvSpPr>
                <a:spLocks/>
              </p:cNvSpPr>
              <p:nvPr/>
            </p:nvSpPr>
            <p:spPr bwMode="auto">
              <a:xfrm flipH="1" flipV="1">
                <a:off x="1589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15" name="Group 114"/>
            <p:cNvGrpSpPr/>
            <p:nvPr/>
          </p:nvGrpSpPr>
          <p:grpSpPr>
            <a:xfrm>
              <a:off x="1555166" y="3962540"/>
              <a:ext cx="1121352" cy="186298"/>
              <a:chOff x="1555166" y="3962540"/>
              <a:chExt cx="1121352" cy="186298"/>
            </a:xfrm>
          </p:grpSpPr>
          <p:sp>
            <p:nvSpPr>
              <p:cNvPr id="155" name="Line 30"/>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56" name="Freeform 31"/>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16" name="Group 115"/>
            <p:cNvGrpSpPr/>
            <p:nvPr/>
          </p:nvGrpSpPr>
          <p:grpSpPr>
            <a:xfrm>
              <a:off x="1563825" y="4891227"/>
              <a:ext cx="1121352" cy="732585"/>
              <a:chOff x="1563825" y="4891227"/>
              <a:chExt cx="1121352" cy="732585"/>
            </a:xfrm>
          </p:grpSpPr>
          <p:sp>
            <p:nvSpPr>
              <p:cNvPr id="153" name="Line 34"/>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54" name="Freeform 35"/>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117" name="Line 46"/>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18" name="Freeform 47"/>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119" name="Group 118"/>
            <p:cNvGrpSpPr/>
            <p:nvPr/>
          </p:nvGrpSpPr>
          <p:grpSpPr>
            <a:xfrm>
              <a:off x="1566712" y="5458525"/>
              <a:ext cx="1121352" cy="186298"/>
              <a:chOff x="1566712" y="5458525"/>
              <a:chExt cx="1121352" cy="186298"/>
            </a:xfrm>
          </p:grpSpPr>
          <p:sp>
            <p:nvSpPr>
              <p:cNvPr id="151" name="Line 49"/>
              <p:cNvSpPr>
                <a:spLocks noChangeAspect="1" noChangeShapeType="1"/>
              </p:cNvSpPr>
              <p:nvPr/>
            </p:nvSpPr>
            <p:spPr bwMode="auto">
              <a:xfrm rot="17163330" flipH="1">
                <a:off x="2321517" y="5435646"/>
                <a:ext cx="1401" cy="127000"/>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52" name="Freeform 50"/>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20" name="Group 119"/>
            <p:cNvGrpSpPr/>
            <p:nvPr/>
          </p:nvGrpSpPr>
          <p:grpSpPr>
            <a:xfrm>
              <a:off x="1549394" y="5643422"/>
              <a:ext cx="1121352" cy="186298"/>
              <a:chOff x="1549394" y="5643422"/>
              <a:chExt cx="1121352" cy="186298"/>
            </a:xfrm>
          </p:grpSpPr>
          <p:sp>
            <p:nvSpPr>
              <p:cNvPr id="149" name="Line 52"/>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50" name="Freeform 53"/>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21" name="Group 120"/>
            <p:cNvGrpSpPr/>
            <p:nvPr/>
          </p:nvGrpSpPr>
          <p:grpSpPr>
            <a:xfrm>
              <a:off x="1572485" y="4892628"/>
              <a:ext cx="1121352" cy="186298"/>
              <a:chOff x="1572485" y="4892628"/>
              <a:chExt cx="1121352" cy="186298"/>
            </a:xfrm>
          </p:grpSpPr>
          <p:sp>
            <p:nvSpPr>
              <p:cNvPr id="147" name="Line 55"/>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48" name="Freeform 56"/>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22" name="Group 121"/>
            <p:cNvGrpSpPr/>
            <p:nvPr/>
          </p:nvGrpSpPr>
          <p:grpSpPr>
            <a:xfrm>
              <a:off x="1330030" y="4919242"/>
              <a:ext cx="219364" cy="718577"/>
              <a:chOff x="1330030" y="4919242"/>
              <a:chExt cx="219364" cy="718577"/>
            </a:xfrm>
          </p:grpSpPr>
          <p:sp>
            <p:nvSpPr>
              <p:cNvPr id="145" name="Line 58"/>
              <p:cNvSpPr>
                <a:spLocks noChangeAspect="1" noChangeShapeType="1"/>
              </p:cNvSpPr>
              <p:nvPr/>
            </p:nvSpPr>
            <p:spPr bwMode="auto">
              <a:xfrm rot="19744468" flipH="1">
                <a:off x="1410848" y="5404742"/>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46" name="Freeform 59"/>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123" name="Line 61"/>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24" name="Freeform 123"/>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125" name="Group 124"/>
            <p:cNvGrpSpPr/>
            <p:nvPr/>
          </p:nvGrpSpPr>
          <p:grpSpPr>
            <a:xfrm>
              <a:off x="2676519" y="4882823"/>
              <a:ext cx="1102591" cy="760599"/>
              <a:chOff x="2676519" y="4882823"/>
              <a:chExt cx="1102591" cy="760599"/>
            </a:xfrm>
          </p:grpSpPr>
          <p:sp>
            <p:nvSpPr>
              <p:cNvPr id="143" name="Line 64"/>
              <p:cNvSpPr>
                <a:spLocks noChangeAspect="1" noChangeShapeType="1"/>
              </p:cNvSpPr>
              <p:nvPr/>
            </p:nvSpPr>
            <p:spPr bwMode="auto">
              <a:xfrm rot="4334049">
                <a:off x="3099393" y="5477202"/>
                <a:ext cx="1401" cy="127000"/>
              </a:xfrm>
              <a:prstGeom prst="line">
                <a:avLst/>
              </a:prstGeom>
              <a:noFill/>
              <a:ln w="22225">
                <a:solidFill>
                  <a:srgbClr val="00B05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44" name="Freeform 65"/>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rgbClr val="00B05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26" name="Group 125"/>
            <p:cNvGrpSpPr/>
            <p:nvPr/>
          </p:nvGrpSpPr>
          <p:grpSpPr>
            <a:xfrm>
              <a:off x="2706826" y="4161444"/>
              <a:ext cx="1102591" cy="760599"/>
              <a:chOff x="2706826" y="4161444"/>
              <a:chExt cx="1102591" cy="760599"/>
            </a:xfrm>
          </p:grpSpPr>
          <p:sp>
            <p:nvSpPr>
              <p:cNvPr id="141" name="Line 67"/>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42" name="Freeform 68"/>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127" name="Rectangle 126"/>
            <p:cNvSpPr>
              <a:spLocks noChangeArrowheads="1"/>
            </p:cNvSpPr>
            <p:nvPr/>
          </p:nvSpPr>
          <p:spPr bwMode="auto">
            <a:xfrm>
              <a:off x="2647633" y="5634101"/>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5</a:t>
              </a:r>
            </a:p>
          </p:txBody>
        </p:sp>
        <p:sp>
          <p:nvSpPr>
            <p:cNvPr id="128" name="Rectangle 104"/>
            <p:cNvSpPr>
              <a:spLocks noChangeArrowheads="1"/>
            </p:cNvSpPr>
            <p:nvPr/>
          </p:nvSpPr>
          <p:spPr bwMode="auto">
            <a:xfrm>
              <a:off x="1223785" y="4692170"/>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3</a:t>
              </a:r>
            </a:p>
          </p:txBody>
        </p:sp>
        <p:sp>
          <p:nvSpPr>
            <p:cNvPr id="129" name="Rectangle 105"/>
            <p:cNvSpPr>
              <a:spLocks noChangeArrowheads="1"/>
            </p:cNvSpPr>
            <p:nvPr/>
          </p:nvSpPr>
          <p:spPr bwMode="auto">
            <a:xfrm>
              <a:off x="1269289" y="5561284"/>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2</a:t>
              </a:r>
            </a:p>
          </p:txBody>
        </p:sp>
        <p:sp>
          <p:nvSpPr>
            <p:cNvPr id="130" name="Rectangle 129"/>
            <p:cNvSpPr>
              <a:spLocks noChangeArrowheads="1"/>
            </p:cNvSpPr>
            <p:nvPr/>
          </p:nvSpPr>
          <p:spPr bwMode="auto">
            <a:xfrm>
              <a:off x="2671447" y="3766524"/>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1</a:t>
              </a:r>
            </a:p>
          </p:txBody>
        </p:sp>
        <p:sp>
          <p:nvSpPr>
            <p:cNvPr id="131" name="Oval 130"/>
            <p:cNvSpPr>
              <a:spLocks noChangeArrowheads="1"/>
            </p:cNvSpPr>
            <p:nvPr/>
          </p:nvSpPr>
          <p:spPr bwMode="auto">
            <a:xfrm>
              <a:off x="1485894" y="4068996"/>
              <a:ext cx="164592" cy="168088"/>
            </a:xfrm>
            <a:prstGeom prst="ellipse">
              <a:avLst/>
            </a:prstGeom>
            <a:solidFill>
              <a:schemeClr val="bg1">
                <a:lumMod val="85000"/>
              </a:schemeClr>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erdana" charset="0"/>
                <a:ea typeface="+mn-ea"/>
                <a:cs typeface="Arial" pitchFamily="34" charset="0"/>
              </a:endParaRPr>
            </a:p>
          </p:txBody>
        </p:sp>
        <p:sp>
          <p:nvSpPr>
            <p:cNvPr id="132" name="Oval 131"/>
            <p:cNvSpPr>
              <a:spLocks noChangeArrowheads="1"/>
            </p:cNvSpPr>
            <p:nvPr/>
          </p:nvSpPr>
          <p:spPr bwMode="auto">
            <a:xfrm>
              <a:off x="2594257" y="5548172"/>
              <a:ext cx="164592" cy="168088"/>
            </a:xfrm>
            <a:prstGeom prst="ellipse">
              <a:avLst/>
            </a:prstGeom>
            <a:solidFill>
              <a:srgbClr val="0000FF"/>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33" name="Oval 132"/>
            <p:cNvSpPr>
              <a:spLocks noChangeArrowheads="1"/>
            </p:cNvSpPr>
            <p:nvPr/>
          </p:nvSpPr>
          <p:spPr bwMode="auto">
            <a:xfrm>
              <a:off x="2594257" y="4068996"/>
              <a:ext cx="164592" cy="168088"/>
            </a:xfrm>
            <a:prstGeom prst="ellipse">
              <a:avLst/>
            </a:prstGeom>
            <a:solidFill>
              <a:schemeClr val="bg1">
                <a:lumMod val="85000"/>
              </a:schemeClr>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34" name="Oval 133"/>
            <p:cNvSpPr>
              <a:spLocks noChangeArrowheads="1"/>
            </p:cNvSpPr>
            <p:nvPr/>
          </p:nvSpPr>
          <p:spPr bwMode="auto">
            <a:xfrm>
              <a:off x="2594257" y="4808584"/>
              <a:ext cx="164592" cy="168088"/>
            </a:xfrm>
            <a:prstGeom prst="ellipse">
              <a:avLst/>
            </a:prstGeom>
            <a:solidFill>
              <a:srgbClr val="FF0000"/>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35" name="Oval 134"/>
            <p:cNvSpPr>
              <a:spLocks noChangeArrowheads="1"/>
            </p:cNvSpPr>
            <p:nvPr/>
          </p:nvSpPr>
          <p:spPr bwMode="auto">
            <a:xfrm>
              <a:off x="3672737" y="4801113"/>
              <a:ext cx="164592" cy="168088"/>
            </a:xfrm>
            <a:prstGeom prst="ellipse">
              <a:avLst/>
            </a:prstGeom>
            <a:solidFill>
              <a:srgbClr val="FF0000"/>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36" name="Oval 71"/>
            <p:cNvSpPr>
              <a:spLocks noChangeArrowheads="1"/>
            </p:cNvSpPr>
            <p:nvPr/>
          </p:nvSpPr>
          <p:spPr bwMode="auto">
            <a:xfrm>
              <a:off x="1485894" y="4808584"/>
              <a:ext cx="164592" cy="168088"/>
            </a:xfrm>
            <a:prstGeom prst="ellipse">
              <a:avLst/>
            </a:prstGeom>
            <a:solidFill>
              <a:schemeClr val="bg1">
                <a:lumMod val="85000"/>
              </a:schemeClr>
            </a:solidFill>
            <a:ln>
              <a:solidFill>
                <a:schemeClr val="tx1"/>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37" name="Oval 72"/>
            <p:cNvSpPr>
              <a:spLocks noChangeArrowheads="1"/>
            </p:cNvSpPr>
            <p:nvPr/>
          </p:nvSpPr>
          <p:spPr bwMode="auto">
            <a:xfrm>
              <a:off x="1485894" y="5548172"/>
              <a:ext cx="164592" cy="168088"/>
            </a:xfrm>
            <a:prstGeom prst="ellipse">
              <a:avLst/>
            </a:prstGeom>
            <a:solidFill>
              <a:srgbClr val="FF0000"/>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38" name="Rectangle 137"/>
            <p:cNvSpPr>
              <a:spLocks noChangeArrowheads="1"/>
            </p:cNvSpPr>
            <p:nvPr/>
          </p:nvSpPr>
          <p:spPr bwMode="auto">
            <a:xfrm>
              <a:off x="1299850" y="3774221"/>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0</a:t>
              </a:r>
            </a:p>
          </p:txBody>
        </p:sp>
        <p:sp>
          <p:nvSpPr>
            <p:cNvPr id="139" name="Rectangle 138"/>
            <p:cNvSpPr>
              <a:spLocks noChangeArrowheads="1"/>
            </p:cNvSpPr>
            <p:nvPr/>
          </p:nvSpPr>
          <p:spPr bwMode="auto">
            <a:xfrm>
              <a:off x="3781321" y="4654363"/>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4</a:t>
              </a:r>
            </a:p>
          </p:txBody>
        </p:sp>
        <p:sp>
          <p:nvSpPr>
            <p:cNvPr id="140" name="Rectangle 139"/>
            <p:cNvSpPr>
              <a:spLocks noChangeArrowheads="1"/>
            </p:cNvSpPr>
            <p:nvPr/>
          </p:nvSpPr>
          <p:spPr bwMode="auto">
            <a:xfrm>
              <a:off x="2457576" y="4531163"/>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6</a:t>
              </a:r>
            </a:p>
          </p:txBody>
        </p:sp>
      </p:grpSp>
      <p:grpSp>
        <p:nvGrpSpPr>
          <p:cNvPr id="161" name="Group 160"/>
          <p:cNvGrpSpPr/>
          <p:nvPr/>
        </p:nvGrpSpPr>
        <p:grpSpPr>
          <a:xfrm>
            <a:off x="5161407" y="3858753"/>
            <a:ext cx="3214954" cy="2488491"/>
            <a:chOff x="1223785" y="3766524"/>
            <a:chExt cx="2833253" cy="2193040"/>
          </a:xfrm>
        </p:grpSpPr>
        <p:grpSp>
          <p:nvGrpSpPr>
            <p:cNvPr id="162" name="Group 161"/>
            <p:cNvGrpSpPr/>
            <p:nvPr/>
          </p:nvGrpSpPr>
          <p:grpSpPr>
            <a:xfrm>
              <a:off x="1335803" y="4157242"/>
              <a:ext cx="219364" cy="718577"/>
              <a:chOff x="1335803" y="4157242"/>
              <a:chExt cx="219364" cy="718577"/>
            </a:xfrm>
          </p:grpSpPr>
          <p:sp>
            <p:nvSpPr>
              <p:cNvPr id="208" name="Line 24"/>
              <p:cNvSpPr>
                <a:spLocks noChangeAspect="1" noChangeShapeType="1"/>
              </p:cNvSpPr>
              <p:nvPr/>
            </p:nvSpPr>
            <p:spPr bwMode="auto">
              <a:xfrm rot="1855532" flipH="1" flipV="1">
                <a:off x="1410849" y="429311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09" name="Freeform 25"/>
              <p:cNvSpPr>
                <a:spLocks/>
              </p:cNvSpPr>
              <p:nvPr/>
            </p:nvSpPr>
            <p:spPr bwMode="auto">
              <a:xfrm>
                <a:off x="1335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63" name="Group 162"/>
            <p:cNvGrpSpPr/>
            <p:nvPr/>
          </p:nvGrpSpPr>
          <p:grpSpPr>
            <a:xfrm>
              <a:off x="1589803" y="4157242"/>
              <a:ext cx="219364" cy="718577"/>
              <a:chOff x="1589803" y="4157242"/>
              <a:chExt cx="219364" cy="718577"/>
            </a:xfrm>
          </p:grpSpPr>
          <p:sp>
            <p:nvSpPr>
              <p:cNvPr id="206" name="Line 27"/>
              <p:cNvSpPr>
                <a:spLocks noChangeAspect="1" noChangeShapeType="1"/>
              </p:cNvSpPr>
              <p:nvPr/>
            </p:nvSpPr>
            <p:spPr bwMode="auto">
              <a:xfrm rot="1855532">
                <a:off x="1732678"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07" name="Freeform 28"/>
              <p:cNvSpPr>
                <a:spLocks/>
              </p:cNvSpPr>
              <p:nvPr/>
            </p:nvSpPr>
            <p:spPr bwMode="auto">
              <a:xfrm flipH="1" flipV="1">
                <a:off x="1589803"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64" name="Group 163"/>
            <p:cNvGrpSpPr/>
            <p:nvPr/>
          </p:nvGrpSpPr>
          <p:grpSpPr>
            <a:xfrm>
              <a:off x="1555166" y="3962540"/>
              <a:ext cx="1121352" cy="186298"/>
              <a:chOff x="1555166" y="3962540"/>
              <a:chExt cx="1121352" cy="186298"/>
            </a:xfrm>
          </p:grpSpPr>
          <p:sp>
            <p:nvSpPr>
              <p:cNvPr id="204" name="Line 30"/>
              <p:cNvSpPr>
                <a:spLocks noChangeAspect="1" noChangeShapeType="1"/>
              </p:cNvSpPr>
              <p:nvPr/>
            </p:nvSpPr>
            <p:spPr bwMode="auto">
              <a:xfrm rot="17163330" flipH="1">
                <a:off x="2309971" y="3939661"/>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05" name="Freeform 31"/>
              <p:cNvSpPr>
                <a:spLocks/>
              </p:cNvSpPr>
              <p:nvPr/>
            </p:nvSpPr>
            <p:spPr bwMode="auto">
              <a:xfrm>
                <a:off x="1555166" y="3962540"/>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65" name="Group 164"/>
            <p:cNvGrpSpPr/>
            <p:nvPr/>
          </p:nvGrpSpPr>
          <p:grpSpPr>
            <a:xfrm>
              <a:off x="1563825" y="4891227"/>
              <a:ext cx="1121352" cy="732585"/>
              <a:chOff x="1563825" y="4891227"/>
              <a:chExt cx="1121352" cy="732585"/>
            </a:xfrm>
          </p:grpSpPr>
          <p:sp>
            <p:nvSpPr>
              <p:cNvPr id="202" name="Line 34"/>
              <p:cNvSpPr>
                <a:spLocks noChangeAspect="1" noChangeShapeType="1"/>
              </p:cNvSpPr>
              <p:nvPr/>
            </p:nvSpPr>
            <p:spPr bwMode="auto">
              <a:xfrm rot="3635357">
                <a:off x="1779303" y="5328258"/>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03" name="Freeform 35"/>
              <p:cNvSpPr>
                <a:spLocks/>
              </p:cNvSpPr>
              <p:nvPr/>
            </p:nvSpPr>
            <p:spPr bwMode="auto">
              <a:xfrm>
                <a:off x="1563825" y="4891227"/>
                <a:ext cx="1121352" cy="732585"/>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166" name="Line 46"/>
            <p:cNvSpPr>
              <a:spLocks noChangeAspect="1" noChangeShapeType="1"/>
            </p:cNvSpPr>
            <p:nvPr/>
          </p:nvSpPr>
          <p:spPr bwMode="auto">
            <a:xfrm rot="17163330" flipH="1">
              <a:off x="3452972" y="469045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67" name="Freeform 47"/>
            <p:cNvSpPr>
              <a:spLocks/>
            </p:cNvSpPr>
            <p:nvPr/>
          </p:nvSpPr>
          <p:spPr bwMode="auto">
            <a:xfrm>
              <a:off x="2698167" y="4713334"/>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168" name="Group 167"/>
            <p:cNvGrpSpPr/>
            <p:nvPr/>
          </p:nvGrpSpPr>
          <p:grpSpPr>
            <a:xfrm>
              <a:off x="1566712" y="5458525"/>
              <a:ext cx="1121352" cy="186298"/>
              <a:chOff x="1566712" y="5458525"/>
              <a:chExt cx="1121352" cy="186298"/>
            </a:xfrm>
          </p:grpSpPr>
          <p:sp>
            <p:nvSpPr>
              <p:cNvPr id="200" name="Line 49"/>
              <p:cNvSpPr>
                <a:spLocks noChangeAspect="1" noChangeShapeType="1"/>
              </p:cNvSpPr>
              <p:nvPr/>
            </p:nvSpPr>
            <p:spPr bwMode="auto">
              <a:xfrm rot="17163330" flipH="1">
                <a:off x="2321517" y="5435646"/>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201" name="Freeform 50"/>
              <p:cNvSpPr>
                <a:spLocks/>
              </p:cNvSpPr>
              <p:nvPr/>
            </p:nvSpPr>
            <p:spPr bwMode="auto">
              <a:xfrm>
                <a:off x="1566712" y="5458525"/>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69" name="Group 168"/>
            <p:cNvGrpSpPr/>
            <p:nvPr/>
          </p:nvGrpSpPr>
          <p:grpSpPr>
            <a:xfrm>
              <a:off x="1549394" y="5643422"/>
              <a:ext cx="1121352" cy="186298"/>
              <a:chOff x="1549394" y="5643422"/>
              <a:chExt cx="1121352" cy="186298"/>
            </a:xfrm>
          </p:grpSpPr>
          <p:sp>
            <p:nvSpPr>
              <p:cNvPr id="198" name="Line 52"/>
              <p:cNvSpPr>
                <a:spLocks noChangeAspect="1" noChangeShapeType="1"/>
              </p:cNvSpPr>
              <p:nvPr/>
            </p:nvSpPr>
            <p:spPr bwMode="auto">
              <a:xfrm rot="17163330" flipV="1">
                <a:off x="1913097" y="5725599"/>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99" name="Freeform 53"/>
              <p:cNvSpPr>
                <a:spLocks/>
              </p:cNvSpPr>
              <p:nvPr/>
            </p:nvSpPr>
            <p:spPr bwMode="auto">
              <a:xfrm flipH="1" flipV="1">
                <a:off x="1549394" y="5643422"/>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70" name="Group 169"/>
            <p:cNvGrpSpPr/>
            <p:nvPr/>
          </p:nvGrpSpPr>
          <p:grpSpPr>
            <a:xfrm>
              <a:off x="1572485" y="4892628"/>
              <a:ext cx="1121352" cy="186298"/>
              <a:chOff x="1572485" y="4892628"/>
              <a:chExt cx="1121352" cy="186298"/>
            </a:xfrm>
          </p:grpSpPr>
          <p:sp>
            <p:nvSpPr>
              <p:cNvPr id="196" name="Line 55"/>
              <p:cNvSpPr>
                <a:spLocks noChangeAspect="1" noChangeShapeType="1"/>
              </p:cNvSpPr>
              <p:nvPr/>
            </p:nvSpPr>
            <p:spPr bwMode="auto">
              <a:xfrm rot="17163330" flipV="1">
                <a:off x="1936188" y="4974805"/>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97" name="Freeform 56"/>
              <p:cNvSpPr>
                <a:spLocks/>
              </p:cNvSpPr>
              <p:nvPr/>
            </p:nvSpPr>
            <p:spPr bwMode="auto">
              <a:xfrm flipH="1" flipV="1">
                <a:off x="1572485" y="4892628"/>
                <a:ext cx="1121352" cy="186298"/>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71" name="Group 170"/>
            <p:cNvGrpSpPr/>
            <p:nvPr/>
          </p:nvGrpSpPr>
          <p:grpSpPr>
            <a:xfrm>
              <a:off x="1330030" y="4919242"/>
              <a:ext cx="219364" cy="718577"/>
              <a:chOff x="1330030" y="4919242"/>
              <a:chExt cx="219364" cy="718577"/>
            </a:xfrm>
          </p:grpSpPr>
          <p:sp>
            <p:nvSpPr>
              <p:cNvPr id="194" name="Line 58"/>
              <p:cNvSpPr>
                <a:spLocks noChangeAspect="1" noChangeShapeType="1"/>
              </p:cNvSpPr>
              <p:nvPr/>
            </p:nvSpPr>
            <p:spPr bwMode="auto">
              <a:xfrm rot="19744468" flipH="1">
                <a:off x="1410848" y="5404742"/>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95" name="Freeform 59"/>
              <p:cNvSpPr>
                <a:spLocks/>
              </p:cNvSpPr>
              <p:nvPr/>
            </p:nvSpPr>
            <p:spPr bwMode="auto">
              <a:xfrm flipV="1">
                <a:off x="1330030" y="4919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172" name="Line 61"/>
            <p:cNvSpPr>
              <a:spLocks noChangeAspect="1" noChangeShapeType="1"/>
            </p:cNvSpPr>
            <p:nvPr/>
          </p:nvSpPr>
          <p:spPr bwMode="auto">
            <a:xfrm rot="1855532">
              <a:off x="2829496" y="4616683"/>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73" name="Freeform 172"/>
            <p:cNvSpPr>
              <a:spLocks/>
            </p:cNvSpPr>
            <p:nvPr/>
          </p:nvSpPr>
          <p:spPr bwMode="auto">
            <a:xfrm flipH="1" flipV="1">
              <a:off x="2686621" y="4157242"/>
              <a:ext cx="219364" cy="718577"/>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nvGrpSpPr>
            <p:cNvPr id="174" name="Group 173"/>
            <p:cNvGrpSpPr/>
            <p:nvPr/>
          </p:nvGrpSpPr>
          <p:grpSpPr>
            <a:xfrm>
              <a:off x="2676519" y="4882823"/>
              <a:ext cx="1102591" cy="760599"/>
              <a:chOff x="2676519" y="4882823"/>
              <a:chExt cx="1102591" cy="760599"/>
            </a:xfrm>
          </p:grpSpPr>
          <p:sp>
            <p:nvSpPr>
              <p:cNvPr id="192" name="Line 64"/>
              <p:cNvSpPr>
                <a:spLocks noChangeAspect="1" noChangeShapeType="1"/>
              </p:cNvSpPr>
              <p:nvPr/>
            </p:nvSpPr>
            <p:spPr bwMode="auto">
              <a:xfrm rot="4334049">
                <a:off x="3099393" y="5477202"/>
                <a:ext cx="1401" cy="127000"/>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93" name="Freeform 65"/>
              <p:cNvSpPr>
                <a:spLocks/>
              </p:cNvSpPr>
              <p:nvPr/>
            </p:nvSpPr>
            <p:spPr bwMode="auto">
              <a:xfrm>
                <a:off x="2676519" y="4882823"/>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grpSp>
          <p:nvGrpSpPr>
            <p:cNvPr id="175" name="Group 174"/>
            <p:cNvGrpSpPr/>
            <p:nvPr/>
          </p:nvGrpSpPr>
          <p:grpSpPr>
            <a:xfrm>
              <a:off x="2706826" y="4161444"/>
              <a:ext cx="1102591" cy="760599"/>
              <a:chOff x="2706826" y="4161444"/>
              <a:chExt cx="1102591" cy="760599"/>
            </a:xfrm>
          </p:grpSpPr>
          <p:sp>
            <p:nvSpPr>
              <p:cNvPr id="190" name="Line 67"/>
              <p:cNvSpPr>
                <a:spLocks noChangeAspect="1" noChangeShapeType="1"/>
              </p:cNvSpPr>
              <p:nvPr/>
            </p:nvSpPr>
            <p:spPr bwMode="auto">
              <a:xfrm rot="19202490" flipH="1">
                <a:off x="3540985" y="4454198"/>
                <a:ext cx="1443" cy="123265"/>
              </a:xfrm>
              <a:prstGeom prst="line">
                <a:avLst/>
              </a:prstGeom>
              <a:noFill/>
              <a:ln w="22225">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91" name="Freeform 68"/>
              <p:cNvSpPr>
                <a:spLocks/>
              </p:cNvSpPr>
              <p:nvPr/>
            </p:nvSpPr>
            <p:spPr bwMode="auto">
              <a:xfrm rot="10800000" flipH="1">
                <a:off x="2706826" y="4161444"/>
                <a:ext cx="1102591" cy="760599"/>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grpSp>
        <p:sp>
          <p:nvSpPr>
            <p:cNvPr id="176" name="Rectangle 175"/>
            <p:cNvSpPr>
              <a:spLocks noChangeArrowheads="1"/>
            </p:cNvSpPr>
            <p:nvPr/>
          </p:nvSpPr>
          <p:spPr bwMode="auto">
            <a:xfrm>
              <a:off x="2647633" y="5634101"/>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Helvetica"/>
                  <a:ea typeface="+mn-ea"/>
                  <a:cs typeface="Helvetica"/>
                </a:rPr>
                <a:t>5</a:t>
              </a:r>
            </a:p>
          </p:txBody>
        </p:sp>
        <p:sp>
          <p:nvSpPr>
            <p:cNvPr id="177" name="Rectangle 104"/>
            <p:cNvSpPr>
              <a:spLocks noChangeArrowheads="1"/>
            </p:cNvSpPr>
            <p:nvPr/>
          </p:nvSpPr>
          <p:spPr bwMode="auto">
            <a:xfrm>
              <a:off x="1223785" y="4692170"/>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3</a:t>
              </a:r>
            </a:p>
          </p:txBody>
        </p:sp>
        <p:sp>
          <p:nvSpPr>
            <p:cNvPr id="178" name="Rectangle 105"/>
            <p:cNvSpPr>
              <a:spLocks noChangeArrowheads="1"/>
            </p:cNvSpPr>
            <p:nvPr/>
          </p:nvSpPr>
          <p:spPr bwMode="auto">
            <a:xfrm>
              <a:off x="1269289" y="5561284"/>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2</a:t>
              </a:r>
            </a:p>
          </p:txBody>
        </p:sp>
        <p:sp>
          <p:nvSpPr>
            <p:cNvPr id="179" name="Rectangle 178"/>
            <p:cNvSpPr>
              <a:spLocks noChangeArrowheads="1"/>
            </p:cNvSpPr>
            <p:nvPr/>
          </p:nvSpPr>
          <p:spPr bwMode="auto">
            <a:xfrm>
              <a:off x="2671447" y="3766524"/>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1</a:t>
              </a:r>
            </a:p>
          </p:txBody>
        </p:sp>
        <p:sp>
          <p:nvSpPr>
            <p:cNvPr id="180" name="Oval 179"/>
            <p:cNvSpPr>
              <a:spLocks noChangeArrowheads="1"/>
            </p:cNvSpPr>
            <p:nvPr/>
          </p:nvSpPr>
          <p:spPr bwMode="auto">
            <a:xfrm>
              <a:off x="1485894" y="4068996"/>
              <a:ext cx="164592" cy="168088"/>
            </a:xfrm>
            <a:prstGeom prst="ellipse">
              <a:avLst/>
            </a:prstGeom>
            <a:solidFill>
              <a:schemeClr val="bg1">
                <a:lumMod val="85000"/>
              </a:schemeClr>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erdana" charset="0"/>
                <a:ea typeface="+mn-ea"/>
                <a:cs typeface="Arial" pitchFamily="34" charset="0"/>
              </a:endParaRPr>
            </a:p>
          </p:txBody>
        </p:sp>
        <p:sp>
          <p:nvSpPr>
            <p:cNvPr id="181" name="Oval 180"/>
            <p:cNvSpPr>
              <a:spLocks noChangeArrowheads="1"/>
            </p:cNvSpPr>
            <p:nvPr/>
          </p:nvSpPr>
          <p:spPr bwMode="auto">
            <a:xfrm>
              <a:off x="2594257" y="5548172"/>
              <a:ext cx="164592" cy="168088"/>
            </a:xfrm>
            <a:prstGeom prst="ellipse">
              <a:avLst/>
            </a:prstGeom>
            <a:solidFill>
              <a:srgbClr val="FF0000"/>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82" name="Oval 181"/>
            <p:cNvSpPr>
              <a:spLocks noChangeArrowheads="1"/>
            </p:cNvSpPr>
            <p:nvPr/>
          </p:nvSpPr>
          <p:spPr bwMode="auto">
            <a:xfrm>
              <a:off x="2594257" y="4068996"/>
              <a:ext cx="164592" cy="168088"/>
            </a:xfrm>
            <a:prstGeom prst="ellipse">
              <a:avLst/>
            </a:prstGeom>
            <a:solidFill>
              <a:schemeClr val="bg1">
                <a:lumMod val="85000"/>
              </a:schemeClr>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83" name="Oval 182"/>
            <p:cNvSpPr>
              <a:spLocks noChangeArrowheads="1"/>
            </p:cNvSpPr>
            <p:nvPr/>
          </p:nvSpPr>
          <p:spPr bwMode="auto">
            <a:xfrm>
              <a:off x="2594257" y="4808584"/>
              <a:ext cx="164592" cy="168088"/>
            </a:xfrm>
            <a:prstGeom prst="ellipse">
              <a:avLst/>
            </a:prstGeom>
            <a:solidFill>
              <a:schemeClr val="bg1">
                <a:lumMod val="85000"/>
              </a:schemeClr>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84" name="Oval 183"/>
            <p:cNvSpPr>
              <a:spLocks noChangeArrowheads="1"/>
            </p:cNvSpPr>
            <p:nvPr/>
          </p:nvSpPr>
          <p:spPr bwMode="auto">
            <a:xfrm>
              <a:off x="3672737" y="4801113"/>
              <a:ext cx="164592" cy="168088"/>
            </a:xfrm>
            <a:prstGeom prst="ellipse">
              <a:avLst/>
            </a:prstGeom>
            <a:solidFill>
              <a:schemeClr val="bg1">
                <a:lumMod val="85000"/>
              </a:schemeClr>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85" name="Oval 71"/>
            <p:cNvSpPr>
              <a:spLocks noChangeArrowheads="1"/>
            </p:cNvSpPr>
            <p:nvPr/>
          </p:nvSpPr>
          <p:spPr bwMode="auto">
            <a:xfrm>
              <a:off x="1485894" y="4808584"/>
              <a:ext cx="164592" cy="168088"/>
            </a:xfrm>
            <a:prstGeom prst="ellipse">
              <a:avLst/>
            </a:prstGeom>
            <a:solidFill>
              <a:schemeClr val="bg1">
                <a:lumMod val="85000"/>
              </a:schemeClr>
            </a:solidFill>
            <a:ln>
              <a:solidFill>
                <a:schemeClr val="tx1"/>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86" name="Oval 72"/>
            <p:cNvSpPr>
              <a:spLocks noChangeArrowheads="1"/>
            </p:cNvSpPr>
            <p:nvPr/>
          </p:nvSpPr>
          <p:spPr bwMode="auto">
            <a:xfrm>
              <a:off x="1485894" y="5548172"/>
              <a:ext cx="164592" cy="168088"/>
            </a:xfrm>
            <a:prstGeom prst="ellipse">
              <a:avLst/>
            </a:prstGeom>
            <a:solidFill>
              <a:schemeClr val="bg1">
                <a:lumMod val="85000"/>
              </a:schemeClr>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itchFamily="34" charset="0"/>
                <a:ea typeface="+mn-ea"/>
                <a:cs typeface="Arial" pitchFamily="34" charset="0"/>
              </a:endParaRPr>
            </a:p>
          </p:txBody>
        </p:sp>
        <p:sp>
          <p:nvSpPr>
            <p:cNvPr id="187" name="Rectangle 186"/>
            <p:cNvSpPr>
              <a:spLocks noChangeArrowheads="1"/>
            </p:cNvSpPr>
            <p:nvPr/>
          </p:nvSpPr>
          <p:spPr bwMode="auto">
            <a:xfrm>
              <a:off x="1299850" y="3774221"/>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0</a:t>
              </a:r>
            </a:p>
          </p:txBody>
        </p:sp>
        <p:sp>
          <p:nvSpPr>
            <p:cNvPr id="188" name="Rectangle 187"/>
            <p:cNvSpPr>
              <a:spLocks noChangeArrowheads="1"/>
            </p:cNvSpPr>
            <p:nvPr/>
          </p:nvSpPr>
          <p:spPr bwMode="auto">
            <a:xfrm>
              <a:off x="3781321" y="4654363"/>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4</a:t>
              </a:r>
            </a:p>
          </p:txBody>
        </p:sp>
        <p:sp>
          <p:nvSpPr>
            <p:cNvPr id="189" name="Rectangle 188"/>
            <p:cNvSpPr>
              <a:spLocks noChangeArrowheads="1"/>
            </p:cNvSpPr>
            <p:nvPr/>
          </p:nvSpPr>
          <p:spPr bwMode="auto">
            <a:xfrm>
              <a:off x="2457576" y="4531163"/>
              <a:ext cx="275717" cy="32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Helvetica"/>
                  <a:ea typeface="+mn-ea"/>
                  <a:cs typeface="Helvetica"/>
                </a:rPr>
                <a:t>6</a:t>
              </a:r>
            </a:p>
          </p:txBody>
        </p:sp>
      </p:grpSp>
      <p:cxnSp>
        <p:nvCxnSpPr>
          <p:cNvPr id="210" name="Straight Arrow Connector 209"/>
          <p:cNvCxnSpPr/>
          <p:nvPr/>
        </p:nvCxnSpPr>
        <p:spPr bwMode="auto">
          <a:xfrm>
            <a:off x="4183855" y="2133576"/>
            <a:ext cx="801713" cy="0"/>
          </a:xfrm>
          <a:prstGeom prst="straightConnector1">
            <a:avLst/>
          </a:prstGeom>
          <a:noFill/>
          <a:ln w="57150" cap="flat" cmpd="sng" algn="ctr">
            <a:solidFill>
              <a:schemeClr val="tx1"/>
            </a:solidFill>
            <a:prstDash val="solid"/>
            <a:round/>
            <a:headEnd type="none" w="med" len="med"/>
            <a:tailEnd type="triangle"/>
          </a:ln>
          <a:effectLst/>
        </p:spPr>
      </p:cxnSp>
      <p:cxnSp>
        <p:nvCxnSpPr>
          <p:cNvPr id="212" name="Straight Arrow Connector 211"/>
          <p:cNvCxnSpPr/>
          <p:nvPr/>
        </p:nvCxnSpPr>
        <p:spPr bwMode="auto">
          <a:xfrm flipH="1">
            <a:off x="3941175" y="3266894"/>
            <a:ext cx="1140807" cy="818241"/>
          </a:xfrm>
          <a:prstGeom prst="straightConnector1">
            <a:avLst/>
          </a:prstGeom>
          <a:noFill/>
          <a:ln w="57150" cap="flat" cmpd="sng" algn="ctr">
            <a:solidFill>
              <a:schemeClr val="tx1"/>
            </a:solidFill>
            <a:prstDash val="solid"/>
            <a:round/>
            <a:headEnd type="none" w="med" len="med"/>
            <a:tailEnd type="triangle"/>
          </a:ln>
          <a:effectLst/>
        </p:spPr>
      </p:cxnSp>
      <p:cxnSp>
        <p:nvCxnSpPr>
          <p:cNvPr id="216" name="Straight Arrow Connector 215"/>
          <p:cNvCxnSpPr/>
          <p:nvPr/>
        </p:nvCxnSpPr>
        <p:spPr bwMode="auto">
          <a:xfrm flipH="1">
            <a:off x="4202655" y="5080963"/>
            <a:ext cx="764111" cy="0"/>
          </a:xfrm>
          <a:prstGeom prst="straightConnector1">
            <a:avLst/>
          </a:prstGeom>
          <a:noFill/>
          <a:ln w="57150" cap="flat" cmpd="sng" algn="ctr">
            <a:solidFill>
              <a:schemeClr val="tx1"/>
            </a:solidFill>
            <a:prstDash val="solid"/>
            <a:round/>
            <a:headEnd type="triangle" w="med" len="med"/>
            <a:tailEnd type="none" w="med" len="med"/>
          </a:ln>
          <a:effectLst/>
        </p:spPr>
      </p:cxnSp>
      <p:sp>
        <p:nvSpPr>
          <p:cNvPr id="211" name="Content Placeholder 105">
            <a:extLst>
              <a:ext uri="{FF2B5EF4-FFF2-40B4-BE49-F238E27FC236}">
                <a16:creationId xmlns:a16="http://schemas.microsoft.com/office/drawing/2014/main" id="{BD0AFD35-C411-8D4A-92E8-14D063CF761F}"/>
              </a:ext>
            </a:extLst>
          </p:cNvPr>
          <p:cNvSpPr txBox="1">
            <a:spLocks/>
          </p:cNvSpPr>
          <p:nvPr/>
        </p:nvSpPr>
        <p:spPr bwMode="auto">
          <a:xfrm>
            <a:off x="1170709" y="6543663"/>
            <a:ext cx="7183012" cy="23302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400" b="1" i="0" u="none" strike="noStrike" kern="0" cap="none" spc="0" normalizeH="0" baseline="0" noProof="0" dirty="0">
                <a:ln>
                  <a:noFill/>
                </a:ln>
                <a:solidFill>
                  <a:srgbClr val="FF0000"/>
                </a:solidFill>
                <a:effectLst/>
                <a:uLnTx/>
                <a:uFillTx/>
                <a:latin typeface="Arial" pitchFamily="34" charset="0"/>
                <a:ea typeface="+mn-ea"/>
                <a:cs typeface="+mn-cs"/>
              </a:rPr>
              <a:t>Red</a:t>
            </a:r>
            <a:r>
              <a:rPr kumimoji="0" lang="en-US" sz="1400" b="0" i="0" u="none" strike="noStrike" kern="0" cap="none" spc="0" normalizeH="0" baseline="0" noProof="0" dirty="0">
                <a:ln>
                  <a:noFill/>
                </a:ln>
                <a:solidFill>
                  <a:srgbClr val="000000"/>
                </a:solidFill>
                <a:effectLst/>
                <a:uLnTx/>
                <a:uFillTx/>
                <a:latin typeface="Arial" pitchFamily="34" charset="0"/>
                <a:ea typeface="+mn-ea"/>
                <a:cs typeface="+mn-cs"/>
              </a:rPr>
              <a:t>=current wavefront and visited, </a:t>
            </a:r>
            <a:r>
              <a:rPr kumimoji="0" lang="en-US" sz="1400" b="1" i="0" u="none" strike="noStrike" kern="0" cap="none" spc="0" normalizeH="0" baseline="0" noProof="0" dirty="0">
                <a:ln>
                  <a:noFill/>
                </a:ln>
                <a:solidFill>
                  <a:srgbClr val="0000FF"/>
                </a:solidFill>
                <a:effectLst/>
                <a:uLnTx/>
                <a:uFillTx/>
                <a:latin typeface="Arial" pitchFamily="34" charset="0"/>
                <a:ea typeface="+mn-ea"/>
                <a:cs typeface="+mn-cs"/>
              </a:rPr>
              <a:t>Blue</a:t>
            </a:r>
            <a:r>
              <a:rPr kumimoji="0" lang="en-US" sz="1400" b="0" i="0" u="none" strike="noStrike" kern="0" cap="none" spc="0" normalizeH="0" baseline="0" noProof="0" dirty="0">
                <a:ln>
                  <a:noFill/>
                </a:ln>
                <a:solidFill>
                  <a:srgbClr val="000000"/>
                </a:solidFill>
                <a:effectLst/>
                <a:uLnTx/>
                <a:uFillTx/>
                <a:latin typeface="Arial" pitchFamily="34" charset="0"/>
                <a:ea typeface="+mn-ea"/>
                <a:cs typeface="+mn-cs"/>
              </a:rPr>
              <a:t>=next wavefront, </a:t>
            </a:r>
            <a:r>
              <a:rPr kumimoji="0" lang="en-US" sz="1400" b="1" i="0" u="none" strike="noStrike" kern="0" cap="none" spc="0" normalizeH="0" baseline="0" noProof="0" dirty="0">
                <a:ln>
                  <a:noFill/>
                </a:ln>
                <a:solidFill>
                  <a:srgbClr val="FFFFFF">
                    <a:lumMod val="65000"/>
                  </a:srgbClr>
                </a:solidFill>
                <a:effectLst/>
                <a:uLnTx/>
                <a:uFillTx/>
                <a:latin typeface="Arial" pitchFamily="34" charset="0"/>
                <a:ea typeface="+mn-ea"/>
                <a:cs typeface="+mn-cs"/>
              </a:rPr>
              <a:t>Gray</a:t>
            </a:r>
            <a:r>
              <a:rPr kumimoji="0" lang="en-US" sz="1400" b="0" i="0" u="none" strike="noStrike" kern="0" cap="none" spc="0" normalizeH="0" baseline="0" noProof="0" dirty="0">
                <a:ln>
                  <a:noFill/>
                </a:ln>
                <a:solidFill>
                  <a:srgbClr val="000000"/>
                </a:solidFill>
                <a:effectLst/>
                <a:uLnTx/>
                <a:uFillTx/>
                <a:latin typeface="Arial" pitchFamily="34" charset="0"/>
                <a:ea typeface="+mn-ea"/>
                <a:cs typeface="+mn-cs"/>
              </a:rPr>
              <a:t>=visited, </a:t>
            </a:r>
            <a:r>
              <a:rPr kumimoji="0" lang="en-US" sz="1400" b="1" i="0" u="none" strike="noStrike" kern="0" cap="none" spc="0" normalizeH="0" baseline="0" noProof="0" dirty="0">
                <a:ln>
                  <a:noFill/>
                </a:ln>
                <a:solidFill>
                  <a:srgbClr val="000000"/>
                </a:solidFill>
                <a:effectLst/>
                <a:uLnTx/>
                <a:uFillTx/>
                <a:latin typeface="Arial" pitchFamily="34" charset="0"/>
                <a:ea typeface="+mn-ea"/>
                <a:cs typeface="+mn-cs"/>
              </a:rPr>
              <a:t>Black</a:t>
            </a:r>
            <a:r>
              <a:rPr kumimoji="0" lang="en-US" sz="1400" b="0" i="0" u="none" strike="noStrike" kern="0" cap="none" spc="0" normalizeH="0" baseline="0" noProof="0" dirty="0">
                <a:ln>
                  <a:noFill/>
                </a:ln>
                <a:solidFill>
                  <a:srgbClr val="000000"/>
                </a:solidFill>
                <a:effectLst/>
                <a:uLnTx/>
                <a:uFillTx/>
                <a:latin typeface="Arial" pitchFamily="34" charset="0"/>
                <a:ea typeface="+mn-ea"/>
                <a:cs typeface="+mn-cs"/>
              </a:rPr>
              <a:t>=unvisited</a:t>
            </a:r>
          </a:p>
        </p:txBody>
      </p:sp>
    </p:spTree>
    <p:extLst>
      <p:ext uri="{BB962C8B-B14F-4D97-AF65-F5344CB8AC3E}">
        <p14:creationId xmlns:p14="http://schemas.microsoft.com/office/powerpoint/2010/main" val="1710721855"/>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8B1E-D375-3640-BC0A-705E4FF525E5}"/>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1F6FFE55-2A71-0F4C-85A6-109EFB0B6B3A}"/>
              </a:ext>
            </a:extLst>
          </p:cNvPr>
          <p:cNvSpPr>
            <a:spLocks noGrp="1"/>
          </p:cNvSpPr>
          <p:nvPr>
            <p:ph idx="1"/>
          </p:nvPr>
        </p:nvSpPr>
        <p:spPr>
          <a:xfrm>
            <a:off x="778342" y="1141413"/>
            <a:ext cx="8157839" cy="4840287"/>
          </a:xfrm>
        </p:spPr>
        <p:txBody>
          <a:bodyPr/>
          <a:lstStyle/>
          <a:p>
            <a:r>
              <a:rPr lang="en-US" dirty="0"/>
              <a:t>Graphs and Linear Algebra</a:t>
            </a:r>
          </a:p>
          <a:p>
            <a:r>
              <a:rPr lang="en-US" dirty="0"/>
              <a:t>The </a:t>
            </a:r>
            <a:r>
              <a:rPr lang="en-US" dirty="0" err="1"/>
              <a:t>GraphBLAS</a:t>
            </a:r>
            <a:r>
              <a:rPr lang="en-US" dirty="0"/>
              <a:t> API and Adjacency Matrices</a:t>
            </a:r>
          </a:p>
          <a:p>
            <a:r>
              <a:rPr lang="en-US" dirty="0" err="1"/>
              <a:t>GraphBLAS</a:t>
            </a:r>
            <a:r>
              <a:rPr lang="en-US" dirty="0"/>
              <a:t> Operations</a:t>
            </a:r>
          </a:p>
          <a:p>
            <a:r>
              <a:rPr lang="en-US" dirty="0" err="1"/>
              <a:t>Pygraphblas</a:t>
            </a:r>
            <a:r>
              <a:rPr lang="en-US" dirty="0"/>
              <a:t> and modifying the behavior of operations.</a:t>
            </a:r>
          </a:p>
          <a:p>
            <a:r>
              <a:rPr lang="en-US" dirty="0"/>
              <a:t>Graph Algorithms expressed with </a:t>
            </a:r>
            <a:r>
              <a:rPr lang="en-US" dirty="0" err="1"/>
              <a:t>GraphBLAS</a:t>
            </a:r>
            <a:endParaRPr lang="en-US" dirty="0"/>
          </a:p>
          <a:p>
            <a:pPr lvl="1"/>
            <a:r>
              <a:rPr lang="en-US" dirty="0"/>
              <a:t>Breadth-First Traversal</a:t>
            </a:r>
          </a:p>
          <a:p>
            <a:pPr lvl="1"/>
            <a:r>
              <a:rPr lang="en-US" dirty="0"/>
              <a:t>Connected Components</a:t>
            </a:r>
          </a:p>
          <a:p>
            <a:pPr lvl="1"/>
            <a:r>
              <a:rPr lang="en-US" dirty="0"/>
              <a:t>Triangle Counting</a:t>
            </a:r>
          </a:p>
          <a:p>
            <a:pPr lvl="1"/>
            <a:r>
              <a:rPr lang="en-US" dirty="0"/>
              <a:t>PageRank</a:t>
            </a:r>
          </a:p>
        </p:txBody>
      </p:sp>
      <p:sp>
        <p:nvSpPr>
          <p:cNvPr id="4" name="Slide Number Placeholder 3">
            <a:extLst>
              <a:ext uri="{FF2B5EF4-FFF2-40B4-BE49-F238E27FC236}">
                <a16:creationId xmlns:a16="http://schemas.microsoft.com/office/drawing/2014/main" id="{47A0324B-610E-A749-B17A-8FD7E6D791BD}"/>
              </a:ext>
            </a:extLst>
          </p:cNvPr>
          <p:cNvSpPr>
            <a:spLocks noGrp="1"/>
          </p:cNvSpPr>
          <p:nvPr>
            <p:ph type="sldNum" sz="quarter" idx="10"/>
          </p:nvPr>
        </p:nvSpPr>
        <p:spPr/>
        <p:txBody>
          <a:bodyPr/>
          <a:lstStyle/>
          <a:p>
            <a:pPr>
              <a:defRPr/>
            </a:pPr>
            <a:fld id="{0C933AAA-F64E-4748-8A99-DCC60F15C72A}" type="slidenum">
              <a:rPr lang="en-US" smtClean="0">
                <a:solidFill>
                  <a:srgbClr val="000000"/>
                </a:solidFill>
                <a:ea typeface="ＭＳ Ｐゴシック" pitchFamily="34" charset="-128"/>
              </a:rPr>
              <a:pPr>
                <a:defRPr/>
              </a:pPr>
              <a:t>92</a:t>
            </a:fld>
            <a:endParaRPr lang="en-US" dirty="0">
              <a:solidFill>
                <a:srgbClr val="000000"/>
              </a:solidFill>
              <a:ea typeface="ＭＳ Ｐゴシック" pitchFamily="34" charset="-128"/>
            </a:endParaRPr>
          </a:p>
        </p:txBody>
      </p:sp>
      <p:sp>
        <p:nvSpPr>
          <p:cNvPr id="5" name="Right Arrow 4">
            <a:extLst>
              <a:ext uri="{FF2B5EF4-FFF2-40B4-BE49-F238E27FC236}">
                <a16:creationId xmlns:a16="http://schemas.microsoft.com/office/drawing/2014/main" id="{8D529648-ED84-2A44-9090-39261BC0CCCB}"/>
              </a:ext>
            </a:extLst>
          </p:cNvPr>
          <p:cNvSpPr/>
          <p:nvPr/>
        </p:nvSpPr>
        <p:spPr bwMode="auto">
          <a:xfrm>
            <a:off x="529689" y="3660787"/>
            <a:ext cx="497305" cy="346659"/>
          </a:xfrm>
          <a:prstGeom prst="rightArrow">
            <a:avLst/>
          </a:prstGeom>
          <a:solidFill>
            <a:srgbClr val="7030A0"/>
          </a:solidFill>
          <a:ln w="1905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8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Verdana" pitchFamily="96" charset="0"/>
            </a:endParaRPr>
          </a:p>
        </p:txBody>
      </p:sp>
    </p:spTree>
    <p:extLst>
      <p:ext uri="{BB962C8B-B14F-4D97-AF65-F5344CB8AC3E}">
        <p14:creationId xmlns:p14="http://schemas.microsoft.com/office/powerpoint/2010/main" val="3813937055"/>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Connected Components</a:t>
            </a:r>
          </a:p>
        </p:txBody>
      </p:sp>
      <p:sp>
        <p:nvSpPr>
          <p:cNvPr id="3" name="Content Placeholder 2"/>
          <p:cNvSpPr>
            <a:spLocks noGrp="1"/>
          </p:cNvSpPr>
          <p:nvPr>
            <p:ph idx="1"/>
          </p:nvPr>
        </p:nvSpPr>
        <p:spPr>
          <a:xfrm>
            <a:off x="455613" y="1002040"/>
            <a:ext cx="8272462" cy="4840287"/>
          </a:xfrm>
        </p:spPr>
        <p:txBody>
          <a:bodyPr/>
          <a:lstStyle/>
          <a:p>
            <a:r>
              <a:rPr lang="en-US" dirty="0"/>
              <a:t>Connected Components</a:t>
            </a:r>
          </a:p>
          <a:p>
            <a:pPr lvl="1"/>
            <a:r>
              <a:rPr lang="en-US" dirty="0"/>
              <a:t>Identify groups of vertices with paths to one another.</a:t>
            </a:r>
          </a:p>
          <a:p>
            <a:pPr lvl="1"/>
            <a:r>
              <a:rPr lang="en-US" dirty="0"/>
              <a:t>Identify how many of these groups (components) exist in the data.</a:t>
            </a:r>
          </a:p>
          <a:p>
            <a:pPr lvl="1"/>
            <a:r>
              <a:rPr lang="en-US" dirty="0"/>
              <a:t>Goal: </a:t>
            </a:r>
            <a:r>
              <a:rPr lang="en-US" b="1" i="1" dirty="0"/>
              <a:t>assign</a:t>
            </a:r>
            <a:r>
              <a:rPr lang="en-US" dirty="0"/>
              <a:t> all vertices within a component with the same unique ID. </a:t>
            </a:r>
          </a:p>
          <a:p>
            <a:pPr marL="339725" lvl="1" indent="0">
              <a:buNone/>
            </a:pPr>
            <a:endParaRPr lang="en-US" dirty="0"/>
          </a:p>
          <a:p>
            <a:pPr lvl="1"/>
            <a:r>
              <a:rPr lang="en-US" dirty="0"/>
              <a:t>For this exercise, the graph will consist of undirected edges</a:t>
            </a:r>
          </a:p>
          <a:p>
            <a:pPr lvl="1"/>
            <a:r>
              <a:rPr lang="en-US" dirty="0"/>
              <a:t>Note: applying this to directed graphs by converting to undirected is called “weakly connected components.”</a:t>
            </a:r>
          </a:p>
        </p:txBody>
      </p:sp>
      <p:sp>
        <p:nvSpPr>
          <p:cNvPr id="4" name="Slide Number Placeholder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93</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grpSp>
        <p:nvGrpSpPr>
          <p:cNvPr id="6" name="Group 5"/>
          <p:cNvGrpSpPr/>
          <p:nvPr/>
        </p:nvGrpSpPr>
        <p:grpSpPr>
          <a:xfrm>
            <a:off x="805897" y="4806653"/>
            <a:ext cx="3195236" cy="1671272"/>
            <a:chOff x="7249971" y="1174945"/>
            <a:chExt cx="3195236" cy="1671272"/>
          </a:xfrm>
        </p:grpSpPr>
        <p:sp>
          <p:nvSpPr>
            <p:cNvPr id="60" name="Freeform 25"/>
            <p:cNvSpPr>
              <a:spLocks/>
            </p:cNvSpPr>
            <p:nvPr/>
          </p:nvSpPr>
          <p:spPr bwMode="auto">
            <a:xfrm>
              <a:off x="7802825" y="1570519"/>
              <a:ext cx="293811" cy="962444"/>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61" name="Freeform 31"/>
            <p:cNvSpPr>
              <a:spLocks/>
            </p:cNvSpPr>
            <p:nvPr/>
          </p:nvSpPr>
          <p:spPr bwMode="auto">
            <a:xfrm>
              <a:off x="8096634" y="1309740"/>
              <a:ext cx="1501910" cy="249523"/>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65" name="Freeform 56"/>
            <p:cNvSpPr>
              <a:spLocks/>
            </p:cNvSpPr>
            <p:nvPr/>
          </p:nvSpPr>
          <p:spPr bwMode="auto">
            <a:xfrm rot="21305257" flipH="1" flipV="1">
              <a:off x="8128384" y="2579594"/>
              <a:ext cx="1501910" cy="249523"/>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66" name="Freeform 65"/>
            <p:cNvSpPr>
              <a:spLocks/>
            </p:cNvSpPr>
            <p:nvPr/>
          </p:nvSpPr>
          <p:spPr bwMode="auto">
            <a:xfrm flipH="1" flipV="1">
              <a:off x="9612076" y="1570519"/>
              <a:ext cx="293811" cy="962444"/>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68" name="Rectangle 67"/>
            <p:cNvSpPr>
              <a:spLocks noChangeArrowheads="1"/>
            </p:cNvSpPr>
            <p:nvPr/>
          </p:nvSpPr>
          <p:spPr bwMode="auto">
            <a:xfrm>
              <a:off x="7375003" y="2440539"/>
              <a:ext cx="620638"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Helvetica"/>
                  <a:ea typeface="+mn-ea"/>
                  <a:cs typeface="Helvetica"/>
                </a:rPr>
                <a:t>Ben</a:t>
              </a:r>
            </a:p>
          </p:txBody>
        </p:sp>
        <p:sp>
          <p:nvSpPr>
            <p:cNvPr id="71" name="Rectangle 70"/>
            <p:cNvSpPr>
              <a:spLocks noChangeArrowheads="1"/>
            </p:cNvSpPr>
            <p:nvPr/>
          </p:nvSpPr>
          <p:spPr bwMode="auto">
            <a:xfrm>
              <a:off x="7249971" y="1174945"/>
              <a:ext cx="877119"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Helvetica"/>
                  <a:ea typeface="+mn-ea"/>
                  <a:cs typeface="Helvetica"/>
                </a:rPr>
                <a:t>Nancy</a:t>
              </a:r>
            </a:p>
          </p:txBody>
        </p:sp>
        <p:sp>
          <p:nvSpPr>
            <p:cNvPr id="72" name="Oval 71"/>
            <p:cNvSpPr>
              <a:spLocks noChangeArrowheads="1"/>
            </p:cNvSpPr>
            <p:nvPr/>
          </p:nvSpPr>
          <p:spPr bwMode="auto">
            <a:xfrm>
              <a:off x="8003853" y="1452324"/>
              <a:ext cx="220450" cy="22513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1" i="0" u="none" strike="noStrike" kern="1200" cap="none" spc="0" normalizeH="0" baseline="0" noProof="0">
                <a:ln>
                  <a:noFill/>
                </a:ln>
                <a:solidFill>
                  <a:srgbClr val="C00000"/>
                </a:solidFill>
                <a:effectLst/>
                <a:uLnTx/>
                <a:uFillTx/>
                <a:latin typeface="Verdana" charset="0"/>
                <a:ea typeface="+mn-ea"/>
                <a:cs typeface="Arial" pitchFamily="34" charset="0"/>
              </a:endParaRPr>
            </a:p>
          </p:txBody>
        </p:sp>
        <p:sp>
          <p:nvSpPr>
            <p:cNvPr id="74" name="Oval 73"/>
            <p:cNvSpPr>
              <a:spLocks noChangeArrowheads="1"/>
            </p:cNvSpPr>
            <p:nvPr/>
          </p:nvSpPr>
          <p:spPr bwMode="auto">
            <a:xfrm>
              <a:off x="9488366" y="1452324"/>
              <a:ext cx="220450" cy="225133"/>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77" name="Oval 71"/>
            <p:cNvSpPr>
              <a:spLocks noChangeArrowheads="1"/>
            </p:cNvSpPr>
            <p:nvPr/>
          </p:nvSpPr>
          <p:spPr bwMode="auto">
            <a:xfrm>
              <a:off x="8003853" y="2511741"/>
              <a:ext cx="220450" cy="225133"/>
            </a:xfrm>
            <a:prstGeom prst="ellipse">
              <a:avLst/>
            </a:prstGeom>
            <a:solidFill>
              <a:schemeClr val="tx1"/>
            </a:solidFill>
            <a:ln>
              <a:solidFill>
                <a:srgbClr val="0000FF"/>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79" name="Rectangle 78"/>
            <p:cNvSpPr>
              <a:spLocks noChangeArrowheads="1"/>
            </p:cNvSpPr>
            <p:nvPr/>
          </p:nvSpPr>
          <p:spPr bwMode="auto">
            <a:xfrm>
              <a:off x="9627976" y="1199475"/>
              <a:ext cx="817231"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Helvetica"/>
                  <a:ea typeface="+mn-ea"/>
                  <a:cs typeface="Helvetica"/>
                </a:rPr>
                <a:t>Aydin</a:t>
              </a:r>
            </a:p>
          </p:txBody>
        </p:sp>
        <p:sp>
          <p:nvSpPr>
            <p:cNvPr id="81" name="Rectangle 80"/>
            <p:cNvSpPr>
              <a:spLocks noChangeArrowheads="1"/>
            </p:cNvSpPr>
            <p:nvPr/>
          </p:nvSpPr>
          <p:spPr bwMode="auto">
            <a:xfrm>
              <a:off x="9609880" y="2404707"/>
              <a:ext cx="590824"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Helvetica"/>
                  <a:ea typeface="+mn-ea"/>
                  <a:cs typeface="Helvetica"/>
                </a:rPr>
                <a:t>Tim</a:t>
              </a:r>
            </a:p>
          </p:txBody>
        </p:sp>
        <p:sp>
          <p:nvSpPr>
            <p:cNvPr id="82" name="Rectangle 81"/>
            <p:cNvSpPr>
              <a:spLocks noChangeArrowheads="1"/>
            </p:cNvSpPr>
            <p:nvPr/>
          </p:nvSpPr>
          <p:spPr bwMode="auto">
            <a:xfrm>
              <a:off x="9849636" y="1852845"/>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5</a:t>
              </a:r>
            </a:p>
          </p:txBody>
        </p:sp>
        <p:sp>
          <p:nvSpPr>
            <p:cNvPr id="84" name="Rectangle 83"/>
            <p:cNvSpPr>
              <a:spLocks noChangeArrowheads="1"/>
            </p:cNvSpPr>
            <p:nvPr/>
          </p:nvSpPr>
          <p:spPr bwMode="auto">
            <a:xfrm>
              <a:off x="8777096" y="2476907"/>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2</a:t>
              </a:r>
            </a:p>
          </p:txBody>
        </p:sp>
        <p:sp>
          <p:nvSpPr>
            <p:cNvPr id="85" name="Rectangle 84"/>
            <p:cNvSpPr>
              <a:spLocks noChangeArrowheads="1"/>
            </p:cNvSpPr>
            <p:nvPr/>
          </p:nvSpPr>
          <p:spPr bwMode="auto">
            <a:xfrm>
              <a:off x="8671135" y="1332510"/>
              <a:ext cx="428343"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11</a:t>
              </a:r>
            </a:p>
          </p:txBody>
        </p:sp>
        <p:sp>
          <p:nvSpPr>
            <p:cNvPr id="86" name="Rectangle 85"/>
            <p:cNvSpPr>
              <a:spLocks noChangeArrowheads="1"/>
            </p:cNvSpPr>
            <p:nvPr/>
          </p:nvSpPr>
          <p:spPr bwMode="auto">
            <a:xfrm>
              <a:off x="7518727" y="1852845"/>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3</a:t>
              </a:r>
            </a:p>
          </p:txBody>
        </p:sp>
        <p:sp>
          <p:nvSpPr>
            <p:cNvPr id="89" name="Oval 88">
              <a:extLst>
                <a:ext uri="{FF2B5EF4-FFF2-40B4-BE49-F238E27FC236}">
                  <a16:creationId xmlns:a16="http://schemas.microsoft.com/office/drawing/2014/main" id="{F79EB357-1F5B-C34F-9012-9AAF2A294E2F}"/>
                </a:ext>
              </a:extLst>
            </p:cNvPr>
            <p:cNvSpPr>
              <a:spLocks noChangeArrowheads="1"/>
            </p:cNvSpPr>
            <p:nvPr/>
          </p:nvSpPr>
          <p:spPr bwMode="auto">
            <a:xfrm>
              <a:off x="9439996" y="2429117"/>
              <a:ext cx="220450" cy="22513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90" name="Freeform 56">
              <a:extLst>
                <a:ext uri="{FF2B5EF4-FFF2-40B4-BE49-F238E27FC236}">
                  <a16:creationId xmlns:a16="http://schemas.microsoft.com/office/drawing/2014/main" id="{48149C1A-0C75-6347-8A59-E36CADCDDD20}"/>
                </a:ext>
              </a:extLst>
            </p:cNvPr>
            <p:cNvSpPr>
              <a:spLocks/>
            </p:cNvSpPr>
            <p:nvPr/>
          </p:nvSpPr>
          <p:spPr bwMode="auto">
            <a:xfrm rot="8744674" flipH="1">
              <a:off x="7946531" y="1999588"/>
              <a:ext cx="2007084" cy="373122"/>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91" name="Rectangle 90">
              <a:extLst>
                <a:ext uri="{FF2B5EF4-FFF2-40B4-BE49-F238E27FC236}">
                  <a16:creationId xmlns:a16="http://schemas.microsoft.com/office/drawing/2014/main" id="{E75137EE-0A72-E240-B344-557AEA839B92}"/>
                </a:ext>
              </a:extLst>
            </p:cNvPr>
            <p:cNvSpPr>
              <a:spLocks noChangeArrowheads="1"/>
            </p:cNvSpPr>
            <p:nvPr/>
          </p:nvSpPr>
          <p:spPr bwMode="auto">
            <a:xfrm>
              <a:off x="8767801" y="2035628"/>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3</a:t>
              </a:r>
            </a:p>
          </p:txBody>
        </p:sp>
      </p:grpSp>
      <p:grpSp>
        <p:nvGrpSpPr>
          <p:cNvPr id="8" name="Group 7"/>
          <p:cNvGrpSpPr/>
          <p:nvPr/>
        </p:nvGrpSpPr>
        <p:grpSpPr>
          <a:xfrm>
            <a:off x="4421432" y="4893551"/>
            <a:ext cx="3704483" cy="1567013"/>
            <a:chOff x="4421432" y="4893551"/>
            <a:chExt cx="3704483" cy="1567013"/>
          </a:xfrm>
        </p:grpSpPr>
        <p:grpSp>
          <p:nvGrpSpPr>
            <p:cNvPr id="7" name="Group 6"/>
            <p:cNvGrpSpPr/>
            <p:nvPr/>
          </p:nvGrpSpPr>
          <p:grpSpPr>
            <a:xfrm>
              <a:off x="4421432" y="4905917"/>
              <a:ext cx="3704483" cy="1554647"/>
              <a:chOff x="7448822" y="3123270"/>
              <a:chExt cx="3704483" cy="1554647"/>
            </a:xfrm>
          </p:grpSpPr>
          <p:sp>
            <p:nvSpPr>
              <p:cNvPr id="62" name="Freeform 35"/>
              <p:cNvSpPr>
                <a:spLocks/>
              </p:cNvSpPr>
              <p:nvPr/>
            </p:nvSpPr>
            <p:spPr bwMode="auto">
              <a:xfrm>
                <a:off x="8108232" y="3361536"/>
                <a:ext cx="1501910" cy="981206"/>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63" name="Freeform 47"/>
              <p:cNvSpPr>
                <a:spLocks/>
              </p:cNvSpPr>
              <p:nvPr/>
            </p:nvSpPr>
            <p:spPr bwMode="auto">
              <a:xfrm>
                <a:off x="9627540" y="3123270"/>
                <a:ext cx="1501910" cy="249523"/>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64" name="Freeform 53"/>
              <p:cNvSpPr>
                <a:spLocks/>
              </p:cNvSpPr>
              <p:nvPr/>
            </p:nvSpPr>
            <p:spPr bwMode="auto">
              <a:xfrm flipH="1" flipV="1">
                <a:off x="8088903" y="4369006"/>
                <a:ext cx="1501910" cy="249523"/>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67" name="Freeform 65"/>
              <p:cNvSpPr>
                <a:spLocks/>
              </p:cNvSpPr>
              <p:nvPr/>
            </p:nvSpPr>
            <p:spPr bwMode="auto">
              <a:xfrm>
                <a:off x="9598546" y="3350279"/>
                <a:ext cx="1476782" cy="1018727"/>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69" name="Rectangle 104"/>
              <p:cNvSpPr>
                <a:spLocks noChangeArrowheads="1"/>
              </p:cNvSpPr>
              <p:nvPr/>
            </p:nvSpPr>
            <p:spPr bwMode="auto">
              <a:xfrm>
                <a:off x="9639249" y="4308607"/>
                <a:ext cx="1159247"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Helvetica"/>
                    <a:ea typeface="+mn-ea"/>
                    <a:cs typeface="Helvetica"/>
                  </a:rPr>
                  <a:t>Margaret</a:t>
                </a:r>
              </a:p>
            </p:txBody>
          </p:sp>
          <p:sp>
            <p:nvSpPr>
              <p:cNvPr id="70" name="Rectangle 105"/>
              <p:cNvSpPr>
                <a:spLocks noChangeArrowheads="1"/>
              </p:cNvSpPr>
              <p:nvPr/>
            </p:nvSpPr>
            <p:spPr bwMode="auto">
              <a:xfrm>
                <a:off x="10301787" y="3293322"/>
                <a:ext cx="710406"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Helvetica"/>
                    <a:ea typeface="+mn-ea"/>
                    <a:cs typeface="Helvetica"/>
                  </a:rPr>
                  <a:t>Jose</a:t>
                </a:r>
              </a:p>
            </p:txBody>
          </p:sp>
          <p:sp>
            <p:nvSpPr>
              <p:cNvPr id="73" name="Oval 72"/>
              <p:cNvSpPr>
                <a:spLocks noChangeArrowheads="1"/>
              </p:cNvSpPr>
              <p:nvPr/>
            </p:nvSpPr>
            <p:spPr bwMode="auto">
              <a:xfrm>
                <a:off x="9488366" y="4241431"/>
                <a:ext cx="220450" cy="225133"/>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75" name="Oval 74"/>
              <p:cNvSpPr>
                <a:spLocks noChangeArrowheads="1"/>
              </p:cNvSpPr>
              <p:nvPr/>
            </p:nvSpPr>
            <p:spPr bwMode="auto">
              <a:xfrm>
                <a:off x="9488366" y="3250846"/>
                <a:ext cx="220450" cy="22513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76" name="Oval 75"/>
              <p:cNvSpPr>
                <a:spLocks noChangeArrowheads="1"/>
              </p:cNvSpPr>
              <p:nvPr/>
            </p:nvSpPr>
            <p:spPr bwMode="auto">
              <a:xfrm>
                <a:off x="10932855" y="3240839"/>
                <a:ext cx="220450" cy="22513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78" name="Oval 72"/>
              <p:cNvSpPr>
                <a:spLocks noChangeArrowheads="1"/>
              </p:cNvSpPr>
              <p:nvPr/>
            </p:nvSpPr>
            <p:spPr bwMode="auto">
              <a:xfrm>
                <a:off x="8003853" y="4241431"/>
                <a:ext cx="220450" cy="22513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80" name="Rectangle 79"/>
              <p:cNvSpPr>
                <a:spLocks noChangeArrowheads="1"/>
              </p:cNvSpPr>
              <p:nvPr/>
            </p:nvSpPr>
            <p:spPr bwMode="auto">
              <a:xfrm>
                <a:off x="7448822" y="3834036"/>
                <a:ext cx="761704"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Helvetica"/>
                    <a:ea typeface="+mn-ea"/>
                    <a:cs typeface="Helvetica"/>
                  </a:rPr>
                  <a:t>Scott</a:t>
                </a:r>
              </a:p>
            </p:txBody>
          </p:sp>
          <p:sp>
            <p:nvSpPr>
              <p:cNvPr id="83" name="Rectangle 82"/>
              <p:cNvSpPr>
                <a:spLocks noChangeArrowheads="1"/>
              </p:cNvSpPr>
              <p:nvPr/>
            </p:nvSpPr>
            <p:spPr bwMode="auto">
              <a:xfrm>
                <a:off x="8580706" y="3934521"/>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3</a:t>
                </a:r>
              </a:p>
            </p:txBody>
          </p:sp>
          <p:sp>
            <p:nvSpPr>
              <p:cNvPr id="87" name="Rectangle 86"/>
              <p:cNvSpPr>
                <a:spLocks noChangeArrowheads="1"/>
              </p:cNvSpPr>
              <p:nvPr/>
            </p:nvSpPr>
            <p:spPr bwMode="auto">
              <a:xfrm>
                <a:off x="10627095" y="3905709"/>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1</a:t>
                </a:r>
              </a:p>
            </p:txBody>
          </p:sp>
          <p:sp>
            <p:nvSpPr>
              <p:cNvPr id="88" name="Rectangle 87"/>
              <p:cNvSpPr>
                <a:spLocks noChangeArrowheads="1"/>
              </p:cNvSpPr>
              <p:nvPr/>
            </p:nvSpPr>
            <p:spPr bwMode="auto">
              <a:xfrm>
                <a:off x="8900747" y="4287304"/>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7</a:t>
                </a:r>
              </a:p>
            </p:txBody>
          </p:sp>
          <p:sp>
            <p:nvSpPr>
              <p:cNvPr id="92" name="Rectangle 91"/>
              <p:cNvSpPr>
                <a:spLocks noChangeArrowheads="1"/>
              </p:cNvSpPr>
              <p:nvPr/>
            </p:nvSpPr>
            <p:spPr bwMode="auto">
              <a:xfrm>
                <a:off x="8656274" y="3276006"/>
                <a:ext cx="864295"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Helvetica"/>
                    <a:ea typeface="+mn-ea"/>
                    <a:cs typeface="Helvetica"/>
                  </a:rPr>
                  <a:t>Saday</a:t>
                </a:r>
                <a:endParaRPr kumimoji="0" lang="en-US" sz="1800" b="1" i="0" u="none" strike="noStrike" kern="1200" cap="none" spc="0" normalizeH="0" baseline="0" noProof="0" dirty="0">
                  <a:ln>
                    <a:noFill/>
                  </a:ln>
                  <a:solidFill>
                    <a:srgbClr val="C00000"/>
                  </a:solidFill>
                  <a:effectLst/>
                  <a:uLnTx/>
                  <a:uFillTx/>
                  <a:latin typeface="Helvetica"/>
                  <a:ea typeface="+mn-ea"/>
                  <a:cs typeface="Helvetica"/>
                </a:endParaRPr>
              </a:p>
            </p:txBody>
          </p:sp>
        </p:grpSp>
        <p:sp>
          <p:nvSpPr>
            <p:cNvPr id="42" name="Rectangle 41"/>
            <p:cNvSpPr>
              <a:spLocks noChangeArrowheads="1"/>
            </p:cNvSpPr>
            <p:nvPr/>
          </p:nvSpPr>
          <p:spPr bwMode="auto">
            <a:xfrm>
              <a:off x="6986353" y="4893551"/>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1</a:t>
              </a:r>
            </a:p>
          </p:txBody>
        </p:sp>
      </p:grpSp>
    </p:spTree>
    <p:extLst>
      <p:ext uri="{BB962C8B-B14F-4D97-AF65-F5344CB8AC3E}">
        <p14:creationId xmlns:p14="http://schemas.microsoft.com/office/powerpoint/2010/main" val="2277245713"/>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649" y="192088"/>
            <a:ext cx="8523083" cy="567611"/>
          </a:xfrm>
        </p:spPr>
        <p:txBody>
          <a:bodyPr/>
          <a:lstStyle/>
          <a:p>
            <a:r>
              <a:rPr lang="en-US" dirty="0"/>
              <a:t>assign(), et al.</a:t>
            </a:r>
          </a:p>
        </p:txBody>
      </p:sp>
      <p:sp>
        <p:nvSpPr>
          <p:cNvPr id="4" name="Slide Number Placeholder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94</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5" name="Content Placeholder 2">
            <a:extLst>
              <a:ext uri="{FF2B5EF4-FFF2-40B4-BE49-F238E27FC236}">
                <a16:creationId xmlns:a16="http://schemas.microsoft.com/office/drawing/2014/main" id="{B0CD3C32-FCDD-8D49-ADB6-7427AEC5CFD4}"/>
              </a:ext>
            </a:extLst>
          </p:cNvPr>
          <p:cNvSpPr>
            <a:spLocks noGrp="1"/>
          </p:cNvSpPr>
          <p:nvPr>
            <p:ph idx="1"/>
          </p:nvPr>
        </p:nvSpPr>
        <p:spPr>
          <a:xfrm>
            <a:off x="180753" y="887296"/>
            <a:ext cx="8963247" cy="3868744"/>
          </a:xfrm>
        </p:spPr>
        <p:txBody>
          <a:bodyPr/>
          <a:lstStyle/>
          <a:p>
            <a:pPr lvl="0"/>
            <a:r>
              <a:rPr lang="en-US" dirty="0">
                <a:solidFill>
                  <a:srgbClr val="000000"/>
                </a:solidFill>
              </a:rPr>
              <a:t>There are </a:t>
            </a:r>
            <a:r>
              <a:rPr lang="en-US" b="1" i="1" u="sng" dirty="0">
                <a:solidFill>
                  <a:srgbClr val="000000"/>
                </a:solidFill>
              </a:rPr>
              <a:t>several</a:t>
            </a:r>
            <a:r>
              <a:rPr lang="en-US" dirty="0">
                <a:solidFill>
                  <a:srgbClr val="000000"/>
                </a:solidFill>
              </a:rPr>
              <a:t> variants of assign</a:t>
            </a:r>
          </a:p>
          <a:p>
            <a:pPr lvl="1"/>
            <a:r>
              <a:rPr lang="en-US" dirty="0">
                <a:solidFill>
                  <a:srgbClr val="000000"/>
                </a:solidFill>
              </a:rPr>
              <a:t>Standard vector assignment:  </a:t>
            </a:r>
            <a:r>
              <a:rPr lang="en-US" sz="1600" b="1" dirty="0" err="1">
                <a:solidFill>
                  <a:srgbClr val="000000"/>
                </a:solidFill>
                <a:latin typeface="Courier New" panose="02070309020205020404" pitchFamily="49" charset="0"/>
                <a:cs typeface="Courier New" panose="02070309020205020404" pitchFamily="49" charset="0"/>
              </a:rPr>
              <a:t>w.assign</a:t>
            </a:r>
            <a:r>
              <a:rPr lang="en-US" sz="1600" b="1" dirty="0">
                <a:solidFill>
                  <a:srgbClr val="000000"/>
                </a:solidFill>
                <a:latin typeface="Courier New" panose="02070309020205020404" pitchFamily="49" charset="0"/>
                <a:cs typeface="Courier New" panose="02070309020205020404" pitchFamily="49" charset="0"/>
              </a:rPr>
              <a:t>(u, index=I)</a:t>
            </a:r>
            <a:endParaRPr lang="en-US" b="1" dirty="0">
              <a:solidFill>
                <a:srgbClr val="000000"/>
              </a:solidFill>
              <a:latin typeface="Courier New" panose="02070309020205020404" pitchFamily="49" charset="0"/>
              <a:cs typeface="Courier New" panose="02070309020205020404" pitchFamily="49" charset="0"/>
            </a:endParaRPr>
          </a:p>
          <a:p>
            <a:pPr lvl="1"/>
            <a:r>
              <a:rPr lang="en-US" dirty="0">
                <a:solidFill>
                  <a:srgbClr val="000000"/>
                </a:solidFill>
              </a:rPr>
              <a:t>Standard matrix assignment:  </a:t>
            </a:r>
            <a:r>
              <a:rPr lang="en-US" sz="1600" b="1" dirty="0" err="1">
                <a:solidFill>
                  <a:srgbClr val="000000"/>
                </a:solidFill>
                <a:latin typeface="Courier New" panose="02070309020205020404" pitchFamily="49" charset="0"/>
                <a:cs typeface="Courier New" panose="02070309020205020404" pitchFamily="49" charset="0"/>
              </a:rPr>
              <a:t>C.assign_matrix</a:t>
            </a:r>
            <a:r>
              <a:rPr lang="en-US" sz="1600" b="1" dirty="0">
                <a:solidFill>
                  <a:srgbClr val="000000"/>
                </a:solidFill>
                <a:latin typeface="Courier New" panose="02070309020205020404" pitchFamily="49" charset="0"/>
                <a:cs typeface="Courier New" panose="02070309020205020404" pitchFamily="49" charset="0"/>
              </a:rPr>
              <a:t>(A, </a:t>
            </a:r>
            <a:r>
              <a:rPr lang="en-US" sz="1600" b="1" dirty="0" err="1">
                <a:solidFill>
                  <a:srgbClr val="000000"/>
                </a:solidFill>
                <a:latin typeface="Courier New" panose="02070309020205020404" pitchFamily="49" charset="0"/>
                <a:cs typeface="Courier New" panose="02070309020205020404" pitchFamily="49" charset="0"/>
              </a:rPr>
              <a:t>rindex</a:t>
            </a:r>
            <a:r>
              <a:rPr lang="en-US" sz="1600" b="1" dirty="0">
                <a:solidFill>
                  <a:srgbClr val="000000"/>
                </a:solidFill>
                <a:latin typeface="Courier New" panose="02070309020205020404" pitchFamily="49" charset="0"/>
                <a:cs typeface="Courier New" panose="02070309020205020404" pitchFamily="49" charset="0"/>
              </a:rPr>
              <a:t>=I, </a:t>
            </a:r>
            <a:r>
              <a:rPr lang="en-US" sz="1600" b="1" dirty="0" err="1">
                <a:solidFill>
                  <a:srgbClr val="000000"/>
                </a:solidFill>
                <a:latin typeface="Courier New" panose="02070309020205020404" pitchFamily="49" charset="0"/>
                <a:cs typeface="Courier New" panose="02070309020205020404" pitchFamily="49" charset="0"/>
              </a:rPr>
              <a:t>cindex</a:t>
            </a:r>
            <a:r>
              <a:rPr lang="en-US" sz="1600" b="1" dirty="0">
                <a:solidFill>
                  <a:srgbClr val="000000"/>
                </a:solidFill>
                <a:latin typeface="Courier New" panose="02070309020205020404" pitchFamily="49" charset="0"/>
                <a:cs typeface="Courier New" panose="02070309020205020404" pitchFamily="49" charset="0"/>
              </a:rPr>
              <a:t>=J)</a:t>
            </a:r>
            <a:endParaRPr lang="en-US" b="1" dirty="0">
              <a:solidFill>
                <a:srgbClr val="000000"/>
              </a:solidFill>
              <a:latin typeface="Courier New" panose="02070309020205020404" pitchFamily="49" charset="0"/>
              <a:cs typeface="Courier New" panose="02070309020205020404" pitchFamily="49" charset="0"/>
            </a:endParaRPr>
          </a:p>
          <a:p>
            <a:pPr lvl="1"/>
            <a:endParaRPr lang="en-US" sz="2400" dirty="0">
              <a:solidFill>
                <a:srgbClr val="000000"/>
              </a:solidFill>
            </a:endParaRPr>
          </a:p>
          <a:p>
            <a:pPr lvl="1"/>
            <a:endParaRPr lang="en-US" sz="2400" dirty="0">
              <a:solidFill>
                <a:srgbClr val="000000"/>
              </a:solidFill>
            </a:endParaRPr>
          </a:p>
          <a:p>
            <a:pPr lvl="1"/>
            <a:r>
              <a:rPr lang="en-US" dirty="0">
                <a:solidFill>
                  <a:srgbClr val="000000"/>
                </a:solidFill>
              </a:rPr>
              <a:t>Assign a vector to the elements of column </a:t>
            </a:r>
            <a:r>
              <a:rPr lang="en-US" dirty="0" err="1">
                <a:solidFill>
                  <a:srgbClr val="000000"/>
                </a:solidFill>
              </a:rPr>
              <a:t>c</a:t>
            </a:r>
            <a:r>
              <a:rPr lang="en-US" baseline="-25000" dirty="0" err="1">
                <a:solidFill>
                  <a:srgbClr val="000000"/>
                </a:solidFill>
              </a:rPr>
              <a:t>j</a:t>
            </a:r>
            <a:r>
              <a:rPr lang="en-US" dirty="0">
                <a:solidFill>
                  <a:srgbClr val="000000"/>
                </a:solidFill>
              </a:rPr>
              <a:t> of a matrix: </a:t>
            </a:r>
            <a:r>
              <a:rPr lang="en-US" sz="1600" b="1" dirty="0" err="1">
                <a:solidFill>
                  <a:srgbClr val="000000"/>
                </a:solidFill>
                <a:latin typeface="Courier New" panose="02070309020205020404" pitchFamily="49" charset="0"/>
                <a:cs typeface="Courier New" panose="02070309020205020404" pitchFamily="49" charset="0"/>
              </a:rPr>
              <a:t>C.assign_col</a:t>
            </a:r>
            <a:r>
              <a:rPr lang="en-US" sz="1600" b="1" dirty="0">
                <a:solidFill>
                  <a:srgbClr val="000000"/>
                </a:solidFill>
                <a:latin typeface="Courier New" panose="02070309020205020404" pitchFamily="49" charset="0"/>
                <a:cs typeface="Courier New" panose="02070309020205020404" pitchFamily="49" charset="0"/>
              </a:rPr>
              <a:t>(..)</a:t>
            </a:r>
            <a:endParaRPr lang="en-US" b="1" dirty="0">
              <a:solidFill>
                <a:srgbClr val="000000"/>
              </a:solidFill>
              <a:latin typeface="Courier New" panose="02070309020205020404" pitchFamily="49" charset="0"/>
              <a:cs typeface="Courier New" panose="02070309020205020404" pitchFamily="49" charset="0"/>
            </a:endParaRPr>
          </a:p>
          <a:p>
            <a:pPr lvl="1"/>
            <a:r>
              <a:rPr lang="en-US" dirty="0">
                <a:solidFill>
                  <a:srgbClr val="000000"/>
                </a:solidFill>
              </a:rPr>
              <a:t>Assign a vector to the elements of row </a:t>
            </a:r>
            <a:r>
              <a:rPr lang="en-US" dirty="0" err="1">
                <a:solidFill>
                  <a:srgbClr val="000000"/>
                </a:solidFill>
              </a:rPr>
              <a:t>r</a:t>
            </a:r>
            <a:r>
              <a:rPr lang="en-US" baseline="-25000" dirty="0" err="1">
                <a:solidFill>
                  <a:srgbClr val="000000"/>
                </a:solidFill>
              </a:rPr>
              <a:t>i</a:t>
            </a:r>
            <a:r>
              <a:rPr lang="en-US" dirty="0">
                <a:solidFill>
                  <a:srgbClr val="000000"/>
                </a:solidFill>
              </a:rPr>
              <a:t> of a matrix: </a:t>
            </a:r>
            <a:r>
              <a:rPr lang="en-US" sz="1600" b="1" dirty="0" err="1">
                <a:solidFill>
                  <a:srgbClr val="000000"/>
                </a:solidFill>
                <a:latin typeface="Courier New" panose="02070309020205020404" pitchFamily="49" charset="0"/>
                <a:cs typeface="Courier New" panose="02070309020205020404" pitchFamily="49" charset="0"/>
              </a:rPr>
              <a:t>C.assign_row</a:t>
            </a:r>
            <a:r>
              <a:rPr lang="en-US" sz="1600" b="1" dirty="0">
                <a:solidFill>
                  <a:srgbClr val="000000"/>
                </a:solidFill>
                <a:latin typeface="Courier New" panose="02070309020205020404" pitchFamily="49" charset="0"/>
                <a:cs typeface="Courier New" panose="02070309020205020404" pitchFamily="49" charset="0"/>
              </a:rPr>
              <a:t>(..)</a:t>
            </a:r>
            <a:endParaRPr lang="en-US" b="1" dirty="0">
              <a:solidFill>
                <a:srgbClr val="000000"/>
              </a:solidFill>
              <a:latin typeface="Courier New" panose="02070309020205020404" pitchFamily="49" charset="0"/>
              <a:cs typeface="Courier New" panose="02070309020205020404" pitchFamily="49" charset="0"/>
            </a:endParaRPr>
          </a:p>
          <a:p>
            <a:pPr lvl="1"/>
            <a:endParaRPr lang="en-US" sz="2400" dirty="0">
              <a:solidFill>
                <a:srgbClr val="000000"/>
              </a:solidFill>
            </a:endParaRPr>
          </a:p>
          <a:p>
            <a:pPr lvl="1"/>
            <a:endParaRPr lang="en-US" dirty="0">
              <a:solidFill>
                <a:srgbClr val="000000"/>
              </a:solidFill>
            </a:endParaRPr>
          </a:p>
          <a:p>
            <a:pPr lvl="1"/>
            <a:endParaRPr lang="en-US" dirty="0">
              <a:solidFill>
                <a:srgbClr val="000000"/>
              </a:solidFill>
            </a:endParaRPr>
          </a:p>
          <a:p>
            <a:pPr lvl="1"/>
            <a:r>
              <a:rPr lang="en-US" dirty="0">
                <a:solidFill>
                  <a:srgbClr val="000000"/>
                </a:solidFill>
              </a:rPr>
              <a:t>Assign a constant to a subset of a vector: </a:t>
            </a:r>
            <a:r>
              <a:rPr lang="en-US" sz="1600" b="1" dirty="0" err="1">
                <a:solidFill>
                  <a:srgbClr val="000000"/>
                </a:solidFill>
                <a:latin typeface="Courier New" panose="02070309020205020404" pitchFamily="49" charset="0"/>
                <a:cs typeface="Courier New" panose="02070309020205020404" pitchFamily="49" charset="0"/>
              </a:rPr>
              <a:t>w.assign_scalar</a:t>
            </a:r>
            <a:r>
              <a:rPr lang="en-US" sz="1600" b="1" dirty="0">
                <a:solidFill>
                  <a:srgbClr val="000000"/>
                </a:solidFill>
                <a:latin typeface="Courier New" panose="02070309020205020404" pitchFamily="49" charset="0"/>
                <a:cs typeface="Courier New" panose="02070309020205020404" pitchFamily="49" charset="0"/>
              </a:rPr>
              <a:t>(..)</a:t>
            </a:r>
            <a:endParaRPr lang="en-US" b="1" dirty="0">
              <a:solidFill>
                <a:srgbClr val="000000"/>
              </a:solidFill>
              <a:latin typeface="Courier New" panose="02070309020205020404" pitchFamily="49" charset="0"/>
              <a:cs typeface="Courier New" panose="02070309020205020404" pitchFamily="49" charset="0"/>
            </a:endParaRPr>
          </a:p>
          <a:p>
            <a:pPr lvl="1"/>
            <a:r>
              <a:rPr lang="en-US" dirty="0">
                <a:solidFill>
                  <a:srgbClr val="000000"/>
                </a:solidFill>
              </a:rPr>
              <a:t>Assign a constant to a subset of a matrix: </a:t>
            </a:r>
            <a:r>
              <a:rPr lang="en-US" sz="1600" b="1" dirty="0" err="1">
                <a:solidFill>
                  <a:srgbClr val="000000"/>
                </a:solidFill>
                <a:latin typeface="Courier New" panose="02070309020205020404" pitchFamily="49" charset="0"/>
                <a:cs typeface="Courier New" panose="02070309020205020404" pitchFamily="49" charset="0"/>
              </a:rPr>
              <a:t>C.assign_scalar</a:t>
            </a:r>
            <a:r>
              <a:rPr lang="en-US" sz="1600" b="1" dirty="0">
                <a:solidFill>
                  <a:srgbClr val="000000"/>
                </a:solidFill>
                <a:latin typeface="Courier New" panose="02070309020205020404" pitchFamily="49" charset="0"/>
                <a:cs typeface="Courier New" panose="02070309020205020404" pitchFamily="49" charset="0"/>
              </a:rPr>
              <a:t>(..)</a:t>
            </a:r>
            <a:endParaRPr lang="en-US" b="1" dirty="0">
              <a:solidFill>
                <a:srgbClr val="000000"/>
              </a:solidFill>
              <a:latin typeface="Courier New" panose="02070309020205020404" pitchFamily="49" charset="0"/>
              <a:cs typeface="Courier New" panose="02070309020205020404" pitchFamily="49"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572DEF8-0A58-4E49-BAEB-3818EDCE8AC8}"/>
                  </a:ext>
                </a:extLst>
              </p:cNvPr>
              <p:cNvSpPr txBox="1"/>
              <p:nvPr/>
            </p:nvSpPr>
            <p:spPr>
              <a:xfrm>
                <a:off x="1797332" y="2139511"/>
                <a:ext cx="2119170" cy="492443"/>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200" b="1" i="0" u="none" strike="noStrike" kern="1200" cap="none" spc="0" normalizeH="0" baseline="0" noProof="0" smtClean="0">
                          <a:ln>
                            <a:noFill/>
                          </a:ln>
                          <a:solidFill>
                            <a:srgbClr val="000000"/>
                          </a:solidFill>
                          <a:effectLst/>
                          <a:uLnTx/>
                          <a:uFillTx/>
                          <a:latin typeface="Cambria Math" panose="02040503050406030204" pitchFamily="18" charset="0"/>
                          <a:ea typeface="+mn-ea"/>
                        </a:rPr>
                        <m:t>𝐰</m:t>
                      </m:r>
                      <m:d>
                        <m:dPr>
                          <m:ctrlP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mn-ea"/>
                            </a:rPr>
                          </m:ctrlPr>
                        </m:dPr>
                        <m:e>
                          <m:r>
                            <a:rPr kumimoji="0" lang="en-US" sz="3200" b="1" i="1" u="none" strike="noStrike" kern="1200" cap="none" spc="0" normalizeH="0" baseline="0" noProof="0" smtClean="0">
                              <a:ln>
                                <a:noFill/>
                              </a:ln>
                              <a:solidFill>
                                <a:srgbClr val="000000"/>
                              </a:solidFill>
                              <a:effectLst/>
                              <a:uLnTx/>
                              <a:uFillTx/>
                              <a:latin typeface="Cambria Math" panose="02040503050406030204" pitchFamily="18" charset="0"/>
                              <a:ea typeface="+mn-ea"/>
                            </a:rPr>
                            <m:t>𝒊</m:t>
                          </m:r>
                        </m:e>
                      </m:d>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3200" b="1"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𝐮</m:t>
                      </m:r>
                    </m:oMath>
                  </m:oMathPara>
                </a14:m>
                <a:endParaRPr kumimoji="0" lang="en-US" sz="3200" b="1" i="0"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p:txBody>
          </p:sp>
        </mc:Choice>
        <mc:Fallback xmlns="">
          <p:sp>
            <p:nvSpPr>
              <p:cNvPr id="3" name="TextBox 2">
                <a:extLst>
                  <a:ext uri="{FF2B5EF4-FFF2-40B4-BE49-F238E27FC236}">
                    <a16:creationId xmlns:a16="http://schemas.microsoft.com/office/drawing/2014/main" id="{4572DEF8-0A58-4E49-BAEB-3818EDCE8AC8}"/>
                  </a:ext>
                </a:extLst>
              </p:cNvPr>
              <p:cNvSpPr txBox="1">
                <a:spLocks noRot="1" noChangeAspect="1" noMove="1" noResize="1" noEditPoints="1" noAdjustHandles="1" noChangeArrowheads="1" noChangeShapeType="1" noTextEdit="1"/>
              </p:cNvSpPr>
              <p:nvPr/>
            </p:nvSpPr>
            <p:spPr>
              <a:xfrm>
                <a:off x="1797332" y="2139511"/>
                <a:ext cx="2119170"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2476DC7-8B52-3A47-AE7C-64FCDAF3B883}"/>
                  </a:ext>
                </a:extLst>
              </p:cNvPr>
              <p:cNvSpPr txBox="1"/>
              <p:nvPr/>
            </p:nvSpPr>
            <p:spPr>
              <a:xfrm>
                <a:off x="5148570" y="2139510"/>
                <a:ext cx="2347437" cy="492443"/>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200" b="1" i="0" u="none" strike="noStrike" kern="1200" cap="none" spc="0" normalizeH="0" baseline="0" noProof="0" smtClean="0">
                          <a:ln>
                            <a:noFill/>
                          </a:ln>
                          <a:solidFill>
                            <a:srgbClr val="000000"/>
                          </a:solidFill>
                          <a:effectLst/>
                          <a:uLnTx/>
                          <a:uFillTx/>
                          <a:latin typeface="Cambria Math" panose="02040503050406030204" pitchFamily="18" charset="0"/>
                          <a:ea typeface="+mn-ea"/>
                        </a:rPr>
                        <m:t>𝐂</m:t>
                      </m:r>
                      <m:d>
                        <m:dPr>
                          <m:ctrlP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mn-ea"/>
                            </a:rPr>
                          </m:ctrlPr>
                        </m:dPr>
                        <m:e>
                          <m:r>
                            <a:rPr kumimoji="0" lang="en-US" sz="3200" b="1" i="1" u="none" strike="noStrike" kern="1200" cap="none" spc="0" normalizeH="0" baseline="0" noProof="0" smtClean="0">
                              <a:ln>
                                <a:noFill/>
                              </a:ln>
                              <a:solidFill>
                                <a:srgbClr val="000000"/>
                              </a:solidFill>
                              <a:effectLst/>
                              <a:uLnTx/>
                              <a:uFillTx/>
                              <a:latin typeface="Cambria Math" panose="02040503050406030204" pitchFamily="18" charset="0"/>
                              <a:ea typeface="+mn-ea"/>
                            </a:rPr>
                            <m:t>𝒊</m:t>
                          </m:r>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mn-ea"/>
                            </a:rPr>
                            <m:t>,</m:t>
                          </m:r>
                          <m:r>
                            <a:rPr kumimoji="0" lang="en-US" sz="3200" b="1" i="1" u="none" strike="noStrike" kern="1200" cap="none" spc="0" normalizeH="0" baseline="0" noProof="0" smtClean="0">
                              <a:ln>
                                <a:noFill/>
                              </a:ln>
                              <a:solidFill>
                                <a:srgbClr val="000000"/>
                              </a:solidFill>
                              <a:effectLst/>
                              <a:uLnTx/>
                              <a:uFillTx/>
                              <a:latin typeface="Cambria Math" panose="02040503050406030204" pitchFamily="18" charset="0"/>
                              <a:ea typeface="+mn-ea"/>
                            </a:rPr>
                            <m:t>𝒋</m:t>
                          </m:r>
                        </m:e>
                      </m:d>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3200" b="1" i="0"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𝐀</m:t>
                      </m:r>
                    </m:oMath>
                  </m:oMathPara>
                </a14:m>
                <a:endParaRPr kumimoji="0" lang="en-US" sz="3200" b="1" i="0"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p:txBody>
          </p:sp>
        </mc:Choice>
        <mc:Fallback xmlns="">
          <p:sp>
            <p:nvSpPr>
              <p:cNvPr id="7" name="TextBox 6">
                <a:extLst>
                  <a:ext uri="{FF2B5EF4-FFF2-40B4-BE49-F238E27FC236}">
                    <a16:creationId xmlns:a16="http://schemas.microsoft.com/office/drawing/2014/main" id="{02476DC7-8B52-3A47-AE7C-64FCDAF3B883}"/>
                  </a:ext>
                </a:extLst>
              </p:cNvPr>
              <p:cNvSpPr txBox="1">
                <a:spLocks noRot="1" noChangeAspect="1" noMove="1" noResize="1" noEditPoints="1" noAdjustHandles="1" noChangeArrowheads="1" noChangeShapeType="1" noTextEdit="1"/>
              </p:cNvSpPr>
              <p:nvPr/>
            </p:nvSpPr>
            <p:spPr>
              <a:xfrm>
                <a:off x="5148570" y="2139510"/>
                <a:ext cx="2347437"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572DEF8-0A58-4E49-BAEB-3818EDCE8AC8}"/>
                  </a:ext>
                </a:extLst>
              </p:cNvPr>
              <p:cNvSpPr txBox="1"/>
              <p:nvPr/>
            </p:nvSpPr>
            <p:spPr>
              <a:xfrm>
                <a:off x="1797332" y="5795214"/>
                <a:ext cx="2119170" cy="492443"/>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200" b="1" i="0" u="none" strike="noStrike" kern="1200" cap="none" spc="0" normalizeH="0" baseline="0" noProof="0" smtClean="0">
                          <a:ln>
                            <a:noFill/>
                          </a:ln>
                          <a:solidFill>
                            <a:srgbClr val="000000"/>
                          </a:solidFill>
                          <a:effectLst/>
                          <a:uLnTx/>
                          <a:uFillTx/>
                          <a:latin typeface="Cambria Math" panose="02040503050406030204" pitchFamily="18" charset="0"/>
                          <a:ea typeface="+mn-ea"/>
                        </a:rPr>
                        <m:t>𝐰</m:t>
                      </m:r>
                      <m:d>
                        <m:dPr>
                          <m:ctrlP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mn-ea"/>
                            </a:rPr>
                          </m:ctrlPr>
                        </m:dPr>
                        <m:e>
                          <m:r>
                            <a:rPr kumimoji="0" lang="en-US" sz="3200" b="1" i="1" u="none" strike="noStrike" kern="1200" cap="none" spc="0" normalizeH="0" baseline="0" noProof="0" smtClean="0">
                              <a:ln>
                                <a:noFill/>
                              </a:ln>
                              <a:solidFill>
                                <a:srgbClr val="000000"/>
                              </a:solidFill>
                              <a:effectLst/>
                              <a:uLnTx/>
                              <a:uFillTx/>
                              <a:latin typeface="Cambria Math" panose="02040503050406030204" pitchFamily="18" charset="0"/>
                              <a:ea typeface="+mn-ea"/>
                            </a:rPr>
                            <m:t>𝒊</m:t>
                          </m:r>
                        </m:e>
                      </m:d>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𝑐</m:t>
                      </m:r>
                    </m:oMath>
                  </m:oMathPara>
                </a14:m>
                <a:endParaRPr kumimoji="0" lang="en-US" sz="3200" b="0" i="0"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p:txBody>
          </p:sp>
        </mc:Choice>
        <mc:Fallback xmlns="">
          <p:sp>
            <p:nvSpPr>
              <p:cNvPr id="8" name="TextBox 7">
                <a:extLst>
                  <a:ext uri="{FF2B5EF4-FFF2-40B4-BE49-F238E27FC236}">
                    <a16:creationId xmlns:a16="http://schemas.microsoft.com/office/drawing/2014/main" id="{4572DEF8-0A58-4E49-BAEB-3818EDCE8AC8}"/>
                  </a:ext>
                </a:extLst>
              </p:cNvPr>
              <p:cNvSpPr txBox="1">
                <a:spLocks noRot="1" noChangeAspect="1" noMove="1" noResize="1" noEditPoints="1" noAdjustHandles="1" noChangeArrowheads="1" noChangeShapeType="1" noTextEdit="1"/>
              </p:cNvSpPr>
              <p:nvPr/>
            </p:nvSpPr>
            <p:spPr>
              <a:xfrm>
                <a:off x="1797332" y="5795214"/>
                <a:ext cx="2119170" cy="49244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2476DC7-8B52-3A47-AE7C-64FCDAF3B883}"/>
                  </a:ext>
                </a:extLst>
              </p:cNvPr>
              <p:cNvSpPr txBox="1"/>
              <p:nvPr/>
            </p:nvSpPr>
            <p:spPr>
              <a:xfrm>
                <a:off x="5148570" y="5795214"/>
                <a:ext cx="2347437" cy="492443"/>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200" b="1" i="0" u="none" strike="noStrike" kern="1200" cap="none" spc="0" normalizeH="0" baseline="0" noProof="0" smtClean="0">
                          <a:ln>
                            <a:noFill/>
                          </a:ln>
                          <a:solidFill>
                            <a:srgbClr val="000000"/>
                          </a:solidFill>
                          <a:effectLst/>
                          <a:uLnTx/>
                          <a:uFillTx/>
                          <a:latin typeface="Cambria Math" panose="02040503050406030204" pitchFamily="18" charset="0"/>
                          <a:ea typeface="+mn-ea"/>
                        </a:rPr>
                        <m:t>𝐂</m:t>
                      </m:r>
                      <m:d>
                        <m:dPr>
                          <m:ctrlP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mn-ea"/>
                            </a:rPr>
                          </m:ctrlPr>
                        </m:dPr>
                        <m:e>
                          <m:r>
                            <a:rPr kumimoji="0" lang="en-US" sz="3200" b="1" i="1" u="none" strike="noStrike" kern="1200" cap="none" spc="0" normalizeH="0" baseline="0" noProof="0" smtClean="0">
                              <a:ln>
                                <a:noFill/>
                              </a:ln>
                              <a:solidFill>
                                <a:srgbClr val="000000"/>
                              </a:solidFill>
                              <a:effectLst/>
                              <a:uLnTx/>
                              <a:uFillTx/>
                              <a:latin typeface="Cambria Math" panose="02040503050406030204" pitchFamily="18" charset="0"/>
                              <a:ea typeface="+mn-ea"/>
                            </a:rPr>
                            <m:t>𝒊</m:t>
                          </m:r>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mn-ea"/>
                            </a:rPr>
                            <m:t>,</m:t>
                          </m:r>
                          <m:r>
                            <a:rPr kumimoji="0" lang="en-US" sz="3200" b="1" i="1" u="none" strike="noStrike" kern="1200" cap="none" spc="0" normalizeH="0" baseline="0" noProof="0" smtClean="0">
                              <a:ln>
                                <a:noFill/>
                              </a:ln>
                              <a:solidFill>
                                <a:srgbClr val="000000"/>
                              </a:solidFill>
                              <a:effectLst/>
                              <a:uLnTx/>
                              <a:uFillTx/>
                              <a:latin typeface="Cambria Math" panose="02040503050406030204" pitchFamily="18" charset="0"/>
                              <a:ea typeface="+mn-ea"/>
                            </a:rPr>
                            <m:t>𝒋</m:t>
                          </m:r>
                        </m:e>
                      </m:d>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𝑐</m:t>
                      </m:r>
                    </m:oMath>
                  </m:oMathPara>
                </a14:m>
                <a:endParaRPr kumimoji="0" lang="en-US" sz="3200" b="0" i="1"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p:txBody>
          </p:sp>
        </mc:Choice>
        <mc:Fallback xmlns="">
          <p:sp>
            <p:nvSpPr>
              <p:cNvPr id="9" name="TextBox 8">
                <a:extLst>
                  <a:ext uri="{FF2B5EF4-FFF2-40B4-BE49-F238E27FC236}">
                    <a16:creationId xmlns:a16="http://schemas.microsoft.com/office/drawing/2014/main" id="{02476DC7-8B52-3A47-AE7C-64FCDAF3B883}"/>
                  </a:ext>
                </a:extLst>
              </p:cNvPr>
              <p:cNvSpPr txBox="1">
                <a:spLocks noRot="1" noChangeAspect="1" noMove="1" noResize="1" noEditPoints="1" noAdjustHandles="1" noChangeArrowheads="1" noChangeShapeType="1" noTextEdit="1"/>
              </p:cNvSpPr>
              <p:nvPr/>
            </p:nvSpPr>
            <p:spPr>
              <a:xfrm>
                <a:off x="5148570" y="5795214"/>
                <a:ext cx="2347437" cy="49244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2476DC7-8B52-3A47-AE7C-64FCDAF3B883}"/>
                  </a:ext>
                </a:extLst>
              </p:cNvPr>
              <p:cNvSpPr txBox="1"/>
              <p:nvPr/>
            </p:nvSpPr>
            <p:spPr>
              <a:xfrm>
                <a:off x="5148570" y="3885748"/>
                <a:ext cx="2653419" cy="481094"/>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200" b="1" i="0" u="none" strike="noStrike" kern="1200" cap="none" spc="0" normalizeH="0" baseline="0" noProof="0" smtClean="0">
                          <a:ln>
                            <a:noFill/>
                          </a:ln>
                          <a:solidFill>
                            <a:srgbClr val="000000"/>
                          </a:solidFill>
                          <a:effectLst/>
                          <a:uLnTx/>
                          <a:uFillTx/>
                          <a:latin typeface="Cambria Math" panose="02040503050406030204" pitchFamily="18" charset="0"/>
                          <a:ea typeface="+mn-ea"/>
                        </a:rPr>
                        <m:t>𝐂</m:t>
                      </m:r>
                      <m:d>
                        <m:dPr>
                          <m:ctrlP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mn-ea"/>
                            </a:rPr>
                          </m:ctrlPr>
                        </m:dPr>
                        <m:e>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mn-ea"/>
                            </a:rPr>
                            <m:t>𝑟</m:t>
                          </m:r>
                          <m:r>
                            <a:rPr kumimoji="0" lang="en-US" sz="3200" b="0" i="1" u="none" strike="noStrike" kern="1200" cap="none" spc="0" normalizeH="0" baseline="-25000" noProof="0" smtClean="0">
                              <a:ln>
                                <a:noFill/>
                              </a:ln>
                              <a:solidFill>
                                <a:srgbClr val="000000"/>
                              </a:solidFill>
                              <a:effectLst/>
                              <a:uLnTx/>
                              <a:uFillTx/>
                              <a:latin typeface="Cambria Math" panose="02040503050406030204" pitchFamily="18" charset="0"/>
                              <a:ea typeface="+mn-ea"/>
                            </a:rPr>
                            <m:t>𝑖</m:t>
                          </m:r>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mn-ea"/>
                            </a:rPr>
                            <m:t>,</m:t>
                          </m:r>
                          <m:r>
                            <a:rPr kumimoji="0" lang="en-US" sz="3200" b="1" i="1" u="none" strike="noStrike" kern="1200" cap="none" spc="0" normalizeH="0" baseline="0" noProof="0" smtClean="0">
                              <a:ln>
                                <a:noFill/>
                              </a:ln>
                              <a:solidFill>
                                <a:srgbClr val="000000"/>
                              </a:solidFill>
                              <a:effectLst/>
                              <a:uLnTx/>
                              <a:uFillTx/>
                              <a:latin typeface="Cambria Math" panose="02040503050406030204" pitchFamily="18" charset="0"/>
                              <a:ea typeface="+mn-ea"/>
                            </a:rPr>
                            <m:t>𝒋</m:t>
                          </m:r>
                        </m:e>
                      </m:d>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3200" b="1"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𝐮</m:t>
                      </m:r>
                      <m:r>
                        <m:rPr>
                          <m:sty m:val="p"/>
                        </m:rPr>
                        <a:rPr kumimoji="0" lang="en-US" sz="3200" b="0" i="0" u="none" strike="noStrike" kern="1200" cap="none" spc="0" normalizeH="0" baseline="30000" noProof="0" smtClean="0">
                          <a:ln>
                            <a:noFill/>
                          </a:ln>
                          <a:solidFill>
                            <a:srgbClr val="000000"/>
                          </a:solidFill>
                          <a:effectLst/>
                          <a:uLnTx/>
                          <a:uFillTx/>
                          <a:latin typeface="Cambria Math" panose="02040503050406030204" pitchFamily="18" charset="0"/>
                          <a:ea typeface="Cambria Math" panose="02040503050406030204" pitchFamily="18" charset="0"/>
                        </a:rPr>
                        <m:t>T</m:t>
                      </m:r>
                    </m:oMath>
                  </m:oMathPara>
                </a14:m>
                <a:endParaRPr kumimoji="0" lang="en-US" sz="3200" b="0" i="0" u="none" strike="noStrike" kern="1200" cap="none" spc="0" normalizeH="0" baseline="30000" noProof="0" dirty="0">
                  <a:ln>
                    <a:noFill/>
                  </a:ln>
                  <a:solidFill>
                    <a:srgbClr val="000000"/>
                  </a:solidFill>
                  <a:effectLst/>
                  <a:uLnTx/>
                  <a:uFillTx/>
                  <a:latin typeface="Tahoma" pitchFamily="34" charset="0"/>
                  <a:ea typeface="+mn-ea"/>
                  <a:cs typeface="Arial" pitchFamily="34" charset="0"/>
                </a:endParaRPr>
              </a:p>
            </p:txBody>
          </p:sp>
        </mc:Choice>
        <mc:Fallback xmlns="">
          <p:sp>
            <p:nvSpPr>
              <p:cNvPr id="11" name="TextBox 10">
                <a:extLst>
                  <a:ext uri="{FF2B5EF4-FFF2-40B4-BE49-F238E27FC236}">
                    <a16:creationId xmlns:a16="http://schemas.microsoft.com/office/drawing/2014/main" id="{02476DC7-8B52-3A47-AE7C-64FCDAF3B883}"/>
                  </a:ext>
                </a:extLst>
              </p:cNvPr>
              <p:cNvSpPr txBox="1">
                <a:spLocks noRot="1" noChangeAspect="1" noMove="1" noResize="1" noEditPoints="1" noAdjustHandles="1" noChangeArrowheads="1" noChangeShapeType="1" noTextEdit="1"/>
              </p:cNvSpPr>
              <p:nvPr/>
            </p:nvSpPr>
            <p:spPr>
              <a:xfrm>
                <a:off x="5148570" y="3885748"/>
                <a:ext cx="2653419" cy="481094"/>
              </a:xfrm>
              <a:prstGeom prst="rect">
                <a:avLst/>
              </a:prstGeom>
              <a:blipFill>
                <a:blip r:embed="rId7"/>
                <a:stretch>
                  <a:fillRect b="-12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2476DC7-8B52-3A47-AE7C-64FCDAF3B883}"/>
                  </a:ext>
                </a:extLst>
              </p:cNvPr>
              <p:cNvSpPr txBox="1"/>
              <p:nvPr/>
            </p:nvSpPr>
            <p:spPr>
              <a:xfrm>
                <a:off x="1797332" y="3842660"/>
                <a:ext cx="2519408" cy="567271"/>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200" b="1" i="0" u="none" strike="noStrike" kern="1200" cap="none" spc="0" normalizeH="0" baseline="0" noProof="0" smtClean="0">
                          <a:ln>
                            <a:noFill/>
                          </a:ln>
                          <a:solidFill>
                            <a:srgbClr val="000000"/>
                          </a:solidFill>
                          <a:effectLst/>
                          <a:uLnTx/>
                          <a:uFillTx/>
                          <a:latin typeface="Cambria Math" panose="02040503050406030204" pitchFamily="18" charset="0"/>
                          <a:ea typeface="+mn-ea"/>
                        </a:rPr>
                        <m:t>𝐂</m:t>
                      </m:r>
                      <m:d>
                        <m:dPr>
                          <m:ctrlP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mn-ea"/>
                            </a:rPr>
                          </m:ctrlPr>
                        </m:dPr>
                        <m:e>
                          <m:sSub>
                            <m:sSubPr>
                              <m:ctrlPr>
                                <a:rPr kumimoji="0" lang="en-US" sz="3200" b="0" i="1" u="none" strike="noStrike" kern="1200" cap="none" spc="0" normalizeH="0" baseline="0" noProof="0">
                                  <a:ln>
                                    <a:noFill/>
                                  </a:ln>
                                  <a:solidFill>
                                    <a:srgbClr val="000000"/>
                                  </a:solidFill>
                                  <a:effectLst/>
                                  <a:uLnTx/>
                                  <a:uFillTx/>
                                  <a:latin typeface="Cambria Math" panose="02040503050406030204" pitchFamily="18" charset="0"/>
                                  <a:ea typeface="+mn-ea"/>
                                </a:rPr>
                              </m:ctrlPr>
                            </m:sSubPr>
                            <m:e>
                              <m:r>
                                <a:rPr kumimoji="0" lang="en-US" sz="3200" b="0" i="1" u="none" strike="noStrike" kern="1200" cap="none" spc="0" normalizeH="0" baseline="0" noProof="0">
                                  <a:ln>
                                    <a:noFill/>
                                  </a:ln>
                                  <a:solidFill>
                                    <a:srgbClr val="000000"/>
                                  </a:solidFill>
                                  <a:effectLst/>
                                  <a:uLnTx/>
                                  <a:uFillTx/>
                                  <a:latin typeface="Cambria Math" panose="02040503050406030204" pitchFamily="18" charset="0"/>
                                  <a:ea typeface="+mn-ea"/>
                                </a:rPr>
                                <m:t>𝑐</m:t>
                              </m:r>
                            </m:e>
                            <m:sub>
                              <m:r>
                                <a:rPr kumimoji="0" lang="en-US" sz="3200" b="0" i="1" u="none" strike="noStrike" kern="1200" cap="none" spc="0" normalizeH="0" baseline="0" noProof="0">
                                  <a:ln>
                                    <a:noFill/>
                                  </a:ln>
                                  <a:solidFill>
                                    <a:srgbClr val="000000"/>
                                  </a:solidFill>
                                  <a:effectLst/>
                                  <a:uLnTx/>
                                  <a:uFillTx/>
                                  <a:latin typeface="Cambria Math" panose="02040503050406030204" pitchFamily="18" charset="0"/>
                                  <a:ea typeface="+mn-ea"/>
                                </a:rPr>
                                <m:t>𝑗</m:t>
                              </m:r>
                            </m:sub>
                          </m:sSub>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mn-ea"/>
                            </a:rPr>
                            <m:t>,</m:t>
                          </m:r>
                          <m:r>
                            <a:rPr kumimoji="0" lang="en-US" sz="3200" b="1" i="1" u="none" strike="noStrike" kern="1200" cap="none" spc="0" normalizeH="0" baseline="0" noProof="0">
                              <a:ln>
                                <a:noFill/>
                              </a:ln>
                              <a:solidFill>
                                <a:srgbClr val="000000"/>
                              </a:solidFill>
                              <a:effectLst/>
                              <a:uLnTx/>
                              <a:uFillTx/>
                              <a:latin typeface="Cambria Math" panose="02040503050406030204" pitchFamily="18" charset="0"/>
                              <a:ea typeface="+mn-ea"/>
                            </a:rPr>
                            <m:t>𝒊</m:t>
                          </m:r>
                        </m:e>
                      </m:d>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3200" b="1"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𝐮</m:t>
                      </m:r>
                    </m:oMath>
                  </m:oMathPara>
                </a14:m>
                <a:endParaRPr kumimoji="0" lang="en-US" sz="3200" b="1" i="0"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p:txBody>
          </p:sp>
        </mc:Choice>
        <mc:Fallback xmlns="">
          <p:sp>
            <p:nvSpPr>
              <p:cNvPr id="12" name="TextBox 11">
                <a:extLst>
                  <a:ext uri="{FF2B5EF4-FFF2-40B4-BE49-F238E27FC236}">
                    <a16:creationId xmlns:a16="http://schemas.microsoft.com/office/drawing/2014/main" id="{02476DC7-8B52-3A47-AE7C-64FCDAF3B883}"/>
                  </a:ext>
                </a:extLst>
              </p:cNvPr>
              <p:cNvSpPr txBox="1">
                <a:spLocks noRot="1" noChangeAspect="1" noMove="1" noResize="1" noEditPoints="1" noAdjustHandles="1" noChangeArrowheads="1" noChangeShapeType="1" noTextEdit="1"/>
              </p:cNvSpPr>
              <p:nvPr/>
            </p:nvSpPr>
            <p:spPr>
              <a:xfrm>
                <a:off x="1797332" y="3842660"/>
                <a:ext cx="2519408" cy="567271"/>
              </a:xfrm>
              <a:prstGeom prst="rect">
                <a:avLst/>
              </a:prstGeom>
              <a:blipFill>
                <a:blip r:embed="rId8"/>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9602DA4-8FB7-6742-88BE-F4E703AAE353}"/>
              </a:ext>
            </a:extLst>
          </p:cNvPr>
          <p:cNvSpPr txBox="1"/>
          <p:nvPr/>
        </p:nvSpPr>
        <p:spPr>
          <a:xfrm>
            <a:off x="0" y="6519446"/>
            <a:ext cx="9051309" cy="33855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A</a:t>
            </a:r>
            <a:r>
              <a:rPr kumimoji="0" lang="en-US" sz="16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 and </a:t>
            </a:r>
            <a:r>
              <a:rPr kumimoji="0" lang="en-US" sz="16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C</a:t>
            </a:r>
            <a:r>
              <a:rPr kumimoji="0" lang="en-US" sz="16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 are </a:t>
            </a:r>
            <a:r>
              <a:rPr kumimoji="0" lang="en-US" sz="1600" b="0" i="0" u="none" strike="noStrike" kern="1200" cap="none" spc="0" normalizeH="0" baseline="0" noProof="0" dirty="0" err="1">
                <a:ln>
                  <a:noFill/>
                </a:ln>
                <a:solidFill>
                  <a:srgbClr val="000000"/>
                </a:solidFill>
                <a:effectLst/>
                <a:uLnTx/>
                <a:uFillTx/>
                <a:latin typeface="Tahoma" pitchFamily="34" charset="0"/>
                <a:ea typeface="+mn-ea"/>
                <a:cs typeface="Arial" pitchFamily="34" charset="0"/>
              </a:rPr>
              <a:t>GraphBLAS</a:t>
            </a:r>
            <a:r>
              <a:rPr kumimoji="0" lang="en-US" sz="16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 matrices.    </a:t>
            </a:r>
            <a:r>
              <a:rPr kumimoji="0" lang="en-US" sz="16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u</a:t>
            </a:r>
            <a:r>
              <a:rPr kumimoji="0" lang="en-US" sz="16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 and </a:t>
            </a:r>
            <a:r>
              <a:rPr kumimoji="0" lang="en-US" sz="1600" b="1" i="0" u="none" strike="noStrike" kern="1200" cap="none" spc="0" normalizeH="0" baseline="0" noProof="0" dirty="0">
                <a:ln>
                  <a:noFill/>
                </a:ln>
                <a:solidFill>
                  <a:srgbClr val="000000"/>
                </a:solidFill>
                <a:effectLst/>
                <a:uLnTx/>
                <a:uFillTx/>
                <a:latin typeface="Tahoma" pitchFamily="34" charset="0"/>
                <a:ea typeface="+mn-ea"/>
                <a:cs typeface="Arial" pitchFamily="34" charset="0"/>
              </a:rPr>
              <a:t>w</a:t>
            </a:r>
            <a:r>
              <a:rPr kumimoji="0" lang="en-US" sz="16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 are GraphBLAS vectors    </a:t>
            </a:r>
            <a:r>
              <a:rPr kumimoji="0" lang="en-US" sz="1600" b="1" i="1"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i</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16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and </a:t>
            </a:r>
            <a:r>
              <a:rPr kumimoji="0" lang="en-US" sz="1600" b="1"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j</a:t>
            </a:r>
            <a:r>
              <a:rPr kumimoji="0" lang="en-US" sz="16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 are index arrays</a:t>
            </a:r>
          </a:p>
        </p:txBody>
      </p:sp>
    </p:spTree>
    <p:extLst>
      <p:ext uri="{BB962C8B-B14F-4D97-AF65-F5344CB8AC3E}">
        <p14:creationId xmlns:p14="http://schemas.microsoft.com/office/powerpoint/2010/main" val="1985351271"/>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851" y="192088"/>
            <a:ext cx="5465391" cy="567611"/>
          </a:xfrm>
        </p:spPr>
        <p:txBody>
          <a:bodyPr/>
          <a:lstStyle/>
          <a:p>
            <a:r>
              <a:rPr lang="en-US" dirty="0" err="1"/>
              <a:t>Vector.assign_scalar</a:t>
            </a:r>
            <a:r>
              <a:rPr lang="en-US" dirty="0"/>
              <a:t>()</a:t>
            </a:r>
          </a:p>
        </p:txBody>
      </p:sp>
      <p:sp>
        <p:nvSpPr>
          <p:cNvPr id="4" name="Slide Number Placeholder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95</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5" name="Content Placeholder 2">
            <a:extLst>
              <a:ext uri="{FF2B5EF4-FFF2-40B4-BE49-F238E27FC236}">
                <a16:creationId xmlns:a16="http://schemas.microsoft.com/office/drawing/2014/main" id="{B0CD3C32-FCDD-8D49-ADB6-7427AEC5CFD4}"/>
              </a:ext>
            </a:extLst>
          </p:cNvPr>
          <p:cNvSpPr>
            <a:spLocks noGrp="1"/>
          </p:cNvSpPr>
          <p:nvPr>
            <p:ph idx="1"/>
          </p:nvPr>
        </p:nvSpPr>
        <p:spPr>
          <a:xfrm>
            <a:off x="455612" y="1505850"/>
            <a:ext cx="7265153" cy="3513825"/>
          </a:xfrm>
        </p:spPr>
        <p:txBody>
          <a:bodyPr/>
          <a:lstStyle/>
          <a:p>
            <a:pPr marL="1039813" lvl="3" indent="0">
              <a:buNone/>
            </a:pPr>
            <a:r>
              <a:rPr lang="en-US" b="1" dirty="0">
                <a:latin typeface="Courier New" panose="02070309020205020404" pitchFamily="49" charset="0"/>
                <a:cs typeface="Courier New" panose="02070309020205020404" pitchFamily="49" charset="0"/>
              </a:rPr>
              <a:t>w = </a:t>
            </a:r>
            <a:r>
              <a:rPr lang="en-US" b="1" dirty="0" err="1">
                <a:latin typeface="Courier New" panose="02070309020205020404" pitchFamily="49" charset="0"/>
                <a:cs typeface="Courier New" panose="02070309020205020404" pitchFamily="49" charset="0"/>
              </a:rPr>
              <a:t>grb.Vector.sparse</a:t>
            </a:r>
            <a:r>
              <a:rPr lang="en-US" b="1" dirty="0">
                <a:latin typeface="Courier New" panose="02070309020205020404" pitchFamily="49" charset="0"/>
                <a:cs typeface="Courier New" panose="02070309020205020404" pitchFamily="49" charset="0"/>
              </a:rPr>
              <a:t>(grb.INT32, 5)</a:t>
            </a:r>
          </a:p>
          <a:p>
            <a:pPr marL="1039813" lvl="3" indent="0">
              <a:buNone/>
            </a:pPr>
            <a:endParaRPr lang="en-US" sz="1050" dirty="0"/>
          </a:p>
          <a:p>
            <a:r>
              <a:rPr lang="en-US" sz="2000" dirty="0"/>
              <a:t>Assign a constant to a list of indices:</a:t>
            </a:r>
          </a:p>
          <a:p>
            <a:pPr marL="1039813" lvl="3" indent="0">
              <a:spcBef>
                <a:spcPts val="600"/>
              </a:spcBef>
              <a:spcAft>
                <a:spcPts val="600"/>
              </a:spcAft>
              <a:buNone/>
            </a:pPr>
            <a:r>
              <a:rPr lang="en-US" b="1" dirty="0" err="1">
                <a:latin typeface="Courier New" panose="02070309020205020404" pitchFamily="49" charset="0"/>
                <a:cs typeface="Courier New" panose="02070309020205020404" pitchFamily="49" charset="0"/>
              </a:rPr>
              <a:t>w.assign_scalar</a:t>
            </a:r>
            <a:r>
              <a:rPr lang="en-US" b="1" dirty="0">
                <a:latin typeface="Courier New" panose="02070309020205020404" pitchFamily="49" charset="0"/>
                <a:cs typeface="Courier New" panose="02070309020205020404" pitchFamily="49" charset="0"/>
              </a:rPr>
              <a:t>(2, [0,3,4])</a:t>
            </a:r>
            <a:endParaRPr lang="en-US" dirty="0"/>
          </a:p>
          <a:p>
            <a:pPr marL="0" indent="0">
              <a:buNone/>
            </a:pPr>
            <a:endParaRPr lang="en-US" sz="1050" dirty="0"/>
          </a:p>
          <a:p>
            <a:r>
              <a:rPr lang="en-US" sz="2000" dirty="0"/>
              <a:t>Assign a constant to a subset of the output with a mask:</a:t>
            </a:r>
            <a:endParaRPr lang="en-US" sz="1600" dirty="0">
              <a:latin typeface="Courier New" panose="02070309020205020404" pitchFamily="49" charset="0"/>
              <a:ea typeface="+mn-ea"/>
              <a:cs typeface="Courier New" panose="02070309020205020404" pitchFamily="49" charset="0"/>
            </a:endParaRPr>
          </a:p>
          <a:p>
            <a:pPr marL="1039813" lvl="3" indent="0">
              <a:spcBef>
                <a:spcPts val="600"/>
              </a:spcBef>
              <a:spcAft>
                <a:spcPts val="0"/>
              </a:spcAft>
              <a:buNone/>
            </a:pPr>
            <a:r>
              <a:rPr lang="en-US" b="1" dirty="0">
                <a:latin typeface="Courier New" panose="02070309020205020404" pitchFamily="49" charset="0"/>
                <a:cs typeface="Courier New" panose="02070309020205020404" pitchFamily="49" charset="0"/>
              </a:rPr>
              <a:t>m = </a:t>
            </a:r>
            <a:r>
              <a:rPr lang="en-US" b="1" dirty="0" err="1">
                <a:latin typeface="Courier New" panose="02070309020205020404" pitchFamily="49" charset="0"/>
                <a:cs typeface="Courier New" panose="02070309020205020404" pitchFamily="49" charset="0"/>
              </a:rPr>
              <a:t>grb.Vector.from_lists</a:t>
            </a:r>
            <a:r>
              <a:rPr lang="en-US" b="1" dirty="0">
                <a:latin typeface="Courier New" panose="02070309020205020404" pitchFamily="49" charset="0"/>
                <a:cs typeface="Courier New" panose="02070309020205020404" pitchFamily="49" charset="0"/>
              </a:rPr>
              <a:t>([0,3,4],[True]*3,size=5)</a:t>
            </a:r>
          </a:p>
          <a:p>
            <a:pPr marL="1039813" lvl="3" indent="0">
              <a:spcBef>
                <a:spcPts val="0"/>
              </a:spcBef>
              <a:spcAft>
                <a:spcPts val="600"/>
              </a:spcAft>
              <a:buNone/>
            </a:pPr>
            <a:r>
              <a:rPr lang="en-US" b="1" dirty="0" err="1">
                <a:latin typeface="Courier New" panose="02070309020205020404" pitchFamily="49" charset="0"/>
                <a:cs typeface="Courier New" panose="02070309020205020404" pitchFamily="49" charset="0"/>
              </a:rPr>
              <a:t>w.assign_scalar</a:t>
            </a:r>
            <a:r>
              <a:rPr lang="en-US" b="1" dirty="0">
                <a:latin typeface="Courier New" panose="02070309020205020404" pitchFamily="49" charset="0"/>
                <a:cs typeface="Courier New" panose="02070309020205020404" pitchFamily="49" charset="0"/>
              </a:rPr>
              <a:t>(2, mask=m)</a:t>
            </a:r>
            <a:endParaRPr lang="en-US" sz="2000" dirty="0"/>
          </a:p>
          <a:p>
            <a:pPr marL="0" indent="0">
              <a:buNone/>
            </a:pPr>
            <a:endParaRPr lang="en-US" sz="1050" dirty="0"/>
          </a:p>
          <a:p>
            <a:r>
              <a:rPr lang="en-US" sz="2000" dirty="0"/>
              <a:t>Alternative form using the masking:</a:t>
            </a:r>
            <a:endParaRPr lang="en-US" sz="1600" dirty="0">
              <a:latin typeface="Courier New" panose="02070309020205020404" pitchFamily="49" charset="0"/>
              <a:cs typeface="Courier New" panose="02070309020205020404" pitchFamily="49" charset="0"/>
            </a:endParaRPr>
          </a:p>
          <a:p>
            <a:pPr marL="1039813" lvl="3" indent="0">
              <a:spcBef>
                <a:spcPts val="600"/>
              </a:spcBef>
              <a:spcAft>
                <a:spcPts val="600"/>
              </a:spcAft>
              <a:buNone/>
            </a:pPr>
            <a:r>
              <a:rPr lang="en-US" b="1" dirty="0">
                <a:latin typeface="Courier New" panose="02070309020205020404" pitchFamily="49" charset="0"/>
                <a:cs typeface="Courier New" panose="02070309020205020404" pitchFamily="49" charset="0"/>
              </a:rPr>
              <a:t>w[m] = 2</a:t>
            </a:r>
            <a:endParaRPr lang="en-US" sz="2000" dirty="0"/>
          </a:p>
          <a:p>
            <a:endParaRPr lang="en-US" sz="200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572DEF8-0A58-4E49-BAEB-3818EDCE8AC8}"/>
                  </a:ext>
                </a:extLst>
              </p:cNvPr>
              <p:cNvSpPr txBox="1"/>
              <p:nvPr/>
            </p:nvSpPr>
            <p:spPr>
              <a:xfrm>
                <a:off x="6600973" y="211465"/>
                <a:ext cx="2092176" cy="492443"/>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200" b="1" i="0" u="none" strike="noStrike" kern="1200" cap="none" spc="0" normalizeH="0" baseline="0" noProof="0" smtClean="0">
                          <a:ln>
                            <a:noFill/>
                          </a:ln>
                          <a:solidFill>
                            <a:srgbClr val="000000"/>
                          </a:solidFill>
                          <a:effectLst/>
                          <a:uLnTx/>
                          <a:uFillTx/>
                          <a:latin typeface="Cambria Math" panose="02040503050406030204" pitchFamily="18" charset="0"/>
                          <a:ea typeface="+mn-ea"/>
                        </a:rPr>
                        <m:t>𝐰</m:t>
                      </m:r>
                      <m:d>
                        <m:dPr>
                          <m:ctrlP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mn-ea"/>
                            </a:rPr>
                          </m:ctrlPr>
                        </m:dPr>
                        <m:e>
                          <m:r>
                            <a:rPr kumimoji="0" lang="en-US" sz="3200" b="1" i="1" u="none" strike="noStrike" kern="1200" cap="none" spc="0" normalizeH="0" baseline="0" noProof="0" smtClean="0">
                              <a:ln>
                                <a:noFill/>
                              </a:ln>
                              <a:solidFill>
                                <a:srgbClr val="000000"/>
                              </a:solidFill>
                              <a:effectLst/>
                              <a:uLnTx/>
                              <a:uFillTx/>
                              <a:latin typeface="Cambria Math" panose="02040503050406030204" pitchFamily="18" charset="0"/>
                              <a:ea typeface="+mn-ea"/>
                            </a:rPr>
                            <m:t>𝒊</m:t>
                          </m:r>
                        </m:e>
                      </m:d>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𝑐</m:t>
                      </m:r>
                    </m:oMath>
                  </m:oMathPara>
                </a14:m>
                <a:endParaRPr kumimoji="0" lang="en-US" sz="3200" b="0" i="0"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p:txBody>
          </p:sp>
        </mc:Choice>
        <mc:Fallback xmlns="">
          <p:sp>
            <p:nvSpPr>
              <p:cNvPr id="3" name="TextBox 2">
                <a:extLst>
                  <a:ext uri="{FF2B5EF4-FFF2-40B4-BE49-F238E27FC236}">
                    <a16:creationId xmlns:a16="http://schemas.microsoft.com/office/drawing/2014/main" id="{4572DEF8-0A58-4E49-BAEB-3818EDCE8AC8}"/>
                  </a:ext>
                </a:extLst>
              </p:cNvPr>
              <p:cNvSpPr txBox="1">
                <a:spLocks noRot="1" noChangeAspect="1" noMove="1" noResize="1" noEditPoints="1" noAdjustHandles="1" noChangeArrowheads="1" noChangeShapeType="1" noTextEdit="1"/>
              </p:cNvSpPr>
              <p:nvPr/>
            </p:nvSpPr>
            <p:spPr>
              <a:xfrm>
                <a:off x="6600973" y="211465"/>
                <a:ext cx="2092176" cy="492443"/>
              </a:xfrm>
              <a:prstGeom prst="rect">
                <a:avLst/>
              </a:prstGeom>
              <a:blipFill>
                <a:blip r:embed="rId3"/>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710DB5BB-3B96-4093-BC6D-E9FAD683415D}"/>
              </a:ext>
            </a:extLst>
          </p:cNvPr>
          <p:cNvSpPr txBox="1">
            <a:spLocks/>
          </p:cNvSpPr>
          <p:nvPr/>
        </p:nvSpPr>
        <p:spPr bwMode="auto">
          <a:xfrm>
            <a:off x="450851" y="907094"/>
            <a:ext cx="7827495" cy="395570"/>
          </a:xfrm>
          <a:prstGeom prst="rect">
            <a:avLst/>
          </a:prstGeom>
          <a:solidFill>
            <a:schemeClr val="accent6">
              <a:lumMod val="20000"/>
              <a:lumOff val="80000"/>
            </a:schemeClr>
          </a:solid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def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assign_scalar</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(self, value, index = None, mask = None, ...)</a:t>
            </a:r>
          </a:p>
        </p:txBody>
      </p:sp>
      <p:grpSp>
        <p:nvGrpSpPr>
          <p:cNvPr id="14" name="Group 13">
            <a:extLst>
              <a:ext uri="{FF2B5EF4-FFF2-40B4-BE49-F238E27FC236}">
                <a16:creationId xmlns:a16="http://schemas.microsoft.com/office/drawing/2014/main" id="{BAFCEB19-A5E4-4545-ADE2-F86D6E1129ED}"/>
              </a:ext>
            </a:extLst>
          </p:cNvPr>
          <p:cNvGrpSpPr/>
          <p:nvPr/>
        </p:nvGrpSpPr>
        <p:grpSpPr>
          <a:xfrm>
            <a:off x="7983135" y="2233033"/>
            <a:ext cx="1069865" cy="1169551"/>
            <a:chOff x="7989073" y="4176956"/>
            <a:chExt cx="1069865" cy="1169551"/>
          </a:xfrm>
        </p:grpSpPr>
        <p:sp>
          <p:nvSpPr>
            <p:cNvPr id="15" name="TextBox 14">
              <a:extLst>
                <a:ext uri="{FF2B5EF4-FFF2-40B4-BE49-F238E27FC236}">
                  <a16:creationId xmlns:a16="http://schemas.microsoft.com/office/drawing/2014/main" id="{29C497A6-9300-4626-BD55-4BC5E1A082A5}"/>
                </a:ext>
              </a:extLst>
            </p:cNvPr>
            <p:cNvSpPr txBox="1"/>
            <p:nvPr/>
          </p:nvSpPr>
          <p:spPr>
            <a:xfrm>
              <a:off x="8401248" y="4176956"/>
              <a:ext cx="657690" cy="116955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2</a:t>
              </a:r>
            </a:p>
          </p:txBody>
        </p:sp>
        <p:sp>
          <p:nvSpPr>
            <p:cNvPr id="16" name="TextBox 15">
              <a:extLst>
                <a:ext uri="{FF2B5EF4-FFF2-40B4-BE49-F238E27FC236}">
                  <a16:creationId xmlns:a16="http://schemas.microsoft.com/office/drawing/2014/main" id="{0B35B07B-BB10-4127-913B-958B39A4C4F8}"/>
                </a:ext>
              </a:extLst>
            </p:cNvPr>
            <p:cNvSpPr txBox="1"/>
            <p:nvPr/>
          </p:nvSpPr>
          <p:spPr>
            <a:xfrm>
              <a:off x="7989073" y="4607842"/>
              <a:ext cx="539766" cy="30777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 =</a:t>
              </a:r>
            </a:p>
          </p:txBody>
        </p:sp>
      </p:grpSp>
      <p:sp>
        <p:nvSpPr>
          <p:cNvPr id="17" name="Right Brace 16">
            <a:extLst>
              <a:ext uri="{FF2B5EF4-FFF2-40B4-BE49-F238E27FC236}">
                <a16:creationId xmlns:a16="http://schemas.microsoft.com/office/drawing/2014/main" id="{A99ACD35-A01C-493F-9119-1CDCAA3C68D9}"/>
              </a:ext>
            </a:extLst>
          </p:cNvPr>
          <p:cNvSpPr/>
          <p:nvPr/>
        </p:nvSpPr>
        <p:spPr bwMode="auto">
          <a:xfrm>
            <a:off x="7646773" y="2190307"/>
            <a:ext cx="299237" cy="2573586"/>
          </a:xfrm>
          <a:prstGeom prst="rightBrace">
            <a:avLst>
              <a:gd name="adj1" fmla="val 22546"/>
              <a:gd name="adj2" fmla="val 23722"/>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Arial" pitchFamily="34" charset="0"/>
            </a:endParaRPr>
          </a:p>
        </p:txBody>
      </p:sp>
    </p:spTree>
    <p:extLst>
      <p:ext uri="{BB962C8B-B14F-4D97-AF65-F5344CB8AC3E}">
        <p14:creationId xmlns:p14="http://schemas.microsoft.com/office/powerpoint/2010/main" val="2962635433"/>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851" y="192088"/>
            <a:ext cx="5465391" cy="567611"/>
          </a:xfrm>
        </p:spPr>
        <p:txBody>
          <a:bodyPr/>
          <a:lstStyle/>
          <a:p>
            <a:r>
              <a:rPr lang="en-US" dirty="0" err="1"/>
              <a:t>Vector.assign_scalar</a:t>
            </a:r>
            <a:r>
              <a:rPr lang="en-US" dirty="0"/>
              <a:t>()</a:t>
            </a:r>
          </a:p>
        </p:txBody>
      </p:sp>
      <p:sp>
        <p:nvSpPr>
          <p:cNvPr id="4" name="Slide Number Placeholder 3"/>
          <p:cNvSpPr>
            <a:spLocks noGrp="1"/>
          </p:cNvSpPr>
          <p:nvPr>
            <p:ph type="sldNum" sz="quarter" idx="10"/>
          </p:nvPr>
        </p:nvSpPr>
        <p:spPr>
          <a:xfrm>
            <a:off x="0" y="6553200"/>
            <a:ext cx="415925" cy="3048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96</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5" name="Content Placeholder 2">
            <a:extLst>
              <a:ext uri="{FF2B5EF4-FFF2-40B4-BE49-F238E27FC236}">
                <a16:creationId xmlns:a16="http://schemas.microsoft.com/office/drawing/2014/main" id="{B0CD3C32-FCDD-8D49-ADB6-7427AEC5CFD4}"/>
              </a:ext>
            </a:extLst>
          </p:cNvPr>
          <p:cNvSpPr>
            <a:spLocks noGrp="1"/>
          </p:cNvSpPr>
          <p:nvPr>
            <p:ph idx="1"/>
          </p:nvPr>
        </p:nvSpPr>
        <p:spPr>
          <a:xfrm>
            <a:off x="455612" y="1505850"/>
            <a:ext cx="7265153" cy="5047350"/>
          </a:xfrm>
        </p:spPr>
        <p:txBody>
          <a:bodyPr/>
          <a:lstStyle/>
          <a:p>
            <a:pPr marL="1039813" lvl="3" indent="0">
              <a:buNone/>
            </a:pPr>
            <a:r>
              <a:rPr lang="en-US" b="1" dirty="0">
                <a:latin typeface="Courier New" panose="02070309020205020404" pitchFamily="49" charset="0"/>
                <a:cs typeface="Courier New" panose="02070309020205020404" pitchFamily="49" charset="0"/>
              </a:rPr>
              <a:t>w = </a:t>
            </a:r>
            <a:r>
              <a:rPr lang="en-US" b="1" dirty="0" err="1">
                <a:latin typeface="Courier New" panose="02070309020205020404" pitchFamily="49" charset="0"/>
                <a:cs typeface="Courier New" panose="02070309020205020404" pitchFamily="49" charset="0"/>
              </a:rPr>
              <a:t>grb.Vector.sparse</a:t>
            </a:r>
            <a:r>
              <a:rPr lang="en-US" b="1" dirty="0">
                <a:latin typeface="Courier New" panose="02070309020205020404" pitchFamily="49" charset="0"/>
                <a:cs typeface="Courier New" panose="02070309020205020404" pitchFamily="49" charset="0"/>
              </a:rPr>
              <a:t>(grb.INT32, 5)</a:t>
            </a:r>
          </a:p>
          <a:p>
            <a:pPr marL="1039813" lvl="3" indent="0">
              <a:buNone/>
            </a:pPr>
            <a:endParaRPr lang="en-US" sz="1050" dirty="0"/>
          </a:p>
          <a:p>
            <a:r>
              <a:rPr lang="en-US" sz="2000" dirty="0"/>
              <a:t>Assign a constant to a list of indices:</a:t>
            </a:r>
          </a:p>
          <a:p>
            <a:pPr marL="1039813" lvl="3" indent="0">
              <a:spcBef>
                <a:spcPts val="600"/>
              </a:spcBef>
              <a:spcAft>
                <a:spcPts val="600"/>
              </a:spcAft>
              <a:buNone/>
            </a:pPr>
            <a:r>
              <a:rPr lang="en-US" b="1" dirty="0" err="1">
                <a:latin typeface="Courier New" panose="02070309020205020404" pitchFamily="49" charset="0"/>
                <a:cs typeface="Courier New" panose="02070309020205020404" pitchFamily="49" charset="0"/>
              </a:rPr>
              <a:t>w.assign_scalar</a:t>
            </a:r>
            <a:r>
              <a:rPr lang="en-US" b="1" dirty="0">
                <a:latin typeface="Courier New" panose="02070309020205020404" pitchFamily="49" charset="0"/>
                <a:cs typeface="Courier New" panose="02070309020205020404" pitchFamily="49" charset="0"/>
              </a:rPr>
              <a:t>(2, [0,3,4])</a:t>
            </a:r>
            <a:endParaRPr lang="en-US" dirty="0"/>
          </a:p>
          <a:p>
            <a:pPr marL="0" indent="0">
              <a:buNone/>
            </a:pPr>
            <a:endParaRPr lang="en-US" sz="1050" dirty="0"/>
          </a:p>
          <a:p>
            <a:r>
              <a:rPr lang="en-US" sz="2000" dirty="0"/>
              <a:t>Assign a constant to a subset of the output with a mask:</a:t>
            </a:r>
            <a:endParaRPr lang="en-US" sz="1600" dirty="0">
              <a:latin typeface="Courier New" panose="02070309020205020404" pitchFamily="49" charset="0"/>
              <a:ea typeface="+mn-ea"/>
              <a:cs typeface="Courier New" panose="02070309020205020404" pitchFamily="49" charset="0"/>
            </a:endParaRPr>
          </a:p>
          <a:p>
            <a:pPr marL="1039813" lvl="3" indent="0">
              <a:spcBef>
                <a:spcPts val="600"/>
              </a:spcBef>
              <a:spcAft>
                <a:spcPts val="0"/>
              </a:spcAft>
              <a:buNone/>
            </a:pPr>
            <a:r>
              <a:rPr lang="en-US" b="1" dirty="0">
                <a:latin typeface="Courier New" panose="02070309020205020404" pitchFamily="49" charset="0"/>
                <a:cs typeface="Courier New" panose="02070309020205020404" pitchFamily="49" charset="0"/>
              </a:rPr>
              <a:t>m = </a:t>
            </a:r>
            <a:r>
              <a:rPr lang="en-US" b="1" dirty="0" err="1">
                <a:latin typeface="Courier New" panose="02070309020205020404" pitchFamily="49" charset="0"/>
                <a:cs typeface="Courier New" panose="02070309020205020404" pitchFamily="49" charset="0"/>
              </a:rPr>
              <a:t>grb.Vector.from_lists</a:t>
            </a:r>
            <a:r>
              <a:rPr lang="en-US" b="1" dirty="0">
                <a:latin typeface="Courier New" panose="02070309020205020404" pitchFamily="49" charset="0"/>
                <a:cs typeface="Courier New" panose="02070309020205020404" pitchFamily="49" charset="0"/>
              </a:rPr>
              <a:t>([0,3,4],[True]*3,size=5)</a:t>
            </a:r>
          </a:p>
          <a:p>
            <a:pPr marL="1039813" lvl="3" indent="0">
              <a:spcBef>
                <a:spcPts val="0"/>
              </a:spcBef>
              <a:spcAft>
                <a:spcPts val="600"/>
              </a:spcAft>
              <a:buNone/>
            </a:pPr>
            <a:r>
              <a:rPr lang="en-US" b="1" dirty="0" err="1">
                <a:latin typeface="Courier New" panose="02070309020205020404" pitchFamily="49" charset="0"/>
                <a:cs typeface="Courier New" panose="02070309020205020404" pitchFamily="49" charset="0"/>
              </a:rPr>
              <a:t>w.assign_scalar</a:t>
            </a:r>
            <a:r>
              <a:rPr lang="en-US" b="1" dirty="0">
                <a:latin typeface="Courier New" panose="02070309020205020404" pitchFamily="49" charset="0"/>
                <a:cs typeface="Courier New" panose="02070309020205020404" pitchFamily="49" charset="0"/>
              </a:rPr>
              <a:t>(2, mask=m)</a:t>
            </a:r>
            <a:endParaRPr lang="en-US" sz="2000" dirty="0"/>
          </a:p>
          <a:p>
            <a:pPr marL="0" indent="0">
              <a:buNone/>
            </a:pPr>
            <a:endParaRPr lang="en-US" sz="1050" dirty="0"/>
          </a:p>
          <a:p>
            <a:r>
              <a:rPr lang="en-US" sz="2000" dirty="0"/>
              <a:t>Alternative form using the masking:</a:t>
            </a:r>
            <a:endParaRPr lang="en-US" sz="1600" dirty="0">
              <a:latin typeface="Courier New" panose="02070309020205020404" pitchFamily="49" charset="0"/>
              <a:cs typeface="Courier New" panose="02070309020205020404" pitchFamily="49" charset="0"/>
            </a:endParaRPr>
          </a:p>
          <a:p>
            <a:pPr marL="1039813" lvl="3" indent="0">
              <a:spcBef>
                <a:spcPts val="600"/>
              </a:spcBef>
              <a:spcAft>
                <a:spcPts val="600"/>
              </a:spcAft>
              <a:buNone/>
            </a:pPr>
            <a:r>
              <a:rPr lang="en-US" b="1" dirty="0">
                <a:latin typeface="Courier New" panose="02070309020205020404" pitchFamily="49" charset="0"/>
                <a:cs typeface="Courier New" panose="02070309020205020404" pitchFamily="49" charset="0"/>
              </a:rPr>
              <a:t>w[m] = 2</a:t>
            </a:r>
            <a:endParaRPr lang="en-US" sz="2000" dirty="0"/>
          </a:p>
          <a:p>
            <a:pPr marL="0" indent="0">
              <a:buNone/>
            </a:pPr>
            <a:endParaRPr lang="en-US" sz="1050" dirty="0"/>
          </a:p>
          <a:p>
            <a:r>
              <a:rPr lang="en-US" sz="2000" dirty="0"/>
              <a:t>Colon notation is also supported: w[</a:t>
            </a:r>
            <a:r>
              <a:rPr lang="en-US" sz="2000" dirty="0" err="1"/>
              <a:t>begin:end</a:t>
            </a:r>
            <a:r>
              <a:rPr lang="en-US" sz="2000" dirty="0"/>
              <a:t>]:</a:t>
            </a:r>
            <a:endParaRPr lang="en-US" sz="1600" dirty="0">
              <a:latin typeface="Courier New" panose="02070309020205020404" pitchFamily="49" charset="0"/>
              <a:cs typeface="Courier New" panose="02070309020205020404" pitchFamily="49" charset="0"/>
            </a:endParaRPr>
          </a:p>
          <a:p>
            <a:pPr marL="1039813" lvl="3" indent="0">
              <a:spcBef>
                <a:spcPts val="0"/>
              </a:spcBef>
              <a:buNone/>
            </a:pPr>
            <a:r>
              <a:rPr lang="en-US" b="1" dirty="0">
                <a:latin typeface="Courier New" panose="02070309020205020404" pitchFamily="49" charset="0"/>
                <a:cs typeface="Courier New" panose="02070309020205020404" pitchFamily="49" charset="0"/>
              </a:rPr>
              <a:t>w[1:4] = 2</a:t>
            </a:r>
            <a:endParaRPr lang="en-US" sz="2000" dirty="0"/>
          </a:p>
          <a:p>
            <a:pPr marL="0" indent="0">
              <a:buNone/>
            </a:pPr>
            <a:endParaRPr lang="en-US" sz="1050" dirty="0"/>
          </a:p>
          <a:p>
            <a:r>
              <a:rPr lang="en-US" sz="2000" dirty="0"/>
              <a:t>Equivalent ways to fill a Vector (index=None):</a:t>
            </a:r>
            <a:endParaRPr lang="en-US" sz="1600" dirty="0">
              <a:latin typeface="Courier New" panose="02070309020205020404" pitchFamily="49" charset="0"/>
              <a:cs typeface="Courier New" panose="02070309020205020404" pitchFamily="49" charset="0"/>
            </a:endParaRPr>
          </a:p>
          <a:p>
            <a:pPr marL="1039813" lvl="3" indent="0">
              <a:spcBef>
                <a:spcPts val="0"/>
              </a:spcBef>
              <a:buNone/>
            </a:pPr>
            <a:r>
              <a:rPr lang="en-US" b="1" dirty="0">
                <a:latin typeface="Courier New" panose="02070309020205020404" pitchFamily="49" charset="0"/>
                <a:cs typeface="Courier New" panose="02070309020205020404" pitchFamily="49" charset="0"/>
              </a:rPr>
              <a:t>w[:] = 2</a:t>
            </a:r>
          </a:p>
          <a:p>
            <a:pPr marL="1039813" lvl="3" indent="0">
              <a:spcBef>
                <a:spcPts val="0"/>
              </a:spcBef>
              <a:buNone/>
            </a:pPr>
            <a:r>
              <a:rPr lang="en-US" b="1" dirty="0" err="1">
                <a:latin typeface="Courier New" panose="02070309020205020404" pitchFamily="49" charset="0"/>
                <a:cs typeface="Courier New" panose="02070309020205020404" pitchFamily="49" charset="0"/>
              </a:rPr>
              <a:t>w.assign_scalar</a:t>
            </a:r>
            <a:r>
              <a:rPr lang="en-US" b="1" dirty="0">
                <a:latin typeface="Courier New" panose="02070309020205020404" pitchFamily="49" charset="0"/>
                <a:cs typeface="Courier New" panose="02070309020205020404" pitchFamily="49" charset="0"/>
              </a:rPr>
              <a:t>(2)</a:t>
            </a:r>
            <a:endParaRPr lang="en-US" sz="200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572DEF8-0A58-4E49-BAEB-3818EDCE8AC8}"/>
                  </a:ext>
                </a:extLst>
              </p:cNvPr>
              <p:cNvSpPr txBox="1"/>
              <p:nvPr/>
            </p:nvSpPr>
            <p:spPr>
              <a:xfrm>
                <a:off x="6600973" y="211465"/>
                <a:ext cx="2092176" cy="492443"/>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200" b="1" i="0" u="none" strike="noStrike" kern="1200" cap="none" spc="0" normalizeH="0" baseline="0" noProof="0" smtClean="0">
                          <a:ln>
                            <a:noFill/>
                          </a:ln>
                          <a:solidFill>
                            <a:srgbClr val="000000"/>
                          </a:solidFill>
                          <a:effectLst/>
                          <a:uLnTx/>
                          <a:uFillTx/>
                          <a:latin typeface="Cambria Math" panose="02040503050406030204" pitchFamily="18" charset="0"/>
                          <a:ea typeface="+mn-ea"/>
                        </a:rPr>
                        <m:t>𝐰</m:t>
                      </m:r>
                      <m:d>
                        <m:dPr>
                          <m:ctrlP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mn-ea"/>
                            </a:rPr>
                          </m:ctrlPr>
                        </m:dPr>
                        <m:e>
                          <m:r>
                            <a:rPr kumimoji="0" lang="en-US" sz="3200" b="1" i="1" u="none" strike="noStrike" kern="1200" cap="none" spc="0" normalizeH="0" baseline="0" noProof="0" smtClean="0">
                              <a:ln>
                                <a:noFill/>
                              </a:ln>
                              <a:solidFill>
                                <a:srgbClr val="000000"/>
                              </a:solidFill>
                              <a:effectLst/>
                              <a:uLnTx/>
                              <a:uFillTx/>
                              <a:latin typeface="Cambria Math" panose="02040503050406030204" pitchFamily="18" charset="0"/>
                              <a:ea typeface="+mn-ea"/>
                            </a:rPr>
                            <m:t>𝒊</m:t>
                          </m:r>
                        </m:e>
                      </m:d>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3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𝑐</m:t>
                      </m:r>
                    </m:oMath>
                  </m:oMathPara>
                </a14:m>
                <a:endParaRPr kumimoji="0" lang="en-US" sz="3200" b="0" i="0" u="none" strike="noStrike" kern="1200" cap="none" spc="0" normalizeH="0" baseline="0" noProof="0" dirty="0">
                  <a:ln>
                    <a:noFill/>
                  </a:ln>
                  <a:solidFill>
                    <a:srgbClr val="000000"/>
                  </a:solidFill>
                  <a:effectLst/>
                  <a:uLnTx/>
                  <a:uFillTx/>
                  <a:latin typeface="Tahoma" pitchFamily="34" charset="0"/>
                  <a:ea typeface="+mn-ea"/>
                  <a:cs typeface="Arial" pitchFamily="34" charset="0"/>
                </a:endParaRPr>
              </a:p>
            </p:txBody>
          </p:sp>
        </mc:Choice>
        <mc:Fallback xmlns="">
          <p:sp>
            <p:nvSpPr>
              <p:cNvPr id="3" name="TextBox 2">
                <a:extLst>
                  <a:ext uri="{FF2B5EF4-FFF2-40B4-BE49-F238E27FC236}">
                    <a16:creationId xmlns:a16="http://schemas.microsoft.com/office/drawing/2014/main" id="{4572DEF8-0A58-4E49-BAEB-3818EDCE8AC8}"/>
                  </a:ext>
                </a:extLst>
              </p:cNvPr>
              <p:cNvSpPr txBox="1">
                <a:spLocks noRot="1" noChangeAspect="1" noMove="1" noResize="1" noEditPoints="1" noAdjustHandles="1" noChangeArrowheads="1" noChangeShapeType="1" noTextEdit="1"/>
              </p:cNvSpPr>
              <p:nvPr/>
            </p:nvSpPr>
            <p:spPr>
              <a:xfrm>
                <a:off x="6600973" y="211465"/>
                <a:ext cx="2092176" cy="492443"/>
              </a:xfrm>
              <a:prstGeom prst="rect">
                <a:avLst/>
              </a:prstGeom>
              <a:blipFill>
                <a:blip r:embed="rId3"/>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710DB5BB-3B96-4093-BC6D-E9FAD683415D}"/>
              </a:ext>
            </a:extLst>
          </p:cNvPr>
          <p:cNvSpPr txBox="1">
            <a:spLocks/>
          </p:cNvSpPr>
          <p:nvPr/>
        </p:nvSpPr>
        <p:spPr bwMode="auto">
          <a:xfrm>
            <a:off x="450851" y="907094"/>
            <a:ext cx="7827495" cy="395570"/>
          </a:xfrm>
          <a:prstGeom prst="rect">
            <a:avLst/>
          </a:prstGeom>
          <a:solidFill>
            <a:schemeClr val="accent6">
              <a:lumMod val="20000"/>
              <a:lumOff val="80000"/>
            </a:schemeClr>
          </a:solidFill>
          <a:ln w="9525">
            <a:noFill/>
            <a:miter lim="800000"/>
            <a:headEnd/>
            <a:tailEnd/>
          </a:ln>
        </p:spPr>
        <p:txBody>
          <a:bodyPr vert="horz" wrap="square" lIns="0" tIns="0" rIns="0" bIns="0" numCol="1" anchor="t" anchorCtr="0" compatLnSpc="1">
            <a:prstTxWarp prst="textNoShape">
              <a:avLst/>
            </a:prstTxWarp>
          </a:bodyPr>
          <a:lstStyle>
            <a:lvl1pPr marL="225425" indent="-225425" algn="l" rtl="0" eaLnBrk="0" fontAlgn="base" hangingPunct="0">
              <a:spcBef>
                <a:spcPct val="20000"/>
              </a:spcBef>
              <a:spcAft>
                <a:spcPct val="0"/>
              </a:spcAft>
              <a:buChar char="•"/>
              <a:defRPr sz="2400">
                <a:solidFill>
                  <a:schemeClr val="tx1"/>
                </a:solidFill>
                <a:latin typeface="Arial" pitchFamily="34" charset="0"/>
                <a:ea typeface="+mn-ea"/>
                <a:cs typeface="+mn-cs"/>
              </a:defRPr>
            </a:lvl1pPr>
            <a:lvl2pPr marL="576263" indent="-236538" algn="l" rtl="0" eaLnBrk="0" fontAlgn="base" hangingPunct="0">
              <a:spcBef>
                <a:spcPct val="20000"/>
              </a:spcBef>
              <a:spcAft>
                <a:spcPct val="0"/>
              </a:spcAft>
              <a:buFont typeface="Verdana" pitchFamily="34" charset="0"/>
              <a:buChar char="–"/>
              <a:defRPr sz="2000">
                <a:solidFill>
                  <a:schemeClr val="tx1"/>
                </a:solidFill>
                <a:latin typeface="Arial" pitchFamily="34" charset="0"/>
              </a:defRPr>
            </a:lvl2pPr>
            <a:lvl3pPr marL="914400" indent="-223838" algn="l" rtl="0" eaLnBrk="0" fontAlgn="base" hangingPunct="0">
              <a:spcBef>
                <a:spcPct val="20000"/>
              </a:spcBef>
              <a:spcAft>
                <a:spcPct val="0"/>
              </a:spcAft>
              <a:buFont typeface="Verdana" pitchFamily="34" charset="0"/>
              <a:buChar char="–"/>
              <a:defRPr>
                <a:solidFill>
                  <a:schemeClr val="tx1"/>
                </a:solidFill>
                <a:latin typeface="Arial" pitchFamily="34" charset="0"/>
              </a:defRPr>
            </a:lvl3pPr>
            <a:lvl4pPr marL="1265238" indent="-236538" algn="l" rtl="0" eaLnBrk="0" fontAlgn="base" hangingPunct="0">
              <a:spcBef>
                <a:spcPct val="20000"/>
              </a:spcBef>
              <a:spcAft>
                <a:spcPct val="0"/>
              </a:spcAft>
              <a:buFont typeface="Verdana" pitchFamily="34" charset="0"/>
              <a:buChar char="–"/>
              <a:defRPr sz="1600">
                <a:solidFill>
                  <a:schemeClr val="tx1"/>
                </a:solidFill>
                <a:latin typeface="Arial" pitchFamily="34" charset="0"/>
              </a:defRPr>
            </a:lvl4pPr>
            <a:lvl5pPr marL="1660525" indent="-234950" algn="l" rtl="0" eaLnBrk="0" fontAlgn="base" hangingPunct="0">
              <a:spcBef>
                <a:spcPct val="20000"/>
              </a:spcBef>
              <a:spcAft>
                <a:spcPct val="0"/>
              </a:spcAft>
              <a:buFont typeface="Verdana" pitchFamily="34" charset="0"/>
              <a:buChar char="–"/>
              <a:defRPr sz="1400">
                <a:solidFill>
                  <a:schemeClr val="tx1"/>
                </a:solidFill>
                <a:latin typeface="Arial" pitchFamily="34" charset="0"/>
              </a:defRPr>
            </a:lvl5pPr>
            <a:lvl6pPr marL="2117725" indent="-234950" algn="l" rtl="0" eaLnBrk="1" fontAlgn="base" hangingPunct="1">
              <a:spcBef>
                <a:spcPct val="20000"/>
              </a:spcBef>
              <a:spcAft>
                <a:spcPct val="0"/>
              </a:spcAft>
              <a:buFont typeface="Verdana" pitchFamily="96" charset="0"/>
              <a:buChar char="–"/>
              <a:defRPr sz="1400">
                <a:solidFill>
                  <a:schemeClr val="tx1"/>
                </a:solidFill>
                <a:latin typeface="+mn-lt"/>
              </a:defRPr>
            </a:lvl6pPr>
            <a:lvl7pPr marL="2574925" indent="-234950" algn="l" rtl="0" eaLnBrk="1" fontAlgn="base" hangingPunct="1">
              <a:spcBef>
                <a:spcPct val="20000"/>
              </a:spcBef>
              <a:spcAft>
                <a:spcPct val="0"/>
              </a:spcAft>
              <a:buFont typeface="Verdana" pitchFamily="96" charset="0"/>
              <a:buChar char="–"/>
              <a:defRPr sz="1400">
                <a:solidFill>
                  <a:schemeClr val="tx1"/>
                </a:solidFill>
                <a:latin typeface="+mn-lt"/>
              </a:defRPr>
            </a:lvl7pPr>
            <a:lvl8pPr marL="3032125" indent="-234950" algn="l" rtl="0" eaLnBrk="1" fontAlgn="base" hangingPunct="1">
              <a:spcBef>
                <a:spcPct val="20000"/>
              </a:spcBef>
              <a:spcAft>
                <a:spcPct val="0"/>
              </a:spcAft>
              <a:buFont typeface="Verdana" pitchFamily="96" charset="0"/>
              <a:buChar char="–"/>
              <a:defRPr sz="1400">
                <a:solidFill>
                  <a:schemeClr val="tx1"/>
                </a:solidFill>
                <a:latin typeface="+mn-lt"/>
              </a:defRPr>
            </a:lvl8pPr>
            <a:lvl9pPr marL="3489325" indent="-234950" algn="l" rtl="0" eaLnBrk="1" fontAlgn="base" hangingPunct="1">
              <a:spcBef>
                <a:spcPct val="20000"/>
              </a:spcBef>
              <a:spcAft>
                <a:spcPct val="0"/>
              </a:spcAft>
              <a:buFont typeface="Verdana" pitchFamily="96" charset="0"/>
              <a:buChar char="–"/>
              <a:defRPr sz="1400">
                <a:solidFill>
                  <a:schemeClr val="tx1"/>
                </a:solidFill>
                <a:latin typeface="+mn-lt"/>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endParaRPr kumimoji="0" lang="en-US" sz="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def </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assign_scalar</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(self, value, index = None, mask = None, ...)</a:t>
            </a:r>
          </a:p>
        </p:txBody>
      </p:sp>
      <p:grpSp>
        <p:nvGrpSpPr>
          <p:cNvPr id="13" name="Group 12">
            <a:extLst>
              <a:ext uri="{FF2B5EF4-FFF2-40B4-BE49-F238E27FC236}">
                <a16:creationId xmlns:a16="http://schemas.microsoft.com/office/drawing/2014/main" id="{18F90FF5-8072-4F2A-99BB-77FC6890F8DE}"/>
              </a:ext>
            </a:extLst>
          </p:cNvPr>
          <p:cNvGrpSpPr/>
          <p:nvPr/>
        </p:nvGrpSpPr>
        <p:grpSpPr>
          <a:xfrm>
            <a:off x="7983135" y="2233033"/>
            <a:ext cx="1069865" cy="1169551"/>
            <a:chOff x="7989073" y="4176956"/>
            <a:chExt cx="1069865" cy="1169551"/>
          </a:xfrm>
        </p:grpSpPr>
        <p:sp>
          <p:nvSpPr>
            <p:cNvPr id="11" name="TextBox 10">
              <a:extLst>
                <a:ext uri="{FF2B5EF4-FFF2-40B4-BE49-F238E27FC236}">
                  <a16:creationId xmlns:a16="http://schemas.microsoft.com/office/drawing/2014/main" id="{E539B033-6C19-4AA7-9EC9-021BE2626CA3}"/>
                </a:ext>
              </a:extLst>
            </p:cNvPr>
            <p:cNvSpPr txBox="1"/>
            <p:nvPr/>
          </p:nvSpPr>
          <p:spPr>
            <a:xfrm>
              <a:off x="8401248" y="4176956"/>
              <a:ext cx="657690" cy="116955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2</a:t>
              </a:r>
            </a:p>
          </p:txBody>
        </p:sp>
        <p:sp>
          <p:nvSpPr>
            <p:cNvPr id="12" name="TextBox 11">
              <a:extLst>
                <a:ext uri="{FF2B5EF4-FFF2-40B4-BE49-F238E27FC236}">
                  <a16:creationId xmlns:a16="http://schemas.microsoft.com/office/drawing/2014/main" id="{E657CED3-BA42-4E92-8DF0-324270BDC682}"/>
                </a:ext>
              </a:extLst>
            </p:cNvPr>
            <p:cNvSpPr txBox="1"/>
            <p:nvPr/>
          </p:nvSpPr>
          <p:spPr>
            <a:xfrm>
              <a:off x="7989073" y="4607842"/>
              <a:ext cx="539766" cy="30777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 =</a:t>
              </a:r>
            </a:p>
          </p:txBody>
        </p:sp>
      </p:grpSp>
      <p:grpSp>
        <p:nvGrpSpPr>
          <p:cNvPr id="15" name="Group 14">
            <a:extLst>
              <a:ext uri="{FF2B5EF4-FFF2-40B4-BE49-F238E27FC236}">
                <a16:creationId xmlns:a16="http://schemas.microsoft.com/office/drawing/2014/main" id="{C37387F3-9392-482E-AC21-66AB671FD727}"/>
              </a:ext>
            </a:extLst>
          </p:cNvPr>
          <p:cNvGrpSpPr/>
          <p:nvPr/>
        </p:nvGrpSpPr>
        <p:grpSpPr>
          <a:xfrm>
            <a:off x="7984110" y="5661381"/>
            <a:ext cx="1069865" cy="1169551"/>
            <a:chOff x="7989073" y="4176956"/>
            <a:chExt cx="1069865" cy="1169551"/>
          </a:xfrm>
        </p:grpSpPr>
        <p:sp>
          <p:nvSpPr>
            <p:cNvPr id="16" name="TextBox 15">
              <a:extLst>
                <a:ext uri="{FF2B5EF4-FFF2-40B4-BE49-F238E27FC236}">
                  <a16:creationId xmlns:a16="http://schemas.microsoft.com/office/drawing/2014/main" id="{8BC184ED-B166-41F1-AD5C-B77F22808378}"/>
                </a:ext>
              </a:extLst>
            </p:cNvPr>
            <p:cNvSpPr txBox="1"/>
            <p:nvPr/>
          </p:nvSpPr>
          <p:spPr>
            <a:xfrm>
              <a:off x="8401248" y="4176956"/>
              <a:ext cx="657690" cy="116955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 2</a:t>
              </a:r>
            </a:p>
          </p:txBody>
        </p:sp>
        <p:sp>
          <p:nvSpPr>
            <p:cNvPr id="17" name="TextBox 16">
              <a:extLst>
                <a:ext uri="{FF2B5EF4-FFF2-40B4-BE49-F238E27FC236}">
                  <a16:creationId xmlns:a16="http://schemas.microsoft.com/office/drawing/2014/main" id="{1E5CAA63-C3F2-4AEC-A3B4-0DEAE28654E3}"/>
                </a:ext>
              </a:extLst>
            </p:cNvPr>
            <p:cNvSpPr txBox="1"/>
            <p:nvPr/>
          </p:nvSpPr>
          <p:spPr>
            <a:xfrm>
              <a:off x="7989073" y="4607842"/>
              <a:ext cx="539766" cy="30777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 =</a:t>
              </a:r>
            </a:p>
          </p:txBody>
        </p:sp>
      </p:grpSp>
      <p:sp>
        <p:nvSpPr>
          <p:cNvPr id="19" name="Right Brace 18">
            <a:extLst>
              <a:ext uri="{FF2B5EF4-FFF2-40B4-BE49-F238E27FC236}">
                <a16:creationId xmlns:a16="http://schemas.microsoft.com/office/drawing/2014/main" id="{8F3D7E7A-3FB1-46BF-813D-9C19B2BB9853}"/>
              </a:ext>
            </a:extLst>
          </p:cNvPr>
          <p:cNvSpPr/>
          <p:nvPr/>
        </p:nvSpPr>
        <p:spPr bwMode="auto">
          <a:xfrm>
            <a:off x="7646773" y="2190307"/>
            <a:ext cx="299237" cy="2573586"/>
          </a:xfrm>
          <a:prstGeom prst="rightBrace">
            <a:avLst>
              <a:gd name="adj1" fmla="val 22546"/>
              <a:gd name="adj2" fmla="val 23722"/>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914400" rtl="0" eaLnBrk="0" fontAlgn="base" latinLnBrk="0" hangingPunct="0">
              <a:lnSpc>
                <a:spcPct val="8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Verdana" pitchFamily="96" charset="0"/>
              <a:ea typeface="+mn-ea"/>
              <a:cs typeface="Arial" pitchFamily="34" charset="0"/>
            </a:endParaRPr>
          </a:p>
        </p:txBody>
      </p:sp>
      <p:grpSp>
        <p:nvGrpSpPr>
          <p:cNvPr id="20" name="Group 19">
            <a:extLst>
              <a:ext uri="{FF2B5EF4-FFF2-40B4-BE49-F238E27FC236}">
                <a16:creationId xmlns:a16="http://schemas.microsoft.com/office/drawing/2014/main" id="{B7233649-B6B5-42D3-A4F3-723CD9952714}"/>
              </a:ext>
            </a:extLst>
          </p:cNvPr>
          <p:cNvGrpSpPr/>
          <p:nvPr/>
        </p:nvGrpSpPr>
        <p:grpSpPr>
          <a:xfrm>
            <a:off x="7983135" y="4278799"/>
            <a:ext cx="1069865" cy="1169551"/>
            <a:chOff x="7989073" y="4176956"/>
            <a:chExt cx="1069865" cy="1169551"/>
          </a:xfrm>
        </p:grpSpPr>
        <p:sp>
          <p:nvSpPr>
            <p:cNvPr id="21" name="TextBox 20">
              <a:extLst>
                <a:ext uri="{FF2B5EF4-FFF2-40B4-BE49-F238E27FC236}">
                  <a16:creationId xmlns:a16="http://schemas.microsoft.com/office/drawing/2014/main" id="{480B935B-729C-4068-9934-0D2A0B5A644E}"/>
                </a:ext>
              </a:extLst>
            </p:cNvPr>
            <p:cNvSpPr txBox="1"/>
            <p:nvPr/>
          </p:nvSpPr>
          <p:spPr>
            <a:xfrm>
              <a:off x="8401248" y="4176956"/>
              <a:ext cx="657690" cy="116955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3|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4|</a:t>
              </a:r>
            </a:p>
          </p:txBody>
        </p:sp>
        <p:sp>
          <p:nvSpPr>
            <p:cNvPr id="22" name="TextBox 21">
              <a:extLst>
                <a:ext uri="{FF2B5EF4-FFF2-40B4-BE49-F238E27FC236}">
                  <a16:creationId xmlns:a16="http://schemas.microsoft.com/office/drawing/2014/main" id="{E58D1AE4-23AE-4916-BF76-461A9D15FF7A}"/>
                </a:ext>
              </a:extLst>
            </p:cNvPr>
            <p:cNvSpPr txBox="1"/>
            <p:nvPr/>
          </p:nvSpPr>
          <p:spPr>
            <a:xfrm>
              <a:off x="7989073" y="4607842"/>
              <a:ext cx="539766" cy="30777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 =</a:t>
              </a:r>
            </a:p>
          </p:txBody>
        </p:sp>
      </p:grpSp>
      <p:cxnSp>
        <p:nvCxnSpPr>
          <p:cNvPr id="7" name="Straight Arrow Connector 6">
            <a:extLst>
              <a:ext uri="{FF2B5EF4-FFF2-40B4-BE49-F238E27FC236}">
                <a16:creationId xmlns:a16="http://schemas.microsoft.com/office/drawing/2014/main" id="{87DD4BEA-58B1-4A7E-8543-F692D559EC56}"/>
              </a:ext>
            </a:extLst>
          </p:cNvPr>
          <p:cNvCxnSpPr>
            <a:cxnSpLocks/>
          </p:cNvCxnSpPr>
          <p:nvPr/>
        </p:nvCxnSpPr>
        <p:spPr bwMode="auto">
          <a:xfrm flipV="1">
            <a:off x="5495925" y="5033488"/>
            <a:ext cx="2562225" cy="414862"/>
          </a:xfrm>
          <a:prstGeom prst="straightConnector1">
            <a:avLst/>
          </a:prstGeom>
          <a:noFill/>
          <a:ln w="19050" cap="flat" cmpd="sng" algn="ctr">
            <a:solidFill>
              <a:schemeClr val="tx1"/>
            </a:solidFill>
            <a:prstDash val="solid"/>
            <a:round/>
            <a:headEnd type="none" w="med" len="med"/>
            <a:tailEnd type="arrow" w="med" len="med"/>
          </a:ln>
          <a:effectLst/>
        </p:spPr>
      </p:cxnSp>
      <p:cxnSp>
        <p:nvCxnSpPr>
          <p:cNvPr id="23" name="Straight Arrow Connector 22">
            <a:extLst>
              <a:ext uri="{FF2B5EF4-FFF2-40B4-BE49-F238E27FC236}">
                <a16:creationId xmlns:a16="http://schemas.microsoft.com/office/drawing/2014/main" id="{E37A3444-6638-40E7-AE3E-567C1CD273C3}"/>
              </a:ext>
            </a:extLst>
          </p:cNvPr>
          <p:cNvCxnSpPr>
            <a:cxnSpLocks/>
          </p:cNvCxnSpPr>
          <p:nvPr/>
        </p:nvCxnSpPr>
        <p:spPr bwMode="auto">
          <a:xfrm flipV="1">
            <a:off x="4572000" y="6263285"/>
            <a:ext cx="3393060" cy="136759"/>
          </a:xfrm>
          <a:prstGeom prst="straightConnector1">
            <a:avLst/>
          </a:prstGeom>
          <a:noFill/>
          <a:ln w="19050" cap="flat" cmpd="sng" algn="ctr">
            <a:solidFill>
              <a:schemeClr val="tx1"/>
            </a:solidFill>
            <a:prstDash val="solid"/>
            <a:round/>
            <a:headEnd type="none" w="med" len="med"/>
            <a:tailEnd type="arrow" w="med" len="med"/>
          </a:ln>
          <a:effectLst/>
        </p:spPr>
      </p:cxnSp>
    </p:spTree>
    <p:extLst>
      <p:ext uri="{BB962C8B-B14F-4D97-AF65-F5344CB8AC3E}">
        <p14:creationId xmlns:p14="http://schemas.microsoft.com/office/powerpoint/2010/main" val="900832887"/>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Connected Components plan</a:t>
            </a:r>
          </a:p>
        </p:txBody>
      </p:sp>
      <p:sp>
        <p:nvSpPr>
          <p:cNvPr id="3" name="Content Placeholder 2"/>
          <p:cNvSpPr>
            <a:spLocks noGrp="1"/>
          </p:cNvSpPr>
          <p:nvPr>
            <p:ph idx="1"/>
          </p:nvPr>
        </p:nvSpPr>
        <p:spPr>
          <a:xfrm>
            <a:off x="455613" y="1000887"/>
            <a:ext cx="8237537" cy="2351914"/>
          </a:xfrm>
        </p:spPr>
        <p:txBody>
          <a:bodyPr/>
          <a:lstStyle/>
          <a:p>
            <a:r>
              <a:rPr lang="en-US" dirty="0"/>
              <a:t>Strategy:</a:t>
            </a:r>
          </a:p>
          <a:p>
            <a:pPr lvl="1"/>
            <a:r>
              <a:rPr lang="en-US" dirty="0"/>
              <a:t>Create a new vector and Initialize all vertex IDs to “unassigned”</a:t>
            </a:r>
          </a:p>
          <a:p>
            <a:pPr lvl="1"/>
            <a:r>
              <a:rPr lang="en-US" dirty="0"/>
              <a:t>While there are unassigned vertices:</a:t>
            </a:r>
          </a:p>
          <a:p>
            <a:pPr lvl="2"/>
            <a:r>
              <a:rPr lang="en-US" dirty="0"/>
              <a:t>Pick an unassigned vertex</a:t>
            </a:r>
          </a:p>
          <a:p>
            <a:pPr lvl="2"/>
            <a:r>
              <a:rPr lang="en-US" dirty="0"/>
              <a:t>Perform BFS marking all reachable vertices</a:t>
            </a:r>
          </a:p>
          <a:p>
            <a:pPr lvl="2"/>
            <a:r>
              <a:rPr lang="en-US" dirty="0"/>
              <a:t>Assign all reachable vertices with a unique </a:t>
            </a:r>
            <a:r>
              <a:rPr lang="en-US" b="1" dirty="0">
                <a:solidFill>
                  <a:schemeClr val="bg2">
                    <a:lumMod val="60000"/>
                    <a:lumOff val="40000"/>
                  </a:schemeClr>
                </a:solidFill>
              </a:rPr>
              <a:t>'component number’</a:t>
            </a:r>
            <a:r>
              <a:rPr lang="en-US" dirty="0"/>
              <a:t>.</a:t>
            </a:r>
          </a:p>
        </p:txBody>
      </p:sp>
      <p:sp>
        <p:nvSpPr>
          <p:cNvPr id="4" name="Slide Number Placeholder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97</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grpSp>
        <p:nvGrpSpPr>
          <p:cNvPr id="57" name="Group 56"/>
          <p:cNvGrpSpPr/>
          <p:nvPr/>
        </p:nvGrpSpPr>
        <p:grpSpPr>
          <a:xfrm>
            <a:off x="805897" y="4806653"/>
            <a:ext cx="3195236" cy="1671272"/>
            <a:chOff x="7249971" y="1174945"/>
            <a:chExt cx="3195236" cy="1671272"/>
          </a:xfrm>
        </p:grpSpPr>
        <p:sp>
          <p:nvSpPr>
            <p:cNvPr id="59" name="Freeform 25"/>
            <p:cNvSpPr>
              <a:spLocks/>
            </p:cNvSpPr>
            <p:nvPr/>
          </p:nvSpPr>
          <p:spPr bwMode="auto">
            <a:xfrm>
              <a:off x="7802825" y="1570519"/>
              <a:ext cx="293811" cy="962444"/>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60" name="Freeform 31"/>
            <p:cNvSpPr>
              <a:spLocks/>
            </p:cNvSpPr>
            <p:nvPr/>
          </p:nvSpPr>
          <p:spPr bwMode="auto">
            <a:xfrm>
              <a:off x="8096634" y="1309740"/>
              <a:ext cx="1501910" cy="249523"/>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61" name="Freeform 56"/>
            <p:cNvSpPr>
              <a:spLocks/>
            </p:cNvSpPr>
            <p:nvPr/>
          </p:nvSpPr>
          <p:spPr bwMode="auto">
            <a:xfrm rot="21305257" flipH="1" flipV="1">
              <a:off x="8128384" y="2579594"/>
              <a:ext cx="1501910" cy="249523"/>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62" name="Freeform 61"/>
            <p:cNvSpPr>
              <a:spLocks/>
            </p:cNvSpPr>
            <p:nvPr/>
          </p:nvSpPr>
          <p:spPr bwMode="auto">
            <a:xfrm flipH="1" flipV="1">
              <a:off x="9612076" y="1570519"/>
              <a:ext cx="293811" cy="962444"/>
            </a:xfrm>
            <a:custGeom>
              <a:avLst/>
              <a:gdLst>
                <a:gd name="T0" fmla="*/ 152 w 152"/>
                <a:gd name="T1" fmla="*/ 513 h 513"/>
                <a:gd name="T2" fmla="*/ 38 w 152"/>
                <a:gd name="T3" fmla="*/ 371 h 513"/>
                <a:gd name="T4" fmla="*/ 19 w 152"/>
                <a:gd name="T5" fmla="*/ 212 h 513"/>
                <a:gd name="T6" fmla="*/ 152 w 152"/>
                <a:gd name="T7" fmla="*/ 0 h 513"/>
              </a:gdLst>
              <a:ahLst/>
              <a:cxnLst>
                <a:cxn ang="0">
                  <a:pos x="T0" y="T1"/>
                </a:cxn>
                <a:cxn ang="0">
                  <a:pos x="T2" y="T3"/>
                </a:cxn>
                <a:cxn ang="0">
                  <a:pos x="T4" y="T5"/>
                </a:cxn>
                <a:cxn ang="0">
                  <a:pos x="T6" y="T7"/>
                </a:cxn>
              </a:cxnLst>
              <a:rect l="0" t="0" r="r" b="b"/>
              <a:pathLst>
                <a:path w="152" h="513">
                  <a:moveTo>
                    <a:pt x="152" y="513"/>
                  </a:moveTo>
                  <a:cubicBezTo>
                    <a:pt x="106" y="467"/>
                    <a:pt x="60" y="421"/>
                    <a:pt x="38" y="371"/>
                  </a:cubicBezTo>
                  <a:cubicBezTo>
                    <a:pt x="16" y="321"/>
                    <a:pt x="0" y="274"/>
                    <a:pt x="19" y="212"/>
                  </a:cubicBezTo>
                  <a:cubicBezTo>
                    <a:pt x="38" y="150"/>
                    <a:pt x="95" y="75"/>
                    <a:pt x="152"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63" name="Rectangle 62"/>
            <p:cNvSpPr>
              <a:spLocks noChangeArrowheads="1"/>
            </p:cNvSpPr>
            <p:nvPr/>
          </p:nvSpPr>
          <p:spPr bwMode="auto">
            <a:xfrm>
              <a:off x="7375003" y="2440539"/>
              <a:ext cx="620638"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Helvetica"/>
                  <a:ea typeface="+mn-ea"/>
                  <a:cs typeface="Helvetica"/>
                </a:rPr>
                <a:t>Ben</a:t>
              </a:r>
            </a:p>
          </p:txBody>
        </p:sp>
        <p:sp>
          <p:nvSpPr>
            <p:cNvPr id="64" name="Rectangle 63"/>
            <p:cNvSpPr>
              <a:spLocks noChangeArrowheads="1"/>
            </p:cNvSpPr>
            <p:nvPr/>
          </p:nvSpPr>
          <p:spPr bwMode="auto">
            <a:xfrm>
              <a:off x="7249971" y="1174945"/>
              <a:ext cx="877119"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Helvetica"/>
                  <a:ea typeface="+mn-ea"/>
                  <a:cs typeface="Helvetica"/>
                </a:rPr>
                <a:t>Nancy</a:t>
              </a:r>
            </a:p>
          </p:txBody>
        </p:sp>
        <p:sp>
          <p:nvSpPr>
            <p:cNvPr id="65" name="Oval 64"/>
            <p:cNvSpPr>
              <a:spLocks noChangeArrowheads="1"/>
            </p:cNvSpPr>
            <p:nvPr/>
          </p:nvSpPr>
          <p:spPr bwMode="auto">
            <a:xfrm>
              <a:off x="8003853" y="1452324"/>
              <a:ext cx="220450" cy="22513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45000"/>
                </a:spcBef>
                <a:spcAft>
                  <a:spcPct val="0"/>
                </a:spcAft>
                <a:buClrTx/>
                <a:buSzTx/>
                <a:buFontTx/>
                <a:buNone/>
                <a:tabLst/>
                <a:defRPr/>
              </a:pPr>
              <a:endParaRPr kumimoji="0" lang="en-US" sz="2400" b="1" i="0" u="none" strike="noStrike" kern="1200" cap="none" spc="0" normalizeH="0" baseline="0" noProof="0">
                <a:ln>
                  <a:noFill/>
                </a:ln>
                <a:solidFill>
                  <a:srgbClr val="C00000"/>
                </a:solidFill>
                <a:effectLst/>
                <a:uLnTx/>
                <a:uFillTx/>
                <a:latin typeface="Verdana" charset="0"/>
                <a:ea typeface="+mn-ea"/>
                <a:cs typeface="Arial" pitchFamily="34" charset="0"/>
              </a:endParaRPr>
            </a:p>
          </p:txBody>
        </p:sp>
        <p:sp>
          <p:nvSpPr>
            <p:cNvPr id="66" name="Oval 65"/>
            <p:cNvSpPr>
              <a:spLocks noChangeArrowheads="1"/>
            </p:cNvSpPr>
            <p:nvPr/>
          </p:nvSpPr>
          <p:spPr bwMode="auto">
            <a:xfrm>
              <a:off x="9488366" y="1452324"/>
              <a:ext cx="220450" cy="225133"/>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67" name="Oval 71"/>
            <p:cNvSpPr>
              <a:spLocks noChangeArrowheads="1"/>
            </p:cNvSpPr>
            <p:nvPr/>
          </p:nvSpPr>
          <p:spPr bwMode="auto">
            <a:xfrm>
              <a:off x="8003853" y="2511741"/>
              <a:ext cx="220450" cy="225133"/>
            </a:xfrm>
            <a:prstGeom prst="ellipse">
              <a:avLst/>
            </a:prstGeom>
            <a:solidFill>
              <a:schemeClr val="tx1"/>
            </a:solidFill>
            <a:ln>
              <a:solidFill>
                <a:srgbClr val="0000FF"/>
              </a:solid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68" name="Rectangle 67"/>
            <p:cNvSpPr>
              <a:spLocks noChangeArrowheads="1"/>
            </p:cNvSpPr>
            <p:nvPr/>
          </p:nvSpPr>
          <p:spPr bwMode="auto">
            <a:xfrm>
              <a:off x="9627976" y="1199475"/>
              <a:ext cx="817231"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Helvetica"/>
                  <a:ea typeface="+mn-ea"/>
                  <a:cs typeface="Helvetica"/>
                </a:rPr>
                <a:t>Aydin</a:t>
              </a:r>
            </a:p>
          </p:txBody>
        </p:sp>
        <p:sp>
          <p:nvSpPr>
            <p:cNvPr id="69" name="Rectangle 68"/>
            <p:cNvSpPr>
              <a:spLocks noChangeArrowheads="1"/>
            </p:cNvSpPr>
            <p:nvPr/>
          </p:nvSpPr>
          <p:spPr bwMode="auto">
            <a:xfrm>
              <a:off x="9609880" y="2404707"/>
              <a:ext cx="590824"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Helvetica"/>
                  <a:ea typeface="+mn-ea"/>
                  <a:cs typeface="Helvetica"/>
                </a:rPr>
                <a:t>Tim</a:t>
              </a:r>
            </a:p>
          </p:txBody>
        </p:sp>
        <p:sp>
          <p:nvSpPr>
            <p:cNvPr id="70" name="Rectangle 69"/>
            <p:cNvSpPr>
              <a:spLocks noChangeArrowheads="1"/>
            </p:cNvSpPr>
            <p:nvPr/>
          </p:nvSpPr>
          <p:spPr bwMode="auto">
            <a:xfrm>
              <a:off x="9849636" y="1852845"/>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5</a:t>
              </a:r>
            </a:p>
          </p:txBody>
        </p:sp>
        <p:sp>
          <p:nvSpPr>
            <p:cNvPr id="71" name="Rectangle 70"/>
            <p:cNvSpPr>
              <a:spLocks noChangeArrowheads="1"/>
            </p:cNvSpPr>
            <p:nvPr/>
          </p:nvSpPr>
          <p:spPr bwMode="auto">
            <a:xfrm>
              <a:off x="8777096" y="2476907"/>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2</a:t>
              </a:r>
            </a:p>
          </p:txBody>
        </p:sp>
        <p:sp>
          <p:nvSpPr>
            <p:cNvPr id="72" name="Rectangle 71"/>
            <p:cNvSpPr>
              <a:spLocks noChangeArrowheads="1"/>
            </p:cNvSpPr>
            <p:nvPr/>
          </p:nvSpPr>
          <p:spPr bwMode="auto">
            <a:xfrm>
              <a:off x="8671135" y="1332510"/>
              <a:ext cx="428343"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11</a:t>
              </a:r>
            </a:p>
          </p:txBody>
        </p:sp>
        <p:sp>
          <p:nvSpPr>
            <p:cNvPr id="73" name="Rectangle 72"/>
            <p:cNvSpPr>
              <a:spLocks noChangeArrowheads="1"/>
            </p:cNvSpPr>
            <p:nvPr/>
          </p:nvSpPr>
          <p:spPr bwMode="auto">
            <a:xfrm>
              <a:off x="7518727" y="1852845"/>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3</a:t>
              </a:r>
            </a:p>
          </p:txBody>
        </p:sp>
        <p:sp>
          <p:nvSpPr>
            <p:cNvPr id="74" name="Oval 73">
              <a:extLst>
                <a:ext uri="{FF2B5EF4-FFF2-40B4-BE49-F238E27FC236}">
                  <a16:creationId xmlns:a16="http://schemas.microsoft.com/office/drawing/2014/main" id="{F79EB357-1F5B-C34F-9012-9AAF2A294E2F}"/>
                </a:ext>
              </a:extLst>
            </p:cNvPr>
            <p:cNvSpPr>
              <a:spLocks noChangeArrowheads="1"/>
            </p:cNvSpPr>
            <p:nvPr/>
          </p:nvSpPr>
          <p:spPr bwMode="auto">
            <a:xfrm>
              <a:off x="9439996" y="2429117"/>
              <a:ext cx="220450" cy="22513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75" name="Freeform 56">
              <a:extLst>
                <a:ext uri="{FF2B5EF4-FFF2-40B4-BE49-F238E27FC236}">
                  <a16:creationId xmlns:a16="http://schemas.microsoft.com/office/drawing/2014/main" id="{48149C1A-0C75-6347-8A59-E36CADCDDD20}"/>
                </a:ext>
              </a:extLst>
            </p:cNvPr>
            <p:cNvSpPr>
              <a:spLocks/>
            </p:cNvSpPr>
            <p:nvPr/>
          </p:nvSpPr>
          <p:spPr bwMode="auto">
            <a:xfrm rot="8744674" flipH="1">
              <a:off x="7946531" y="1999588"/>
              <a:ext cx="2007084" cy="373122"/>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76" name="Rectangle 75">
              <a:extLst>
                <a:ext uri="{FF2B5EF4-FFF2-40B4-BE49-F238E27FC236}">
                  <a16:creationId xmlns:a16="http://schemas.microsoft.com/office/drawing/2014/main" id="{E75137EE-0A72-E240-B344-557AEA839B92}"/>
                </a:ext>
              </a:extLst>
            </p:cNvPr>
            <p:cNvSpPr>
              <a:spLocks noChangeArrowheads="1"/>
            </p:cNvSpPr>
            <p:nvPr/>
          </p:nvSpPr>
          <p:spPr bwMode="auto">
            <a:xfrm>
              <a:off x="8767801" y="2035628"/>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3</a:t>
              </a:r>
            </a:p>
          </p:txBody>
        </p:sp>
      </p:grpSp>
      <p:grpSp>
        <p:nvGrpSpPr>
          <p:cNvPr id="93" name="Group 92"/>
          <p:cNvGrpSpPr/>
          <p:nvPr/>
        </p:nvGrpSpPr>
        <p:grpSpPr>
          <a:xfrm>
            <a:off x="4421432" y="4893551"/>
            <a:ext cx="3704483" cy="1567013"/>
            <a:chOff x="4421432" y="4893551"/>
            <a:chExt cx="3704483" cy="1567013"/>
          </a:xfrm>
        </p:grpSpPr>
        <p:grpSp>
          <p:nvGrpSpPr>
            <p:cNvPr id="94" name="Group 93"/>
            <p:cNvGrpSpPr/>
            <p:nvPr/>
          </p:nvGrpSpPr>
          <p:grpSpPr>
            <a:xfrm>
              <a:off x="4421432" y="4905917"/>
              <a:ext cx="3704483" cy="1554647"/>
              <a:chOff x="7448822" y="3123270"/>
              <a:chExt cx="3704483" cy="1554647"/>
            </a:xfrm>
          </p:grpSpPr>
          <p:sp>
            <p:nvSpPr>
              <p:cNvPr id="96" name="Freeform 35"/>
              <p:cNvSpPr>
                <a:spLocks/>
              </p:cNvSpPr>
              <p:nvPr/>
            </p:nvSpPr>
            <p:spPr bwMode="auto">
              <a:xfrm>
                <a:off x="8108232" y="3361536"/>
                <a:ext cx="1501910" cy="981206"/>
              </a:xfrm>
              <a:custGeom>
                <a:avLst/>
                <a:gdLst>
                  <a:gd name="T0" fmla="*/ 0 w 777"/>
                  <a:gd name="T1" fmla="*/ 514 h 523"/>
                  <a:gd name="T2" fmla="*/ 6 w 777"/>
                  <a:gd name="T3" fmla="*/ 523 h 523"/>
                  <a:gd name="T4" fmla="*/ 176 w 777"/>
                  <a:gd name="T5" fmla="*/ 343 h 523"/>
                  <a:gd name="T6" fmla="*/ 615 w 777"/>
                  <a:gd name="T7" fmla="*/ 247 h 523"/>
                  <a:gd name="T8" fmla="*/ 777 w 777"/>
                  <a:gd name="T9" fmla="*/ 0 h 523"/>
                </a:gdLst>
                <a:ahLst/>
                <a:cxnLst>
                  <a:cxn ang="0">
                    <a:pos x="T0" y="T1"/>
                  </a:cxn>
                  <a:cxn ang="0">
                    <a:pos x="T2" y="T3"/>
                  </a:cxn>
                  <a:cxn ang="0">
                    <a:pos x="T4" y="T5"/>
                  </a:cxn>
                  <a:cxn ang="0">
                    <a:pos x="T6" y="T7"/>
                  </a:cxn>
                  <a:cxn ang="0">
                    <a:pos x="T8" y="T9"/>
                  </a:cxn>
                </a:cxnLst>
                <a:rect l="0" t="0" r="r" b="b"/>
                <a:pathLst>
                  <a:path w="777" h="523">
                    <a:moveTo>
                      <a:pt x="0" y="514"/>
                    </a:moveTo>
                    <a:lnTo>
                      <a:pt x="6" y="523"/>
                    </a:lnTo>
                    <a:cubicBezTo>
                      <a:pt x="35" y="495"/>
                      <a:pt x="74" y="389"/>
                      <a:pt x="176" y="343"/>
                    </a:cubicBezTo>
                    <a:cubicBezTo>
                      <a:pt x="278" y="297"/>
                      <a:pt x="515" y="304"/>
                      <a:pt x="615" y="247"/>
                    </a:cubicBezTo>
                    <a:cubicBezTo>
                      <a:pt x="715" y="190"/>
                      <a:pt x="746" y="95"/>
                      <a:pt x="777"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97" name="Freeform 47"/>
              <p:cNvSpPr>
                <a:spLocks/>
              </p:cNvSpPr>
              <p:nvPr/>
            </p:nvSpPr>
            <p:spPr bwMode="auto">
              <a:xfrm>
                <a:off x="9627540" y="3123270"/>
                <a:ext cx="1501910" cy="249523"/>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98" name="Freeform 53"/>
              <p:cNvSpPr>
                <a:spLocks/>
              </p:cNvSpPr>
              <p:nvPr/>
            </p:nvSpPr>
            <p:spPr bwMode="auto">
              <a:xfrm flipH="1" flipV="1">
                <a:off x="8088903" y="4369006"/>
                <a:ext cx="1501910" cy="249523"/>
              </a:xfrm>
              <a:custGeom>
                <a:avLst/>
                <a:gdLst>
                  <a:gd name="T0" fmla="*/ 0 w 777"/>
                  <a:gd name="T1" fmla="*/ 124 h 133"/>
                  <a:gd name="T2" fmla="*/ 375 w 777"/>
                  <a:gd name="T3" fmla="*/ 1 h 133"/>
                  <a:gd name="T4" fmla="*/ 777 w 777"/>
                  <a:gd name="T5" fmla="*/ 133 h 133"/>
                </a:gdLst>
                <a:ahLst/>
                <a:cxnLst>
                  <a:cxn ang="0">
                    <a:pos x="T0" y="T1"/>
                  </a:cxn>
                  <a:cxn ang="0">
                    <a:pos x="T2" y="T3"/>
                  </a:cxn>
                  <a:cxn ang="0">
                    <a:pos x="T4" y="T5"/>
                  </a:cxn>
                </a:cxnLst>
                <a:rect l="0" t="0" r="r" b="b"/>
                <a:pathLst>
                  <a:path w="777" h="133">
                    <a:moveTo>
                      <a:pt x="0" y="124"/>
                    </a:moveTo>
                    <a:cubicBezTo>
                      <a:pt x="123" y="62"/>
                      <a:pt x="246" y="0"/>
                      <a:pt x="375" y="1"/>
                    </a:cubicBezTo>
                    <a:cubicBezTo>
                      <a:pt x="504" y="2"/>
                      <a:pt x="640" y="67"/>
                      <a:pt x="777" y="13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99" name="Freeform 65"/>
              <p:cNvSpPr>
                <a:spLocks/>
              </p:cNvSpPr>
              <p:nvPr/>
            </p:nvSpPr>
            <p:spPr bwMode="auto">
              <a:xfrm>
                <a:off x="9598546" y="3350279"/>
                <a:ext cx="1476782" cy="1018727"/>
              </a:xfrm>
              <a:custGeom>
                <a:avLst/>
                <a:gdLst>
                  <a:gd name="T0" fmla="*/ 753 w 764"/>
                  <a:gd name="T1" fmla="*/ 0 h 543"/>
                  <a:gd name="T2" fmla="*/ 764 w 764"/>
                  <a:gd name="T3" fmla="*/ 14 h 543"/>
                  <a:gd name="T4" fmla="*/ 485 w 764"/>
                  <a:gd name="T5" fmla="*/ 380 h 543"/>
                  <a:gd name="T6" fmla="*/ 0 w 764"/>
                  <a:gd name="T7" fmla="*/ 543 h 543"/>
                </a:gdLst>
                <a:ahLst/>
                <a:cxnLst>
                  <a:cxn ang="0">
                    <a:pos x="T0" y="T1"/>
                  </a:cxn>
                  <a:cxn ang="0">
                    <a:pos x="T2" y="T3"/>
                  </a:cxn>
                  <a:cxn ang="0">
                    <a:pos x="T4" y="T5"/>
                  </a:cxn>
                  <a:cxn ang="0">
                    <a:pos x="T6" y="T7"/>
                  </a:cxn>
                </a:cxnLst>
                <a:rect l="0" t="0" r="r" b="b"/>
                <a:pathLst>
                  <a:path w="764" h="543">
                    <a:moveTo>
                      <a:pt x="753" y="0"/>
                    </a:moveTo>
                    <a:lnTo>
                      <a:pt x="764" y="14"/>
                    </a:lnTo>
                    <a:cubicBezTo>
                      <a:pt x="719" y="77"/>
                      <a:pt x="612" y="292"/>
                      <a:pt x="485" y="380"/>
                    </a:cubicBezTo>
                    <a:cubicBezTo>
                      <a:pt x="358" y="468"/>
                      <a:pt x="179" y="505"/>
                      <a:pt x="0" y="543"/>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100" name="Rectangle 104"/>
              <p:cNvSpPr>
                <a:spLocks noChangeArrowheads="1"/>
              </p:cNvSpPr>
              <p:nvPr/>
            </p:nvSpPr>
            <p:spPr bwMode="auto">
              <a:xfrm>
                <a:off x="9639249" y="4308607"/>
                <a:ext cx="1159247"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Helvetica"/>
                    <a:ea typeface="+mn-ea"/>
                    <a:cs typeface="Helvetica"/>
                  </a:rPr>
                  <a:t>Margaret</a:t>
                </a:r>
              </a:p>
            </p:txBody>
          </p:sp>
          <p:sp>
            <p:nvSpPr>
              <p:cNvPr id="101" name="Rectangle 105"/>
              <p:cNvSpPr>
                <a:spLocks noChangeArrowheads="1"/>
              </p:cNvSpPr>
              <p:nvPr/>
            </p:nvSpPr>
            <p:spPr bwMode="auto">
              <a:xfrm>
                <a:off x="10301787" y="3293322"/>
                <a:ext cx="710406"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Helvetica"/>
                    <a:ea typeface="+mn-ea"/>
                    <a:cs typeface="Helvetica"/>
                  </a:rPr>
                  <a:t>Jose</a:t>
                </a:r>
              </a:p>
            </p:txBody>
          </p:sp>
          <p:sp>
            <p:nvSpPr>
              <p:cNvPr id="102" name="Oval 101"/>
              <p:cNvSpPr>
                <a:spLocks noChangeArrowheads="1"/>
              </p:cNvSpPr>
              <p:nvPr/>
            </p:nvSpPr>
            <p:spPr bwMode="auto">
              <a:xfrm>
                <a:off x="9488366" y="4241431"/>
                <a:ext cx="220450" cy="225133"/>
              </a:xfrm>
              <a:prstGeom prst="ellipse">
                <a:avLst/>
              </a:prstGeom>
              <a:solidFill>
                <a:schemeClr val="tx1"/>
              </a:solidFill>
              <a:ln w="1270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103" name="Oval 102"/>
              <p:cNvSpPr>
                <a:spLocks noChangeArrowheads="1"/>
              </p:cNvSpPr>
              <p:nvPr/>
            </p:nvSpPr>
            <p:spPr bwMode="auto">
              <a:xfrm>
                <a:off x="9488366" y="3250846"/>
                <a:ext cx="220450" cy="22513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104" name="Oval 103"/>
              <p:cNvSpPr>
                <a:spLocks noChangeArrowheads="1"/>
              </p:cNvSpPr>
              <p:nvPr/>
            </p:nvSpPr>
            <p:spPr bwMode="auto">
              <a:xfrm>
                <a:off x="10932855" y="3240839"/>
                <a:ext cx="220450" cy="22513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105" name="Oval 72"/>
              <p:cNvSpPr>
                <a:spLocks noChangeArrowheads="1"/>
              </p:cNvSpPr>
              <p:nvPr/>
            </p:nvSpPr>
            <p:spPr bwMode="auto">
              <a:xfrm>
                <a:off x="8003853" y="4241431"/>
                <a:ext cx="220450" cy="225133"/>
              </a:xfrm>
              <a:prstGeom prst="ellipse">
                <a:avLst/>
              </a:prstGeom>
              <a:solidFill>
                <a:schemeClr val="tx1"/>
              </a:solidFill>
              <a:ln w="12700">
                <a:solidFill>
                  <a:schemeClr val="tx1"/>
                </a:solidFill>
                <a:round/>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C00000"/>
                  </a:solidFill>
                  <a:effectLst/>
                  <a:uLnTx/>
                  <a:uFillTx/>
                  <a:latin typeface="Tahoma" pitchFamily="34" charset="0"/>
                  <a:ea typeface="+mn-ea"/>
                  <a:cs typeface="Arial" pitchFamily="34" charset="0"/>
                </a:endParaRPr>
              </a:p>
            </p:txBody>
          </p:sp>
          <p:sp>
            <p:nvSpPr>
              <p:cNvPr id="106" name="Rectangle 105"/>
              <p:cNvSpPr>
                <a:spLocks noChangeArrowheads="1"/>
              </p:cNvSpPr>
              <p:nvPr/>
            </p:nvSpPr>
            <p:spPr bwMode="auto">
              <a:xfrm>
                <a:off x="7448822" y="3834036"/>
                <a:ext cx="761704"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Helvetica"/>
                    <a:ea typeface="+mn-ea"/>
                    <a:cs typeface="Helvetica"/>
                  </a:rPr>
                  <a:t>Scott</a:t>
                </a:r>
              </a:p>
            </p:txBody>
          </p:sp>
          <p:sp>
            <p:nvSpPr>
              <p:cNvPr id="107" name="Rectangle 106"/>
              <p:cNvSpPr>
                <a:spLocks noChangeArrowheads="1"/>
              </p:cNvSpPr>
              <p:nvPr/>
            </p:nvSpPr>
            <p:spPr bwMode="auto">
              <a:xfrm>
                <a:off x="8580706" y="3934521"/>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3</a:t>
                </a:r>
              </a:p>
            </p:txBody>
          </p:sp>
          <p:sp>
            <p:nvSpPr>
              <p:cNvPr id="108" name="Rectangle 107"/>
              <p:cNvSpPr>
                <a:spLocks noChangeArrowheads="1"/>
              </p:cNvSpPr>
              <p:nvPr/>
            </p:nvSpPr>
            <p:spPr bwMode="auto">
              <a:xfrm>
                <a:off x="10627095" y="3905709"/>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1</a:t>
                </a:r>
              </a:p>
            </p:txBody>
          </p:sp>
          <p:sp>
            <p:nvSpPr>
              <p:cNvPr id="109" name="Rectangle 108"/>
              <p:cNvSpPr>
                <a:spLocks noChangeArrowheads="1"/>
              </p:cNvSpPr>
              <p:nvPr/>
            </p:nvSpPr>
            <p:spPr bwMode="auto">
              <a:xfrm>
                <a:off x="8900747" y="4287304"/>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7</a:t>
                </a:r>
              </a:p>
            </p:txBody>
          </p:sp>
          <p:sp>
            <p:nvSpPr>
              <p:cNvPr id="110" name="Rectangle 109"/>
              <p:cNvSpPr>
                <a:spLocks noChangeArrowheads="1"/>
              </p:cNvSpPr>
              <p:nvPr/>
            </p:nvSpPr>
            <p:spPr bwMode="auto">
              <a:xfrm>
                <a:off x="8656274" y="3276006"/>
                <a:ext cx="864295"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Helvetica"/>
                    <a:ea typeface="+mn-ea"/>
                    <a:cs typeface="Helvetica"/>
                  </a:rPr>
                  <a:t>Saday</a:t>
                </a:r>
                <a:endParaRPr kumimoji="0" lang="en-US" sz="1800" b="1" i="0" u="none" strike="noStrike" kern="1200" cap="none" spc="0" normalizeH="0" baseline="0" noProof="0" dirty="0">
                  <a:ln>
                    <a:noFill/>
                  </a:ln>
                  <a:solidFill>
                    <a:srgbClr val="C00000"/>
                  </a:solidFill>
                  <a:effectLst/>
                  <a:uLnTx/>
                  <a:uFillTx/>
                  <a:latin typeface="Helvetica"/>
                  <a:ea typeface="+mn-ea"/>
                  <a:cs typeface="Helvetica"/>
                </a:endParaRPr>
              </a:p>
            </p:txBody>
          </p:sp>
        </p:grpSp>
        <p:sp>
          <p:nvSpPr>
            <p:cNvPr id="95" name="Rectangle 94"/>
            <p:cNvSpPr>
              <a:spLocks noChangeArrowheads="1"/>
            </p:cNvSpPr>
            <p:nvPr/>
          </p:nvSpPr>
          <p:spPr bwMode="auto">
            <a:xfrm>
              <a:off x="6986353" y="4893551"/>
              <a:ext cx="312862"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91418" tIns="45709" rIns="91418" bIns="4570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Helvetica"/>
                  <a:ea typeface="+mn-ea"/>
                  <a:cs typeface="Helvetica"/>
                </a:rPr>
                <a:t>1</a:t>
              </a:r>
            </a:p>
          </p:txBody>
        </p:sp>
      </p:grpSp>
      <p:sp>
        <p:nvSpPr>
          <p:cNvPr id="114" name="TextBox 113"/>
          <p:cNvSpPr txBox="1"/>
          <p:nvPr/>
        </p:nvSpPr>
        <p:spPr>
          <a:xfrm>
            <a:off x="1563391" y="4060782"/>
            <a:ext cx="1842171"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860A8">
                    <a:lumMod val="60000"/>
                    <a:lumOff val="40000"/>
                  </a:srgbClr>
                </a:solidFill>
                <a:effectLst/>
                <a:uLnTx/>
                <a:uFillTx/>
                <a:latin typeface="Tahoma" pitchFamily="34" charset="0"/>
                <a:ea typeface="+mn-ea"/>
                <a:cs typeface="Arial" pitchFamily="34" charset="0"/>
              </a:rPr>
              <a:t>Component '</a:t>
            </a:r>
            <a:r>
              <a:rPr kumimoji="0" lang="en-US" sz="1800" b="1" i="0" u="none" strike="noStrike" kern="1200" cap="none" spc="0" normalizeH="0" baseline="0" noProof="0" dirty="0">
                <a:ln>
                  <a:noFill/>
                </a:ln>
                <a:solidFill>
                  <a:srgbClr val="0860A8">
                    <a:lumMod val="60000"/>
                    <a:lumOff val="40000"/>
                  </a:srgbClr>
                </a:solidFill>
                <a:effectLst/>
                <a:uLnTx/>
                <a:uFillTx/>
                <a:latin typeface="Helvetica" panose="020B0604020202020204" pitchFamily="34" charset="0"/>
                <a:ea typeface="+mn-ea"/>
                <a:cs typeface="Helvetica" panose="020B0604020202020204" pitchFamily="34" charset="0"/>
              </a:rPr>
              <a:t>1</a:t>
            </a:r>
            <a:r>
              <a:rPr kumimoji="0" lang="en-US" sz="1800" b="1" i="0" u="none" strike="noStrike" kern="1200" cap="none" spc="0" normalizeH="0" baseline="0" noProof="0" dirty="0">
                <a:ln>
                  <a:noFill/>
                </a:ln>
                <a:solidFill>
                  <a:srgbClr val="0860A8">
                    <a:lumMod val="60000"/>
                    <a:lumOff val="40000"/>
                  </a:srgbClr>
                </a:solidFill>
                <a:effectLst/>
                <a:uLnTx/>
                <a:uFillTx/>
                <a:latin typeface="Tahoma" pitchFamily="34" charset="0"/>
                <a:ea typeface="+mn-ea"/>
                <a:cs typeface="Arial" pitchFamily="34" charset="0"/>
              </a:rPr>
              <a:t>'</a:t>
            </a:r>
            <a:endParaRPr kumimoji="0" lang="en-US" sz="1800" b="1" i="0" u="none" strike="noStrike" kern="1200" cap="none" spc="0" normalizeH="0" baseline="0" noProof="0" dirty="0">
              <a:ln>
                <a:noFill/>
              </a:ln>
              <a:solidFill>
                <a:srgbClr val="0860A8">
                  <a:lumMod val="60000"/>
                  <a:lumOff val="40000"/>
                </a:srgbClr>
              </a:solidFill>
              <a:effectLst/>
              <a:uLnTx/>
              <a:uFillTx/>
              <a:latin typeface="Helvetica" panose="020B0604020202020204" pitchFamily="34" charset="0"/>
              <a:ea typeface="+mn-ea"/>
              <a:cs typeface="Helvetica" panose="020B0604020202020204" pitchFamily="34" charset="0"/>
            </a:endParaRPr>
          </a:p>
        </p:txBody>
      </p:sp>
      <p:sp>
        <p:nvSpPr>
          <p:cNvPr id="115" name="TextBox 114"/>
          <p:cNvSpPr txBox="1"/>
          <p:nvPr/>
        </p:nvSpPr>
        <p:spPr>
          <a:xfrm>
            <a:off x="5723851" y="4056312"/>
            <a:ext cx="1970411"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860A8">
                    <a:lumMod val="60000"/>
                    <a:lumOff val="40000"/>
                  </a:srgbClr>
                </a:solidFill>
                <a:effectLst/>
                <a:uLnTx/>
                <a:uFillTx/>
                <a:latin typeface="Tahoma" pitchFamily="34" charset="0"/>
                <a:ea typeface="+mn-ea"/>
                <a:cs typeface="Arial" pitchFamily="34" charset="0"/>
              </a:rPr>
              <a:t>Component '</a:t>
            </a:r>
            <a:r>
              <a:rPr kumimoji="0" lang="en-US" sz="1800" b="1" i="0" u="none" strike="noStrike" kern="1200" cap="none" spc="0" normalizeH="0" baseline="0" noProof="0" dirty="0">
                <a:ln>
                  <a:noFill/>
                </a:ln>
                <a:solidFill>
                  <a:srgbClr val="0860A8">
                    <a:lumMod val="60000"/>
                    <a:lumOff val="40000"/>
                  </a:srgbClr>
                </a:solidFill>
                <a:effectLst/>
                <a:uLnTx/>
                <a:uFillTx/>
                <a:latin typeface="Helvetica" panose="020B0604020202020204" pitchFamily="34" charset="0"/>
                <a:ea typeface="+mn-ea"/>
                <a:cs typeface="Helvetica" panose="020B0604020202020204" pitchFamily="34" charset="0"/>
              </a:rPr>
              <a:t>42</a:t>
            </a:r>
            <a:r>
              <a:rPr kumimoji="0" lang="en-US" sz="1800" b="1" i="0" u="none" strike="noStrike" kern="1200" cap="none" spc="0" normalizeH="0" baseline="0" noProof="0" dirty="0">
                <a:ln>
                  <a:noFill/>
                </a:ln>
                <a:solidFill>
                  <a:srgbClr val="0860A8">
                    <a:lumMod val="60000"/>
                    <a:lumOff val="40000"/>
                  </a:srgbClr>
                </a:solidFill>
                <a:effectLst/>
                <a:uLnTx/>
                <a:uFillTx/>
                <a:latin typeface="Tahoma" pitchFamily="34" charset="0"/>
                <a:ea typeface="+mn-ea"/>
                <a:cs typeface="Arial" pitchFamily="34" charset="0"/>
              </a:rPr>
              <a:t>'</a:t>
            </a:r>
            <a:endParaRPr kumimoji="0" lang="en-US" sz="1800" b="1" i="0" u="none" strike="noStrike" kern="1200" cap="none" spc="0" normalizeH="0" baseline="0" noProof="0" dirty="0">
              <a:ln>
                <a:noFill/>
              </a:ln>
              <a:solidFill>
                <a:srgbClr val="0860A8">
                  <a:lumMod val="60000"/>
                  <a:lumOff val="40000"/>
                </a:srgbClr>
              </a:solidFill>
              <a:effectLst/>
              <a:uLnTx/>
              <a:uFillTx/>
              <a:latin typeface="Helvetica" panose="020B0604020202020204" pitchFamily="34" charset="0"/>
              <a:ea typeface="+mn-ea"/>
              <a:cs typeface="Helvetica" panose="020B0604020202020204" pitchFamily="34" charset="0"/>
            </a:endParaRPr>
          </a:p>
        </p:txBody>
      </p:sp>
    </p:spTree>
    <p:extLst>
      <p:ext uri="{BB962C8B-B14F-4D97-AF65-F5344CB8AC3E}">
        <p14:creationId xmlns:p14="http://schemas.microsoft.com/office/powerpoint/2010/main" val="3990867211"/>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Box 55"/>
          <p:cNvSpPr txBox="1"/>
          <p:nvPr/>
        </p:nvSpPr>
        <p:spPr>
          <a:xfrm>
            <a:off x="598048" y="2113301"/>
            <a:ext cx="8237536" cy="4031873"/>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row_ind</a:t>
            </a: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 [0, 0, 0, 1, 1, 2, 3, 3, 4, 4, 5, 5, 6, 7, 7, 8, 8, 8]</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col_ind</a:t>
            </a: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 [1, 4, 8, 0, 8, 6, 5, 7, 0, 8, 3, 7, 2, 3, 5, 0, 1, 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values  = [1, 2, 1, 1, 3, 4, 1, 2, 2, 5, 1, 2, 4, 2, 2, 1, 3, 5]</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Matrix: GRAPH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0  1  2  3  4  5  6  7  8</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0|     1        2           1|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1|  1                       3|  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2|                    4      |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3|                 1     2   |  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4|  2                       5|  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5|           1           2   |  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6|        4                  |  6</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7|           2     2         |  7</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8|  1  3        5            |  8</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0  1  2  3  4  5  6  7  8</a:t>
            </a:r>
            <a:endPar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
        <p:nvSpPr>
          <p:cNvPr id="2" name="Title 1"/>
          <p:cNvSpPr>
            <a:spLocks noGrp="1"/>
          </p:cNvSpPr>
          <p:nvPr>
            <p:ph type="title"/>
          </p:nvPr>
        </p:nvSpPr>
        <p:spPr/>
        <p:txBody>
          <a:bodyPr/>
          <a:lstStyle/>
          <a:p>
            <a:r>
              <a:rPr lang="en-US" dirty="0"/>
              <a:t>Our Connected Components plan</a:t>
            </a:r>
          </a:p>
        </p:txBody>
      </p:sp>
      <p:sp>
        <p:nvSpPr>
          <p:cNvPr id="3" name="Content Placeholder 2"/>
          <p:cNvSpPr>
            <a:spLocks noGrp="1"/>
          </p:cNvSpPr>
          <p:nvPr>
            <p:ph idx="1"/>
          </p:nvPr>
        </p:nvSpPr>
        <p:spPr>
          <a:xfrm>
            <a:off x="455613" y="945441"/>
            <a:ext cx="8237537" cy="842042"/>
          </a:xfrm>
        </p:spPr>
        <p:txBody>
          <a:bodyPr/>
          <a:lstStyle/>
          <a:p>
            <a:r>
              <a:rPr lang="en-US" dirty="0"/>
              <a:t>We need an undirected graph with disconnected components to play with:</a:t>
            </a:r>
          </a:p>
        </p:txBody>
      </p:sp>
      <p:sp>
        <p:nvSpPr>
          <p:cNvPr id="4" name="Slide Number Placeholder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98</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Tree>
    <p:extLst>
      <p:ext uri="{BB962C8B-B14F-4D97-AF65-F5344CB8AC3E}">
        <p14:creationId xmlns:p14="http://schemas.microsoft.com/office/powerpoint/2010/main" val="2025138849"/>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Connected Components plan</a:t>
            </a:r>
          </a:p>
        </p:txBody>
      </p:sp>
      <p:sp>
        <p:nvSpPr>
          <p:cNvPr id="3" name="Content Placeholder 2"/>
          <p:cNvSpPr>
            <a:spLocks noGrp="1"/>
          </p:cNvSpPr>
          <p:nvPr>
            <p:ph idx="1"/>
          </p:nvPr>
        </p:nvSpPr>
        <p:spPr>
          <a:xfrm>
            <a:off x="455613" y="945441"/>
            <a:ext cx="8237537" cy="842042"/>
          </a:xfrm>
        </p:spPr>
        <p:txBody>
          <a:bodyPr/>
          <a:lstStyle/>
          <a:p>
            <a:r>
              <a:rPr lang="en-US" dirty="0"/>
              <a:t>We need an undirected graph with disconnected components to play with:</a:t>
            </a:r>
          </a:p>
        </p:txBody>
      </p:sp>
      <p:sp>
        <p:nvSpPr>
          <p:cNvPr id="4" name="Slide Number Placeholder 3"/>
          <p:cNvSpPr>
            <a:spLocks noGrp="1"/>
          </p:cNvSpPr>
          <p:nvPr>
            <p:ph type="sldNum" sz="quarter" idx="10"/>
          </p:nvPr>
        </p:nvSpPr>
        <p:spPr>
          <a:xfrm>
            <a:off x="8693151" y="6551613"/>
            <a:ext cx="450850" cy="30480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0C933AAA-F64E-4748-8A99-DCC60F15C72A}" type="slidenum">
              <a:rPr kumimoji="0" lang="en-US" sz="1200" b="0" i="0" u="none" strike="noStrike" kern="1200" cap="none" spc="0" normalizeH="0" baseline="0" noProof="0" smtClean="0">
                <a:ln>
                  <a:noFill/>
                </a:ln>
                <a:solidFill>
                  <a:srgbClr val="000000"/>
                </a:solidFill>
                <a:effectLst/>
                <a:uLnTx/>
                <a:uFillTx/>
                <a:latin typeface="Tahoma" pitchFamily="34" charset="0"/>
                <a:ea typeface="ＭＳ Ｐゴシック" pitchFamily="34" charset="-128"/>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99</a:t>
            </a:fld>
            <a:endParaRPr kumimoji="0" lang="en-US" sz="1200" b="0" i="0" u="none" strike="noStrike" kern="1200" cap="none" spc="0" normalizeH="0" baseline="0" noProof="0" dirty="0">
              <a:ln>
                <a:noFill/>
              </a:ln>
              <a:solidFill>
                <a:srgbClr val="000000"/>
              </a:solidFill>
              <a:effectLst/>
              <a:uLnTx/>
              <a:uFillTx/>
              <a:latin typeface="Tahoma" pitchFamily="34" charset="0"/>
              <a:ea typeface="ＭＳ Ｐゴシック" pitchFamily="34" charset="-128"/>
              <a:cs typeface="Arial" pitchFamily="34" charset="0"/>
            </a:endParaRPr>
          </a:p>
        </p:txBody>
      </p:sp>
      <p:sp>
        <p:nvSpPr>
          <p:cNvPr id="9" name="TextBox 8"/>
          <p:cNvSpPr txBox="1"/>
          <p:nvPr/>
        </p:nvSpPr>
        <p:spPr>
          <a:xfrm>
            <a:off x="6426243" y="3774482"/>
            <a:ext cx="2591633" cy="1384995"/>
          </a:xfrm>
          <a:prstGeom prst="rect">
            <a:avLst/>
          </a:prstGeom>
          <a:solidFill>
            <a:schemeClr val="bg1"/>
          </a:solidFill>
          <a:ln w="19050">
            <a:solidFill>
              <a:schemeClr val="tx1"/>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ahoma" pitchFamily="34" charset="0"/>
                <a:ea typeface="+mn-ea"/>
                <a:cs typeface="Arial" pitchFamily="34" charset="0"/>
              </a:rPr>
              <a:t>How many components are there?</a:t>
            </a:r>
          </a:p>
        </p:txBody>
      </p:sp>
      <p:sp>
        <p:nvSpPr>
          <p:cNvPr id="7" name="TextBox 6">
            <a:extLst>
              <a:ext uri="{FF2B5EF4-FFF2-40B4-BE49-F238E27FC236}">
                <a16:creationId xmlns:a16="http://schemas.microsoft.com/office/drawing/2014/main" id="{FC9893B8-2613-45EE-B8F4-093563A82800}"/>
              </a:ext>
            </a:extLst>
          </p:cNvPr>
          <p:cNvSpPr txBox="1"/>
          <p:nvPr/>
        </p:nvSpPr>
        <p:spPr>
          <a:xfrm>
            <a:off x="598048" y="2113301"/>
            <a:ext cx="8237536" cy="4031873"/>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row_ind</a:t>
            </a: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 [0, 0, 0, 1, 1, 2, 3, 3, 4, 4, 5, 5, 6, 7, 7, 8, 8, 8]</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col_ind</a:t>
            </a: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 [1, 4, 8, 0, 8, 6, 5, 7, 0, 8, 3, 7, 2, 3, 5, 0, 1, 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values  = [1, 2, 1, 1, 3, 4, 1, 2, 2, 5, 1, 2, 4, 2, 2, 1, 3, 5]</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Matrix: GRAPH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0  1  2  3  4  5  6  7  8</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0|     1        2           1|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1|  1                       3|  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2|                    4      |  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3|                 1     2   |  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4|  2                       5|  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5|           1           2   |  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6|        4                  |  6</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7|           2     2         |  7</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8|  1  3        5            |  8</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0  1  2  3  4  5  6  7  8</a:t>
            </a:r>
            <a:endPar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Tree>
    <p:extLst>
      <p:ext uri="{BB962C8B-B14F-4D97-AF65-F5344CB8AC3E}">
        <p14:creationId xmlns:p14="http://schemas.microsoft.com/office/powerpoint/2010/main" val="1492886905"/>
      </p:ext>
    </p:extLst>
  </p:cSld>
  <p:clrMapOvr>
    <a:masterClrMapping/>
  </p:clrMapOvr>
  <p:transition>
    <p:fade/>
  </p:transition>
</p:sld>
</file>

<file path=ppt/theme/theme1.xml><?xml version="1.0" encoding="utf-8"?>
<a:theme xmlns:a="http://schemas.openxmlformats.org/drawingml/2006/main" name="5_IntelWhite">
  <a:themeElements>
    <a:clrScheme name="2_white_intel_only 1">
      <a:dk1>
        <a:srgbClr val="000000"/>
      </a:dk1>
      <a:lt1>
        <a:srgbClr val="FFFFFF"/>
      </a:lt1>
      <a:dk2>
        <a:srgbClr val="0860A8"/>
      </a:dk2>
      <a:lt2>
        <a:srgbClr val="0860A8"/>
      </a:lt2>
      <a:accent1>
        <a:srgbClr val="FF5C00"/>
      </a:accent1>
      <a:accent2>
        <a:srgbClr val="FDB605"/>
      </a:accent2>
      <a:accent3>
        <a:srgbClr val="FFFFFF"/>
      </a:accent3>
      <a:accent4>
        <a:srgbClr val="000000"/>
      </a:accent4>
      <a:accent5>
        <a:srgbClr val="FFB5AA"/>
      </a:accent5>
      <a:accent6>
        <a:srgbClr val="E5A504"/>
      </a:accent6>
      <a:hlink>
        <a:srgbClr val="AA014C"/>
      </a:hlink>
      <a:folHlink>
        <a:srgbClr val="379900"/>
      </a:folHlink>
    </a:clrScheme>
    <a:fontScheme name="1_IntelWhit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80000"/>
          </a:lnSpc>
          <a:spcBef>
            <a:spcPct val="50000"/>
          </a:spcBef>
          <a:spcAft>
            <a:spcPct val="0"/>
          </a:spcAft>
          <a:buClrTx/>
          <a:buSzTx/>
          <a:buFontTx/>
          <a:buNone/>
          <a:tabLst/>
          <a:defRPr kumimoji="0" lang="en-US" sz="2000" b="0" i="0" u="none" strike="noStrike" cap="none" normalizeH="0" baseline="0" smtClean="0">
            <a:ln>
              <a:noFill/>
            </a:ln>
            <a:solidFill>
              <a:schemeClr val="tx1"/>
            </a:solidFill>
            <a:effectLst/>
            <a:latin typeface="Verdana" pitchFamily="96" charset="0"/>
          </a:defRPr>
        </a:defPPr>
      </a:lstStyle>
    </a:spDef>
    <a:lnDef>
      <a:spPr bwMode="auto">
        <a:xfrm>
          <a:off x="0" y="0"/>
          <a:ext cx="1" cy="1"/>
        </a:xfrm>
        <a:custGeom>
          <a:avLst/>
          <a:gdLst/>
          <a:ahLst/>
          <a:cxnLst/>
          <a:rect l="0" t="0" r="0" b="0"/>
          <a:pathLst/>
        </a:custGeom>
        <a:noFill/>
        <a:ln w="1905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80000"/>
          </a:lnSpc>
          <a:spcBef>
            <a:spcPct val="50000"/>
          </a:spcBef>
          <a:spcAft>
            <a:spcPct val="0"/>
          </a:spcAft>
          <a:buClrTx/>
          <a:buSzTx/>
          <a:buFontTx/>
          <a:buNone/>
          <a:tabLst/>
          <a:defRPr kumimoji="0" lang="en-US" sz="2000" b="0" i="0" u="none" strike="noStrike" cap="none" normalizeH="0" baseline="0" smtClean="0">
            <a:ln>
              <a:noFill/>
            </a:ln>
            <a:solidFill>
              <a:schemeClr val="tx1"/>
            </a:solidFill>
            <a:effectLst/>
            <a:latin typeface="Verdana" pitchFamily="96" charset="0"/>
          </a:defRPr>
        </a:defPPr>
      </a:lstStyle>
    </a:lnDef>
  </a:objectDefaults>
  <a:extraClrSchemeLst>
    <a:extraClrScheme>
      <a:clrScheme name="2_white_intel_only 1">
        <a:dk1>
          <a:srgbClr val="000000"/>
        </a:dk1>
        <a:lt1>
          <a:srgbClr val="FFFFFF"/>
        </a:lt1>
        <a:dk2>
          <a:srgbClr val="0860A8"/>
        </a:dk2>
        <a:lt2>
          <a:srgbClr val="0860A8"/>
        </a:lt2>
        <a:accent1>
          <a:srgbClr val="FF5C00"/>
        </a:accent1>
        <a:accent2>
          <a:srgbClr val="FDB605"/>
        </a:accent2>
        <a:accent3>
          <a:srgbClr val="FFFFFF"/>
        </a:accent3>
        <a:accent4>
          <a:srgbClr val="000000"/>
        </a:accent4>
        <a:accent5>
          <a:srgbClr val="FFB5AA"/>
        </a:accent5>
        <a:accent6>
          <a:srgbClr val="E5A504"/>
        </a:accent6>
        <a:hlink>
          <a:srgbClr val="AA014C"/>
        </a:hlink>
        <a:folHlink>
          <a:srgbClr val="37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6AC6B6ED61D6A4AB4CCE19D2B90BDDC" ma:contentTypeVersion="8" ma:contentTypeDescription="Create a new document." ma:contentTypeScope="" ma:versionID="f3142bd2793900ebf3a6f1fc423f3b15">
  <xsd:schema xmlns:xsd="http://www.w3.org/2001/XMLSchema" xmlns:xs="http://www.w3.org/2001/XMLSchema" xmlns:p="http://schemas.microsoft.com/office/2006/metadata/properties" xmlns:ns3="27420ba7-2841-470d-a48c-1c92100971b1" targetNamespace="http://schemas.microsoft.com/office/2006/metadata/properties" ma:root="true" ma:fieldsID="146f3208978155e1a2a73393e1788a8b" ns3:_="">
    <xsd:import namespace="27420ba7-2841-470d-a48c-1c92100971b1"/>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7420ba7-2841-470d-a48c-1c92100971b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466F821-B758-4318-A18A-BCC0315F119C}">
  <ds:schemaRefs>
    <ds:schemaRef ds:uri="http://schemas.microsoft.com/sharepoint/v3/contenttype/forms"/>
  </ds:schemaRefs>
</ds:datastoreItem>
</file>

<file path=customXml/itemProps2.xml><?xml version="1.0" encoding="utf-8"?>
<ds:datastoreItem xmlns:ds="http://schemas.openxmlformats.org/officeDocument/2006/customXml" ds:itemID="{D6B20380-F861-419F-9B9A-381F1D676546}">
  <ds:schemaRefs>
    <ds:schemaRef ds:uri="27420ba7-2841-470d-a48c-1c92100971b1"/>
    <ds:schemaRef ds:uri="http://schemas.openxmlformats.org/package/2006/metadata/core-properties"/>
    <ds:schemaRef ds:uri="http://schemas.microsoft.com/office/infopath/2007/PartnerControls"/>
    <ds:schemaRef ds:uri="http://purl.org/dc/terms/"/>
    <ds:schemaRef ds:uri="http://schemas.microsoft.com/office/2006/documentManagement/types"/>
    <ds:schemaRef ds:uri="http://purl.org/dc/dcmitype/"/>
    <ds:schemaRef ds:uri="http://schemas.microsoft.com/office/2006/metadata/properties"/>
    <ds:schemaRef ds:uri="http://www.w3.org/XML/1998/namespace"/>
    <ds:schemaRef ds:uri="http://purl.org/dc/elements/1.1/"/>
  </ds:schemaRefs>
</ds:datastoreItem>
</file>

<file path=customXml/itemProps3.xml><?xml version="1.0" encoding="utf-8"?>
<ds:datastoreItem xmlns:ds="http://schemas.openxmlformats.org/officeDocument/2006/customXml" ds:itemID="{87B89143-A80C-4506-87FD-274D149900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7420ba7-2841-470d-a48c-1c92100971b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ICPP theme save</Template>
  <TotalTime>0</TotalTime>
  <Words>22791</Words>
  <Application>Microsoft Office PowerPoint</Application>
  <PresentationFormat>On-screen Show (4:3)</PresentationFormat>
  <Paragraphs>3980</Paragraphs>
  <Slides>176</Slides>
  <Notes>94</Notes>
  <HiddenSlides>0</HiddenSlides>
  <MMClips>0</MMClips>
  <ScaleCrop>false</ScaleCrop>
  <HeadingPairs>
    <vt:vector size="6" baseType="variant">
      <vt:variant>
        <vt:lpstr>Fonts Used</vt:lpstr>
      </vt:variant>
      <vt:variant>
        <vt:i4>18</vt:i4>
      </vt:variant>
      <vt:variant>
        <vt:lpstr>Theme</vt:lpstr>
      </vt:variant>
      <vt:variant>
        <vt:i4>3</vt:i4>
      </vt:variant>
      <vt:variant>
        <vt:lpstr>Slide Titles</vt:lpstr>
      </vt:variant>
      <vt:variant>
        <vt:i4>176</vt:i4>
      </vt:variant>
    </vt:vector>
  </HeadingPairs>
  <TitlesOfParts>
    <vt:vector size="197" baseType="lpstr">
      <vt:lpstr>ＭＳ ゴシック</vt:lpstr>
      <vt:lpstr>ＭＳ Ｐゴシック</vt:lpstr>
      <vt:lpstr>Abadi MT Condensed Light</vt:lpstr>
      <vt:lpstr>Arial</vt:lpstr>
      <vt:lpstr>Arial Bold</vt:lpstr>
      <vt:lpstr>Calibri</vt:lpstr>
      <vt:lpstr>Calibri Light</vt:lpstr>
      <vt:lpstr>Cambria Math</vt:lpstr>
      <vt:lpstr>Century Schoolbook</vt:lpstr>
      <vt:lpstr>Courier</vt:lpstr>
      <vt:lpstr>Courier New</vt:lpstr>
      <vt:lpstr>Helvetica</vt:lpstr>
      <vt:lpstr>Symbol</vt:lpstr>
      <vt:lpstr>Tahoma</vt:lpstr>
      <vt:lpstr>Times</vt:lpstr>
      <vt:lpstr>Times New Roman</vt:lpstr>
      <vt:lpstr>Verdana</vt:lpstr>
      <vt:lpstr>Wingdings</vt:lpstr>
      <vt:lpstr>5_IntelWhite</vt:lpstr>
      <vt:lpstr>Office Theme</vt:lpstr>
      <vt:lpstr>3_Office Theme</vt:lpstr>
      <vt:lpstr>A Hands-On Introduction to GraphBLAS: The Python Edition http://graphblas.org</vt:lpstr>
      <vt:lpstr>PowerPoint Presentation</vt:lpstr>
      <vt:lpstr>Outline</vt:lpstr>
      <vt:lpstr>Schedule</vt:lpstr>
      <vt:lpstr>Outline</vt:lpstr>
      <vt:lpstr>Understanding relationships between items</vt:lpstr>
      <vt:lpstr>A graph as a matrix</vt:lpstr>
      <vt:lpstr>A Directed graph as a matrix</vt:lpstr>
      <vt:lpstr>An Undirected graph as a matrix</vt:lpstr>
      <vt:lpstr>Graph Algorithms and Linear Algebra</vt:lpstr>
      <vt:lpstr>How do linear algebra people write software?</vt:lpstr>
      <vt:lpstr>GraphBLAS: building blocks for graphs as linear algebra</vt:lpstr>
      <vt:lpstr>GraphBLAS References</vt:lpstr>
      <vt:lpstr>GraphBLAS Implementations</vt:lpstr>
      <vt:lpstr>The GraphBLAS Vision</vt:lpstr>
      <vt:lpstr>LAGraph: A curated collection of high level Graph Algorithms </vt:lpstr>
      <vt:lpstr>SuiteSparse: C libraries for GraphBLAS and LAGraph</vt:lpstr>
      <vt:lpstr>PowerPoint Presentation</vt:lpstr>
      <vt:lpstr>PowerPoint Presentation</vt:lpstr>
      <vt:lpstr>GraphBLAS in the cloud: Setting up your session</vt:lpstr>
      <vt:lpstr>Exercise 1: Running a GraphBLAS program</vt:lpstr>
      <vt:lpstr>HPEC Authors Dataset</vt:lpstr>
      <vt:lpstr>The jupyter session exposed by the container</vt:lpstr>
      <vt:lpstr>The AnalyzeGraph Notebook</vt:lpstr>
      <vt:lpstr>Run all the cells in the notebook</vt:lpstr>
      <vt:lpstr>The result (after a few minutes)</vt:lpstr>
      <vt:lpstr>Outline</vt:lpstr>
      <vt:lpstr>The GraphBLAS API:  Maps Math Spec onto the C programming language</vt:lpstr>
      <vt:lpstr>The GraphBLAS API:  pygraphblas Maps the C API onto Python</vt:lpstr>
      <vt:lpstr>GraphBLAS Execution modes</vt:lpstr>
      <vt:lpstr>Creating a matrix</vt:lpstr>
      <vt:lpstr>Exercise 2: Your first pygraphblas program</vt:lpstr>
      <vt:lpstr>Exercise 2: Your first pygraphblas program</vt:lpstr>
      <vt:lpstr>Creating a matrix</vt:lpstr>
      <vt:lpstr>Exercise 3: Adjacency matrix</vt:lpstr>
      <vt:lpstr>Exercise 3: Adjacency matrix</vt:lpstr>
      <vt:lpstr>Outline</vt:lpstr>
      <vt:lpstr>GraphBLAS vectors and matrices</vt:lpstr>
      <vt:lpstr>GraphBLAS Operations (from the Math Spec*)</vt:lpstr>
      <vt:lpstr>mxv()</vt:lpstr>
      <vt:lpstr>mxv()</vt:lpstr>
      <vt:lpstr>Matrix vector multiplication:  mxv()</vt:lpstr>
      <vt:lpstr>Exercise 4: Matrix Vector Multiplication</vt:lpstr>
      <vt:lpstr>Solution to exercise 4</vt:lpstr>
      <vt:lpstr>Solution to exercise 4</vt:lpstr>
      <vt:lpstr>Finding neighbors </vt:lpstr>
      <vt:lpstr>Finding neighbors</vt:lpstr>
      <vt:lpstr>Exercise 5: Find one hop neighbors</vt:lpstr>
      <vt:lpstr>Solution to exercise 5:  Find one-hop neighbors</vt:lpstr>
      <vt:lpstr>The GraphBLAS Operations</vt:lpstr>
      <vt:lpstr>Outline</vt:lpstr>
      <vt:lpstr>pygraphblas: </vt:lpstr>
      <vt:lpstr>pygraphblas: Matrix and Vector part 1</vt:lpstr>
      <vt:lpstr>pygraphblas: Matrices and Vectors part 2</vt:lpstr>
      <vt:lpstr>Changing the behavior of a GraphBLAS operation</vt:lpstr>
      <vt:lpstr>Exercise 6: find one hop neighbors (again)</vt:lpstr>
      <vt:lpstr>Solution to exercise 6:  Find one-hop neighbors</vt:lpstr>
      <vt:lpstr>Matrix vector multiplication:  mxv()</vt:lpstr>
      <vt:lpstr>Algebraic Semirings</vt:lpstr>
      <vt:lpstr>Algebraic Semirings</vt:lpstr>
      <vt:lpstr>Algebraic Semirings</vt:lpstr>
      <vt:lpstr>Working with semirings</vt:lpstr>
      <vt:lpstr>Exercise 7: find one hop neighbors (again)</vt:lpstr>
      <vt:lpstr>Solution to exercise 7:  Find one-hop neighbors</vt:lpstr>
      <vt:lpstr>Pygraphblas Documentation</vt:lpstr>
      <vt:lpstr>PowerPoint Presentation</vt:lpstr>
      <vt:lpstr>PowerPoint Presentation</vt:lpstr>
      <vt:lpstr>Outline</vt:lpstr>
      <vt:lpstr>Breadth First Traversal  (aka BFS)</vt:lpstr>
      <vt:lpstr>Our Breadth First Traversal plan</vt:lpstr>
      <vt:lpstr>Wavefronts</vt:lpstr>
      <vt:lpstr>Exercise 8: Traverse the graph</vt:lpstr>
      <vt:lpstr>Solution to exercise 8</vt:lpstr>
      <vt:lpstr>Solution to exercise 8: wavefronts</vt:lpstr>
      <vt:lpstr>Visited lists</vt:lpstr>
      <vt:lpstr>Element-wise Operations: Mult and Add</vt:lpstr>
      <vt:lpstr>Element-wise Multiplication</vt:lpstr>
      <vt:lpstr>Element-wise Addition</vt:lpstr>
      <vt:lpstr>Exercise 9: Keep track of ‘visited’ nodes</vt:lpstr>
      <vt:lpstr>Solution to exercise 9</vt:lpstr>
      <vt:lpstr>Solution to exercise 9</vt:lpstr>
      <vt:lpstr>mxv() revisited</vt:lpstr>
      <vt:lpstr>Masking</vt:lpstr>
      <vt:lpstr>REPLACE vs. “MERGE”</vt:lpstr>
      <vt:lpstr>Complement (mask)</vt:lpstr>
      <vt:lpstr>Structure only (mask)</vt:lpstr>
      <vt:lpstr>Complement the Structure of a mask</vt:lpstr>
      <vt:lpstr>Using Descriptors (summary)</vt:lpstr>
      <vt:lpstr>Exercise 10: Avoid revisiting</vt:lpstr>
      <vt:lpstr>Solution to exercise 10</vt:lpstr>
      <vt:lpstr>Breadth-First Traversal</vt:lpstr>
      <vt:lpstr>Outline</vt:lpstr>
      <vt:lpstr>Connected Components</vt:lpstr>
      <vt:lpstr>assign(), et al.</vt:lpstr>
      <vt:lpstr>Vector.assign_scalar()</vt:lpstr>
      <vt:lpstr>Vector.assign_scalar()</vt:lpstr>
      <vt:lpstr>Our Connected Components plan</vt:lpstr>
      <vt:lpstr>Our Connected Components plan</vt:lpstr>
      <vt:lpstr>Our Connected Components plan</vt:lpstr>
      <vt:lpstr>Exercise 11: Connected Components</vt:lpstr>
      <vt:lpstr>Solution to exercise 11 (part 1)</vt:lpstr>
      <vt:lpstr>Solution to exercise 11 (part 2)</vt:lpstr>
      <vt:lpstr>Solution to exercise 11 (part 3)</vt:lpstr>
      <vt:lpstr>Putting it all together…</vt:lpstr>
      <vt:lpstr>Outline</vt:lpstr>
      <vt:lpstr>Triangle Counting</vt:lpstr>
      <vt:lpstr>Triangle Counting</vt:lpstr>
      <vt:lpstr>Triangles and undirected graphs</vt:lpstr>
      <vt:lpstr>PowerPoint Presentation</vt:lpstr>
      <vt:lpstr>PowerPoint Presentation</vt:lpstr>
      <vt:lpstr>PowerPoint Presentation</vt:lpstr>
      <vt:lpstr>Exercise 12: Convert a directed graph into an undirected graph</vt:lpstr>
      <vt:lpstr>Exercise 12: Hint</vt:lpstr>
      <vt:lpstr>Exercise 12: Solution</vt:lpstr>
      <vt:lpstr>Counting Triangles</vt:lpstr>
      <vt:lpstr>Counting Triangles</vt:lpstr>
      <vt:lpstr>Finding wedges</vt:lpstr>
      <vt:lpstr>Matrix Multiplication</vt:lpstr>
      <vt:lpstr>Matrix Multiplication</vt:lpstr>
      <vt:lpstr>Matrix Matrix multiplication:  mxm()</vt:lpstr>
      <vt:lpstr>From wedges to triangles</vt:lpstr>
      <vt:lpstr>Exercise 13: Counting Triangles</vt:lpstr>
      <vt:lpstr>Exercise 13: First solution</vt:lpstr>
      <vt:lpstr>Exercise 13: Second solution</vt:lpstr>
      <vt:lpstr>Exercise 13: Third solution – work with lower triangular matrices only</vt:lpstr>
      <vt:lpstr>Outline</vt:lpstr>
      <vt:lpstr>PageRank</vt:lpstr>
      <vt:lpstr>Exercise 14: PageRank iterative algorithm</vt:lpstr>
      <vt:lpstr>What you will create</vt:lpstr>
      <vt:lpstr>The pagerank function</vt:lpstr>
      <vt:lpstr>Preparing for the iterations</vt:lpstr>
      <vt:lpstr>Inside the iterations</vt:lpstr>
      <vt:lpstr>Tips for inside the loop body</vt:lpstr>
      <vt:lpstr>vxm vs mxv</vt:lpstr>
      <vt:lpstr>vxm vs mxv</vt:lpstr>
      <vt:lpstr>vxm vs mxv</vt:lpstr>
      <vt:lpstr>vxm vs mxv</vt:lpstr>
      <vt:lpstr>vxm vs mxv</vt:lpstr>
      <vt:lpstr>vxm vs mxv</vt:lpstr>
      <vt:lpstr>apply operation</vt:lpstr>
      <vt:lpstr>apply operation</vt:lpstr>
      <vt:lpstr>apply operation</vt:lpstr>
      <vt:lpstr>Exercise 14: Solution</vt:lpstr>
      <vt:lpstr>The GraphBLAS Operations of PageRank</vt:lpstr>
      <vt:lpstr>Conclusion and next steps</vt:lpstr>
      <vt:lpstr>Appendices</vt:lpstr>
      <vt:lpstr>GraphBLAS: details of operations</vt:lpstr>
      <vt:lpstr>GrB_mxm()</vt:lpstr>
      <vt:lpstr>GrB_mxm():  Function Signature</vt:lpstr>
      <vt:lpstr>GrB_mxm():  Function Signature</vt:lpstr>
      <vt:lpstr>Standard function behavior</vt:lpstr>
      <vt:lpstr>MXM flowchart</vt:lpstr>
      <vt:lpstr>Exercise: Matrix Matrix Multiplication</vt:lpstr>
      <vt:lpstr>Appendices</vt:lpstr>
      <vt:lpstr>SpMSpV:  Sparse-Matrix/Sparse-Vector Multiplication</vt:lpstr>
      <vt:lpstr>SpMSpM:  Sparse-Matrix/Sparse-Matrix Multiplication</vt:lpstr>
      <vt:lpstr>PowerPoint Presentation</vt:lpstr>
      <vt:lpstr>SpMSpM Example: Triangle Counting</vt:lpstr>
      <vt:lpstr>SpMSpM Example: Triangle Counting</vt:lpstr>
      <vt:lpstr>Appendices</vt:lpstr>
      <vt:lpstr>Challenge problems</vt:lpstr>
      <vt:lpstr>Notation</vt:lpstr>
      <vt:lpstr>Triangle Counting</vt:lpstr>
      <vt:lpstr>Breadth First Search</vt:lpstr>
      <vt:lpstr>Betweenness Centrality</vt:lpstr>
      <vt:lpstr>Appendices</vt:lpstr>
      <vt:lpstr>Full set of GraphBLAS opaque objects</vt:lpstr>
      <vt:lpstr>Error codes returned by GraphBLAS methods API Errors</vt:lpstr>
      <vt:lpstr>Error codes returned by GraphBLAS methods Execution Errors</vt:lpstr>
      <vt:lpstr>GraphBLAS predefined operators</vt:lpstr>
      <vt:lpstr>GraphBLAS Operations (a subset from the Math Spec*)</vt:lpstr>
      <vt:lpstr>GraphBLAS Operations (a subset from the Math Spec*)</vt:lpstr>
      <vt:lpstr>PowerPoint Presentation</vt:lpstr>
      <vt:lpstr>A Hands-On Introduction to GraphBLAS: The Python Edition (DAY 2) http://graphblas.org</vt:lpstr>
      <vt:lpstr>Reminders</vt:lpstr>
      <vt:lpstr>Where we left off: Solution to exercise 7:  Finding one-hop out-neighbors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Rock Creek I: 48-core iA Tera Scale Prototype</dc:title>
  <dc:creator/>
  <cp:lastModifiedBy/>
  <cp:revision>15</cp:revision>
  <cp:lastPrinted>2018-09-25T03:30:56Z</cp:lastPrinted>
  <dcterms:created xsi:type="dcterms:W3CDTF">2008-09-17T14:14:04Z</dcterms:created>
  <dcterms:modified xsi:type="dcterms:W3CDTF">2021-06-17T23:36:59Z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0x010100A6AC6B6ED61D6A4AB4CCE19D2B90BDDC</vt:lpwstr>
  </property>
</Properties>
</file>